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media/image29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94"/>
  </p:notesMasterIdLst>
  <p:sldIdLst>
    <p:sldId id="401" r:id="rId3"/>
    <p:sldId id="385" r:id="rId4"/>
    <p:sldId id="386" r:id="rId5"/>
    <p:sldId id="294" r:id="rId6"/>
    <p:sldId id="338" r:id="rId7"/>
    <p:sldId id="389" r:id="rId8"/>
    <p:sldId id="390" r:id="rId9"/>
    <p:sldId id="260" r:id="rId10"/>
    <p:sldId id="339" r:id="rId11"/>
    <p:sldId id="262" r:id="rId12"/>
    <p:sldId id="263" r:id="rId13"/>
    <p:sldId id="264" r:id="rId14"/>
    <p:sldId id="265" r:id="rId15"/>
    <p:sldId id="345" r:id="rId16"/>
    <p:sldId id="343" r:id="rId17"/>
    <p:sldId id="344" r:id="rId18"/>
    <p:sldId id="341" r:id="rId19"/>
    <p:sldId id="391" r:id="rId20"/>
    <p:sldId id="392" r:id="rId21"/>
    <p:sldId id="393" r:id="rId22"/>
    <p:sldId id="331" r:id="rId23"/>
    <p:sldId id="323" r:id="rId24"/>
    <p:sldId id="313" r:id="rId25"/>
    <p:sldId id="394" r:id="rId26"/>
    <p:sldId id="395" r:id="rId27"/>
    <p:sldId id="396" r:id="rId28"/>
    <p:sldId id="397" r:id="rId29"/>
    <p:sldId id="398" r:id="rId30"/>
    <p:sldId id="271" r:id="rId31"/>
    <p:sldId id="333" r:id="rId32"/>
    <p:sldId id="272" r:id="rId33"/>
    <p:sldId id="273" r:id="rId34"/>
    <p:sldId id="399" r:id="rId35"/>
    <p:sldId id="325" r:id="rId36"/>
    <p:sldId id="330" r:id="rId37"/>
    <p:sldId id="322" r:id="rId38"/>
    <p:sldId id="321" r:id="rId39"/>
    <p:sldId id="277" r:id="rId40"/>
    <p:sldId id="307" r:id="rId41"/>
    <p:sldId id="308" r:id="rId42"/>
    <p:sldId id="309" r:id="rId43"/>
    <p:sldId id="312" r:id="rId44"/>
    <p:sldId id="310" r:id="rId45"/>
    <p:sldId id="278" r:id="rId46"/>
    <p:sldId id="335" r:id="rId47"/>
    <p:sldId id="347" r:id="rId48"/>
    <p:sldId id="383" r:id="rId49"/>
    <p:sldId id="348" r:id="rId50"/>
    <p:sldId id="279" r:id="rId51"/>
    <p:sldId id="334" r:id="rId52"/>
    <p:sldId id="349" r:id="rId53"/>
    <p:sldId id="342" r:id="rId54"/>
    <p:sldId id="350" r:id="rId55"/>
    <p:sldId id="282" r:id="rId56"/>
    <p:sldId id="283" r:id="rId57"/>
    <p:sldId id="352" r:id="rId58"/>
    <p:sldId id="284" r:id="rId59"/>
    <p:sldId id="400" r:id="rId60"/>
    <p:sldId id="355" r:id="rId61"/>
    <p:sldId id="354" r:id="rId62"/>
    <p:sldId id="353" r:id="rId63"/>
    <p:sldId id="356" r:id="rId64"/>
    <p:sldId id="358" r:id="rId65"/>
    <p:sldId id="357" r:id="rId66"/>
    <p:sldId id="361" r:id="rId67"/>
    <p:sldId id="360" r:id="rId68"/>
    <p:sldId id="359" r:id="rId69"/>
    <p:sldId id="368" r:id="rId70"/>
    <p:sldId id="364" r:id="rId71"/>
    <p:sldId id="362" r:id="rId72"/>
    <p:sldId id="365" r:id="rId73"/>
    <p:sldId id="363" r:id="rId74"/>
    <p:sldId id="367" r:id="rId75"/>
    <p:sldId id="402" r:id="rId76"/>
    <p:sldId id="369" r:id="rId77"/>
    <p:sldId id="286" r:id="rId78"/>
    <p:sldId id="287" r:id="rId79"/>
    <p:sldId id="340" r:id="rId80"/>
    <p:sldId id="289" r:id="rId81"/>
    <p:sldId id="371" r:id="rId82"/>
    <p:sldId id="372" r:id="rId83"/>
    <p:sldId id="375" r:id="rId84"/>
    <p:sldId id="374" r:id="rId85"/>
    <p:sldId id="373" r:id="rId86"/>
    <p:sldId id="378" r:id="rId87"/>
    <p:sldId id="377" r:id="rId88"/>
    <p:sldId id="384" r:id="rId89"/>
    <p:sldId id="382" r:id="rId90"/>
    <p:sldId id="381" r:id="rId91"/>
    <p:sldId id="380" r:id="rId92"/>
    <p:sldId id="290" r:id="rId93"/>
  </p:sldIdLst>
  <p:sldSz cx="9144000" cy="6858000" type="screen4x3"/>
  <p:notesSz cx="9309100" cy="705326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26" autoAdjust="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11:25:54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11:26:22.1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33943" cy="354296"/>
          </a:xfrm>
          <a:prstGeom prst="rect">
            <a:avLst/>
          </a:prstGeom>
        </p:spPr>
        <p:txBody>
          <a:bodyPr vert="horz" lIns="93496" tIns="46748" rIns="93496" bIns="4674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542" y="1"/>
            <a:ext cx="4033943" cy="354296"/>
          </a:xfrm>
          <a:prstGeom prst="rect">
            <a:avLst/>
          </a:prstGeom>
        </p:spPr>
        <p:txBody>
          <a:bodyPr vert="horz" lIns="93496" tIns="46748" rIns="93496" bIns="46748" rtlCol="0"/>
          <a:lstStyle>
            <a:lvl1pPr algn="r">
              <a:defRPr sz="1200"/>
            </a:lvl1pPr>
          </a:lstStyle>
          <a:p>
            <a:fld id="{C0B08AAC-754D-45C7-AD36-6D59512D3A44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67050" y="881063"/>
            <a:ext cx="3175000" cy="2381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6" tIns="46748" rIns="93496" bIns="4674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94384"/>
            <a:ext cx="7447280" cy="2777222"/>
          </a:xfrm>
          <a:prstGeom prst="rect">
            <a:avLst/>
          </a:prstGeom>
        </p:spPr>
        <p:txBody>
          <a:bodyPr vert="horz" lIns="93496" tIns="46748" rIns="93496" bIns="4674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98969"/>
            <a:ext cx="4033943" cy="354295"/>
          </a:xfrm>
          <a:prstGeom prst="rect">
            <a:avLst/>
          </a:prstGeom>
        </p:spPr>
        <p:txBody>
          <a:bodyPr vert="horz" lIns="93496" tIns="46748" rIns="93496" bIns="4674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542" y="6698969"/>
            <a:ext cx="4033943" cy="354295"/>
          </a:xfrm>
          <a:prstGeom prst="rect">
            <a:avLst/>
          </a:prstGeom>
        </p:spPr>
        <p:txBody>
          <a:bodyPr vert="horz" lIns="93496" tIns="46748" rIns="93496" bIns="46748" rtlCol="0" anchor="b"/>
          <a:lstStyle>
            <a:lvl1pPr algn="r">
              <a:defRPr sz="1200"/>
            </a:lvl1pPr>
          </a:lstStyle>
          <a:p>
            <a:fld id="{6F539F78-6457-45DA-895E-815124F7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5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96A14-B1AB-4779-931D-F3B27A35E0F7}" type="datetime1">
              <a:rPr lang="en-US" smtClean="0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285F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A600E-B0F8-43DF-991E-6BFFDA39D2B9}" type="datetime1">
              <a:rPr lang="en-US" smtClean="0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285F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E2ED8-F278-4CEE-9C1C-4A65C4920A00}" type="datetime1">
              <a:rPr lang="en-US" smtClean="0"/>
              <a:t>5/2/2023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285F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E03CA-62ED-4027-81A6-137DB8A15622}" type="datetime1">
              <a:rPr lang="en-US" smtClean="0"/>
              <a:t>5/2/2023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625465"/>
          </a:xfrm>
          <a:custGeom>
            <a:avLst/>
            <a:gdLst/>
            <a:ahLst/>
            <a:cxnLst/>
            <a:rect l="l" t="t" r="r" b="b"/>
            <a:pathLst>
              <a:path w="9144000" h="5625465">
                <a:moveTo>
                  <a:pt x="0" y="5625083"/>
                </a:moveTo>
                <a:lnTo>
                  <a:pt x="9143999" y="5625083"/>
                </a:lnTo>
                <a:lnTo>
                  <a:pt x="9143999" y="0"/>
                </a:lnTo>
                <a:lnTo>
                  <a:pt x="0" y="0"/>
                </a:lnTo>
                <a:lnTo>
                  <a:pt x="0" y="5625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625084"/>
            <a:ext cx="9144000" cy="1233170"/>
          </a:xfrm>
          <a:custGeom>
            <a:avLst/>
            <a:gdLst/>
            <a:ahLst/>
            <a:cxnLst/>
            <a:rect l="l" t="t" r="r" b="b"/>
            <a:pathLst>
              <a:path w="9144000" h="1233170">
                <a:moveTo>
                  <a:pt x="9143999" y="0"/>
                </a:moveTo>
                <a:lnTo>
                  <a:pt x="0" y="0"/>
                </a:lnTo>
                <a:lnTo>
                  <a:pt x="0" y="1232912"/>
                </a:lnTo>
                <a:lnTo>
                  <a:pt x="9143999" y="1232912"/>
                </a:lnTo>
                <a:lnTo>
                  <a:pt x="914399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62508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9143999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3978" y="911402"/>
            <a:ext cx="5346192" cy="15483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EEDF2-BEA5-41FD-BDAD-FC3EDD312FB9}" type="datetime1">
              <a:rPr lang="en-US" smtClean="0"/>
              <a:t>5/2/2023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96A14-B1AB-4779-931D-F3B27A35E0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11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285F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A600E-B0F8-43DF-991E-6BFFDA39D2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06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285F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E2ED8-F278-4CEE-9C1C-4A65C4920A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885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285F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E03CA-62ED-4027-81A6-137DB8A15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64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625465"/>
          </a:xfrm>
          <a:custGeom>
            <a:avLst/>
            <a:gdLst/>
            <a:ahLst/>
            <a:cxnLst/>
            <a:rect l="l" t="t" r="r" b="b"/>
            <a:pathLst>
              <a:path w="9144000" h="5625465">
                <a:moveTo>
                  <a:pt x="0" y="5625083"/>
                </a:moveTo>
                <a:lnTo>
                  <a:pt x="9143999" y="5625083"/>
                </a:lnTo>
                <a:lnTo>
                  <a:pt x="9143999" y="0"/>
                </a:lnTo>
                <a:lnTo>
                  <a:pt x="0" y="0"/>
                </a:lnTo>
                <a:lnTo>
                  <a:pt x="0" y="5625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algn="l" rtl="0"/>
            <a:endParaRPr>
              <a:latin typeface="Calibri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625084"/>
            <a:ext cx="9144000" cy="1233170"/>
          </a:xfrm>
          <a:custGeom>
            <a:avLst/>
            <a:gdLst/>
            <a:ahLst/>
            <a:cxnLst/>
            <a:rect l="l" t="t" r="r" b="b"/>
            <a:pathLst>
              <a:path w="9144000" h="1233170">
                <a:moveTo>
                  <a:pt x="9143999" y="0"/>
                </a:moveTo>
                <a:lnTo>
                  <a:pt x="0" y="0"/>
                </a:lnTo>
                <a:lnTo>
                  <a:pt x="0" y="1232912"/>
                </a:lnTo>
                <a:lnTo>
                  <a:pt x="9143999" y="1232912"/>
                </a:lnTo>
                <a:lnTo>
                  <a:pt x="914399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pPr algn="l" rtl="0"/>
            <a:endParaRPr>
              <a:latin typeface="Calibri"/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562508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9143999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pPr algn="l" rtl="0"/>
            <a:endParaRPr>
              <a:latin typeface="Calibri"/>
            </a:endParaRPr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3978" y="911402"/>
            <a:ext cx="5346192" cy="15483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EEDF2-BEA5-41FD-BDAD-FC3EDD312F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0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914" y="66243"/>
            <a:ext cx="852617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4285F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2300" y="1470786"/>
            <a:ext cx="7899400" cy="405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6C21-2179-46E4-982F-2C860D7629CA}" type="datetime1">
              <a:rPr lang="en-US" smtClean="0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914" y="66243"/>
            <a:ext cx="852617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4285F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2300" y="1470786"/>
            <a:ext cx="7899400" cy="405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0D6C21-2179-46E4-982F-2C860D7629C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5/2/2023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2446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10.svg"/><Relationship Id="rId12" Type="http://schemas.openxmlformats.org/officeDocument/2006/relationships/image" Target="../media/image15.svg"/><Relationship Id="rId2" Type="http://schemas.openxmlformats.org/officeDocument/2006/relationships/image" Target="../media/image3.jpeg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svg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eg"/><Relationship Id="rId7" Type="http://schemas.openxmlformats.org/officeDocument/2006/relationships/image" Target="../media/image34.jpg"/><Relationship Id="rId12" Type="http://schemas.openxmlformats.org/officeDocument/2006/relationships/image" Target="../media/image39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11" Type="http://schemas.openxmlformats.org/officeDocument/2006/relationships/image" Target="../media/image38.jpeg"/><Relationship Id="rId5" Type="http://schemas.openxmlformats.org/officeDocument/2006/relationships/image" Target="../media/image32.jpg"/><Relationship Id="rId10" Type="http://schemas.openxmlformats.org/officeDocument/2006/relationships/image" Target="../media/image37.jpe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54116"/>
            <a:ext cx="9144000" cy="604020"/>
          </a:xfrm>
          <a:custGeom>
            <a:avLst/>
            <a:gdLst/>
            <a:ahLst/>
            <a:cxnLst/>
            <a:rect l="l" t="t" r="r" b="b"/>
            <a:pathLst>
              <a:path w="9144000" h="701040">
                <a:moveTo>
                  <a:pt x="0" y="700903"/>
                </a:moveTo>
                <a:lnTo>
                  <a:pt x="9144000" y="700903"/>
                </a:lnTo>
                <a:lnTo>
                  <a:pt x="9144000" y="0"/>
                </a:lnTo>
                <a:lnTo>
                  <a:pt x="0" y="0"/>
                </a:lnTo>
                <a:lnTo>
                  <a:pt x="0" y="7009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pPr algn="l" rtl="0"/>
            <a:endParaRPr dirty="0">
              <a:latin typeface="Calibri"/>
            </a:endParaRPr>
          </a:p>
        </p:txBody>
      </p:sp>
      <p:pic>
        <p:nvPicPr>
          <p:cNvPr id="9" name="Picture 8" descr="BIRIM SOUTH DISTRICT LOGO">
            <a:extLst>
              <a:ext uri="{FF2B5EF4-FFF2-40B4-BE49-F238E27FC236}">
                <a16:creationId xmlns="" xmlns:a16="http://schemas.microsoft.com/office/drawing/2014/main" id="{41994D3D-9B40-7033-4F8C-233525BE683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868" y="126236"/>
            <a:ext cx="1489897" cy="97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>
            <a:extLst>
              <a:ext uri="{FF2B5EF4-FFF2-40B4-BE49-F238E27FC236}">
                <a16:creationId xmlns="" xmlns:a16="http://schemas.microsoft.com/office/drawing/2014/main" id="{65FB31F0-5678-7A3B-CA0E-9E9B57E97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7" y="1480455"/>
            <a:ext cx="7695718" cy="604020"/>
          </a:xfrm>
          <a:noFill/>
        </p:spPr>
        <p:txBody>
          <a:bodyPr/>
          <a:lstStyle/>
          <a:p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BIRIM SOUTH DISTRICT ASSEMBLY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="" xmlns:a16="http://schemas.microsoft.com/office/drawing/2014/main" id="{77C40729-B478-9299-258A-1CDE3A2E6CE3}"/>
              </a:ext>
            </a:extLst>
          </p:cNvPr>
          <p:cNvSpPr txBox="1">
            <a:spLocks/>
          </p:cNvSpPr>
          <p:nvPr/>
        </p:nvSpPr>
        <p:spPr>
          <a:xfrm>
            <a:off x="2214808" y="4886698"/>
            <a:ext cx="4137596" cy="341151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GB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FISCAL YEAR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B297FA4-C7A8-0518-4BF2-34072FD1F277}"/>
              </a:ext>
            </a:extLst>
          </p:cNvPr>
          <p:cNvSpPr/>
          <p:nvPr/>
        </p:nvSpPr>
        <p:spPr>
          <a:xfrm>
            <a:off x="1926772" y="3368257"/>
            <a:ext cx="471366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2" algn="ctr" rtl="0"/>
            <a:r>
              <a:rPr lang="en-US" sz="3200" dirty="0">
                <a:latin typeface="Calibri"/>
              </a:rPr>
              <a:t>BUDGET STATEMENT</a:t>
            </a:r>
            <a:endParaRPr lang="en-US" sz="2100" dirty="0">
              <a:latin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="" xmlns:a16="http://schemas.microsoft.com/office/drawing/2014/main" id="{DA7B05D6-6953-7B79-6FEB-49646AC55E0E}"/>
                  </a:ext>
                </a:extLst>
              </p14:cNvPr>
              <p14:cNvContentPartPr/>
              <p14:nvPr/>
            </p14:nvContentPartPr>
            <p14:xfrm>
              <a:off x="992574" y="933573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A7B05D6-6953-7B79-6FEB-49646AC55E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0334" y="921333"/>
                <a:ext cx="248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="" xmlns:a16="http://schemas.microsoft.com/office/drawing/2014/main" id="{4E717542-9B40-6179-923F-1FB1B1F124F0}"/>
                  </a:ext>
                </a:extLst>
              </p14:cNvPr>
              <p14:cNvContentPartPr/>
              <p14:nvPr/>
            </p14:nvContentPartPr>
            <p14:xfrm>
              <a:off x="5486013" y="3824373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E717542-9B40-6179-923F-1FB1B1F124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73773" y="3812133"/>
                <a:ext cx="24840" cy="2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93479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id="{BF8985E2-E8C1-DF6B-665D-8FAFD3A52F25}"/>
                  </a:ext>
                </a:extLst>
              </p:cNvPr>
              <p:cNvSpPr/>
              <p:nvPr/>
            </p:nvSpPr>
            <p:spPr>
              <a:xfrm>
                <a:off x="147817" y="795738"/>
                <a:ext cx="2925227" cy="29999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BIRIM SOUTH DISTRICT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v"/>
                </a:pPr>
                <a:r>
                  <a:rPr lang="en-US" sz="17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Birim</a:t>
                </a:r>
                <a:r>
                  <a:rPr lang="en-US" sz="1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South District Assembly was established by </a:t>
                </a:r>
                <a:r>
                  <a:rPr lang="en-US" sz="17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L.I. 2369 </a:t>
                </a:r>
                <a:r>
                  <a:rPr lang="en-US" sz="1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2018.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v"/>
                </a:pPr>
                <a:r>
                  <a:rPr lang="en-US" sz="1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District capital </a:t>
                </a:r>
                <a:r>
                  <a:rPr lang="en-US" sz="17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Akim</a:t>
                </a:r>
                <a:r>
                  <a:rPr lang="en-US" sz="1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Swedru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v"/>
                </a:pPr>
                <a:r>
                  <a:rPr lang="en-US" sz="1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land size of </a:t>
                </a:r>
                <a:r>
                  <a:rPr lang="en-US" sz="17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231.5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7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7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𝒌𝒎</m:t>
                        </m:r>
                      </m:e>
                      <m:sup>
                        <m:r>
                          <a:rPr lang="en-US" sz="17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v"/>
                </a:pPr>
                <a:r>
                  <a:rPr lang="en-US" sz="1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Population  36,011 (51.1% females and 48.9% males) projected from 2021 PHC.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F8985E2-E8C1-DF6B-665D-8FAFD3A52F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17" y="795738"/>
                <a:ext cx="2925227" cy="2999954"/>
              </a:xfrm>
              <a:prstGeom prst="rect">
                <a:avLst/>
              </a:prstGeom>
              <a:blipFill>
                <a:blip r:embed="rId2"/>
                <a:stretch>
                  <a:fillRect l="-1042" r="-1458" b="-18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5E63D910-66A1-779E-50F1-18CAF4363B7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9DB40D06-227E-ABA8-605B-89201F26DD08}"/>
              </a:ext>
            </a:extLst>
          </p:cNvPr>
          <p:cNvSpPr txBox="1">
            <a:spLocks/>
          </p:cNvSpPr>
          <p:nvPr/>
        </p:nvSpPr>
        <p:spPr>
          <a:xfrm>
            <a:off x="500049" y="68640"/>
            <a:ext cx="8191500" cy="53339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0" indent="-273600" algn="l" defTabSz="5143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3600" indent="-273600" algn="l" defTabSz="5143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7200" indent="-273600" algn="l" defTabSz="5143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4400" indent="-273600" algn="l" defTabSz="5143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Myriad Pro" panose="020B05030304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8000" indent="-273600" algn="l" defTabSz="5143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Georgia" panose="02040502050405020303" pitchFamily="18" charset="0"/>
              <a:buChar char="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273600" algn="l" defTabSz="5143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Myriad Pro" panose="020B0503030403020204" pitchFamily="34" charset="0"/>
              <a:buChar char="~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Font typeface="Arial" panose="020B0604020202020204" pitchFamily="34" charset="0"/>
              <a:buNone/>
            </a:pPr>
            <a:r>
              <a:rPr lang="en-US" sz="3300" b="1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STRATEGIC OVERVIEW BIRIM SOUTH DISTRICT</a:t>
            </a:r>
            <a:endParaRPr lang="en-US" sz="2400" b="1" dirty="0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5D378B2-C090-BF46-EE5C-A47FBBE62C44}"/>
              </a:ext>
            </a:extLst>
          </p:cNvPr>
          <p:cNvGrpSpPr/>
          <p:nvPr/>
        </p:nvGrpSpPr>
        <p:grpSpPr>
          <a:xfrm>
            <a:off x="157316" y="454237"/>
            <a:ext cx="2822840" cy="466725"/>
            <a:chOff x="226213" y="692939"/>
            <a:chExt cx="2822840" cy="466725"/>
          </a:xfrm>
        </p:grpSpPr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D77CE049-D570-719F-1CB4-714158D515B4}"/>
                </a:ext>
              </a:extLst>
            </p:cNvPr>
            <p:cNvGrpSpPr/>
            <p:nvPr/>
          </p:nvGrpSpPr>
          <p:grpSpPr>
            <a:xfrm>
              <a:off x="371475" y="692940"/>
              <a:ext cx="2677578" cy="466724"/>
              <a:chOff x="533400" y="723900"/>
              <a:chExt cx="2515653" cy="466724"/>
            </a:xfrm>
            <a:solidFill>
              <a:srgbClr val="81D5FF">
                <a:lumMod val="20000"/>
                <a:lumOff val="80000"/>
              </a:srgbClr>
            </a:solidFill>
          </p:grpSpPr>
          <p:sp>
            <p:nvSpPr>
              <p:cNvPr id="19" name="Flowchart: Delay 18">
                <a:extLst>
                  <a:ext uri="{FF2B5EF4-FFF2-40B4-BE49-F238E27FC236}">
                    <a16:creationId xmlns="" xmlns:a16="http://schemas.microsoft.com/office/drawing/2014/main" id="{6C0A766B-73E0-7896-9835-389F4AEE134F}"/>
                  </a:ext>
                </a:extLst>
              </p:cNvPr>
              <p:cNvSpPr/>
              <p:nvPr/>
            </p:nvSpPr>
            <p:spPr>
              <a:xfrm>
                <a:off x="2705101" y="723900"/>
                <a:ext cx="343952" cy="466723"/>
              </a:xfrm>
              <a:prstGeom prst="flowChartDelay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Rounded Rectangle 12">
                <a:extLst>
                  <a:ext uri="{FF2B5EF4-FFF2-40B4-BE49-F238E27FC236}">
                    <a16:creationId xmlns="" xmlns:a16="http://schemas.microsoft.com/office/drawing/2014/main" id="{639C81B5-A8D9-E305-3D32-CA897EFDAC25}"/>
                  </a:ext>
                </a:extLst>
              </p:cNvPr>
              <p:cNvSpPr/>
              <p:nvPr/>
            </p:nvSpPr>
            <p:spPr>
              <a:xfrm>
                <a:off x="533400" y="723900"/>
                <a:ext cx="2247900" cy="466724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Donut 20">
              <a:extLst>
                <a:ext uri="{FF2B5EF4-FFF2-40B4-BE49-F238E27FC236}">
                  <a16:creationId xmlns="" xmlns:a16="http://schemas.microsoft.com/office/drawing/2014/main" id="{E5968EDA-BE54-02FE-C45B-8446C56805CA}"/>
                </a:ext>
              </a:extLst>
            </p:cNvPr>
            <p:cNvSpPr/>
            <p:nvPr/>
          </p:nvSpPr>
          <p:spPr>
            <a:xfrm>
              <a:off x="226213" y="692939"/>
              <a:ext cx="452298" cy="466724"/>
            </a:xfrm>
            <a:prstGeom prst="donut">
              <a:avLst/>
            </a:prstGeom>
            <a:solidFill>
              <a:srgbClr val="81D5FF">
                <a:lumMod val="20000"/>
                <a:lumOff val="80000"/>
              </a:srgbClr>
            </a:solidFill>
            <a:ln w="25400" cap="flat" cmpd="sng" algn="ctr">
              <a:solidFill>
                <a:srgbClr val="81D5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069D444-1C0F-50B5-0FD2-26A4FFF92124}"/>
              </a:ext>
            </a:extLst>
          </p:cNvPr>
          <p:cNvSpPr txBox="1"/>
          <p:nvPr/>
        </p:nvSpPr>
        <p:spPr>
          <a:xfrm>
            <a:off x="809710" y="470035"/>
            <a:ext cx="1882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A3BB94FB-D0B3-896A-C277-58C5ED373402}"/>
              </a:ext>
            </a:extLst>
          </p:cNvPr>
          <p:cNvSpPr/>
          <p:nvPr/>
        </p:nvSpPr>
        <p:spPr>
          <a:xfrm>
            <a:off x="102760" y="4049113"/>
            <a:ext cx="3015339" cy="187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functional public toilets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WC public toilet under rehabilitation in Swedru.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skip containers across the district.</a:t>
            </a:r>
            <a:endParaRPr lang="en-GB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F031D6F3-A951-E130-8D2A-24C0F188E5F4}"/>
              </a:ext>
            </a:extLst>
          </p:cNvPr>
          <p:cNvGrpSpPr/>
          <p:nvPr/>
        </p:nvGrpSpPr>
        <p:grpSpPr>
          <a:xfrm>
            <a:off x="157316" y="3785358"/>
            <a:ext cx="2715132" cy="369332"/>
            <a:chOff x="312547" y="692939"/>
            <a:chExt cx="2736506" cy="466725"/>
          </a:xfrm>
          <a:solidFill>
            <a:schemeClr val="bg1">
              <a:lumMod val="85000"/>
            </a:schemeClr>
          </a:solidFill>
        </p:grpSpPr>
        <p:grpSp>
          <p:nvGrpSpPr>
            <p:cNvPr id="26" name="Group 25">
              <a:extLst>
                <a:ext uri="{FF2B5EF4-FFF2-40B4-BE49-F238E27FC236}">
                  <a16:creationId xmlns="" xmlns:a16="http://schemas.microsoft.com/office/drawing/2014/main" id="{F78F031E-021F-268E-A9BC-D39758EB6301}"/>
                </a:ext>
              </a:extLst>
            </p:cNvPr>
            <p:cNvGrpSpPr/>
            <p:nvPr/>
          </p:nvGrpSpPr>
          <p:grpSpPr>
            <a:xfrm>
              <a:off x="371475" y="692940"/>
              <a:ext cx="2677578" cy="466724"/>
              <a:chOff x="533400" y="723900"/>
              <a:chExt cx="2515653" cy="466724"/>
            </a:xfrm>
            <a:grpFill/>
          </p:grpSpPr>
          <p:sp>
            <p:nvSpPr>
              <p:cNvPr id="28" name="Flowchart: Delay 27">
                <a:extLst>
                  <a:ext uri="{FF2B5EF4-FFF2-40B4-BE49-F238E27FC236}">
                    <a16:creationId xmlns="" xmlns:a16="http://schemas.microsoft.com/office/drawing/2014/main" id="{6F630196-3EA7-9D28-B160-4BD24F22AF4F}"/>
                  </a:ext>
                </a:extLst>
              </p:cNvPr>
              <p:cNvSpPr/>
              <p:nvPr/>
            </p:nvSpPr>
            <p:spPr>
              <a:xfrm>
                <a:off x="2705101" y="723900"/>
                <a:ext cx="343952" cy="466723"/>
              </a:xfrm>
              <a:prstGeom prst="flowChartDelay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ounded Rectangle 12">
                <a:extLst>
                  <a:ext uri="{FF2B5EF4-FFF2-40B4-BE49-F238E27FC236}">
                    <a16:creationId xmlns="" xmlns:a16="http://schemas.microsoft.com/office/drawing/2014/main" id="{DA6656A7-1175-2C85-30C7-D897F60C9874}"/>
                  </a:ext>
                </a:extLst>
              </p:cNvPr>
              <p:cNvSpPr/>
              <p:nvPr/>
            </p:nvSpPr>
            <p:spPr>
              <a:xfrm>
                <a:off x="533400" y="723900"/>
                <a:ext cx="2247900" cy="466724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" name="Donut 20">
              <a:extLst>
                <a:ext uri="{FF2B5EF4-FFF2-40B4-BE49-F238E27FC236}">
                  <a16:creationId xmlns="" xmlns:a16="http://schemas.microsoft.com/office/drawing/2014/main" id="{6FE102E1-9910-F287-DF70-36E02B6F1324}"/>
                </a:ext>
              </a:extLst>
            </p:cNvPr>
            <p:cNvSpPr/>
            <p:nvPr/>
          </p:nvSpPr>
          <p:spPr>
            <a:xfrm>
              <a:off x="312547" y="692939"/>
              <a:ext cx="452298" cy="466724"/>
            </a:xfrm>
            <a:prstGeom prst="donut">
              <a:avLst/>
            </a:prstGeom>
            <a:grpFill/>
            <a:ln w="25400" cap="flat" cmpd="sng" algn="ctr">
              <a:solidFill>
                <a:srgbClr val="81D5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43FF4FB-481B-2262-E80A-4E581DCB432D}"/>
              </a:ext>
            </a:extLst>
          </p:cNvPr>
          <p:cNvSpPr/>
          <p:nvPr/>
        </p:nvSpPr>
        <p:spPr>
          <a:xfrm>
            <a:off x="795879" y="3772554"/>
            <a:ext cx="1612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SANITATION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5A0825EF-FC65-E2ED-C021-B4EB5443FB70}"/>
              </a:ext>
            </a:extLst>
          </p:cNvPr>
          <p:cNvGrpSpPr/>
          <p:nvPr/>
        </p:nvGrpSpPr>
        <p:grpSpPr>
          <a:xfrm>
            <a:off x="3142190" y="470035"/>
            <a:ext cx="2848325" cy="466725"/>
            <a:chOff x="200728" y="692939"/>
            <a:chExt cx="2848325" cy="466725"/>
          </a:xfrm>
        </p:grpSpPr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0E1BD92F-2875-4F2B-F2EE-3ED4E4BC7485}"/>
                </a:ext>
              </a:extLst>
            </p:cNvPr>
            <p:cNvGrpSpPr/>
            <p:nvPr/>
          </p:nvGrpSpPr>
          <p:grpSpPr>
            <a:xfrm>
              <a:off x="302701" y="692940"/>
              <a:ext cx="2746352" cy="466724"/>
              <a:chOff x="468785" y="723900"/>
              <a:chExt cx="2580268" cy="466724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33" name="Flowchart: Delay 32">
                <a:extLst>
                  <a:ext uri="{FF2B5EF4-FFF2-40B4-BE49-F238E27FC236}">
                    <a16:creationId xmlns="" xmlns:a16="http://schemas.microsoft.com/office/drawing/2014/main" id="{68A295EF-5E9D-59B7-F8A1-F4F294E571FA}"/>
                  </a:ext>
                </a:extLst>
              </p:cNvPr>
              <p:cNvSpPr/>
              <p:nvPr/>
            </p:nvSpPr>
            <p:spPr>
              <a:xfrm>
                <a:off x="2705101" y="723900"/>
                <a:ext cx="343952" cy="466723"/>
              </a:xfrm>
              <a:prstGeom prst="flowChartDelay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Rounded Rectangle 26">
                <a:extLst>
                  <a:ext uri="{FF2B5EF4-FFF2-40B4-BE49-F238E27FC236}">
                    <a16:creationId xmlns="" xmlns:a16="http://schemas.microsoft.com/office/drawing/2014/main" id="{E33F3E77-7980-8467-E547-E26647699ADB}"/>
                  </a:ext>
                </a:extLst>
              </p:cNvPr>
              <p:cNvSpPr/>
              <p:nvPr/>
            </p:nvSpPr>
            <p:spPr>
              <a:xfrm>
                <a:off x="468785" y="723900"/>
                <a:ext cx="2312515" cy="466724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2" name="Donut 24">
              <a:extLst>
                <a:ext uri="{FF2B5EF4-FFF2-40B4-BE49-F238E27FC236}">
                  <a16:creationId xmlns="" xmlns:a16="http://schemas.microsoft.com/office/drawing/2014/main" id="{CE278531-77E7-9D56-8271-CC154B4A8BAB}"/>
                </a:ext>
              </a:extLst>
            </p:cNvPr>
            <p:cNvSpPr/>
            <p:nvPr/>
          </p:nvSpPr>
          <p:spPr>
            <a:xfrm>
              <a:off x="200728" y="692939"/>
              <a:ext cx="452298" cy="466724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68B979E5-FEBC-D299-03A4-2E8857631877}"/>
              </a:ext>
            </a:extLst>
          </p:cNvPr>
          <p:cNvSpPr txBox="1"/>
          <p:nvPr/>
        </p:nvSpPr>
        <p:spPr>
          <a:xfrm>
            <a:off x="3582018" y="518322"/>
            <a:ext cx="226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ECONOMY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B907A872-A9C8-3182-FB21-903A0CA3837B}"/>
              </a:ext>
            </a:extLst>
          </p:cNvPr>
          <p:cNvSpPr/>
          <p:nvPr/>
        </p:nvSpPr>
        <p:spPr>
          <a:xfrm>
            <a:off x="3078678" y="936759"/>
            <a:ext cx="2867025" cy="2687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Agriculture being the main occupation of the district with majority into crop production (58.0% of economically active population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Whole sales &amp; retail 13%, others 22% and Manufacturing 7.0%.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FEBCD664-3F7C-4C43-2260-11DB90EA7636}"/>
              </a:ext>
            </a:extLst>
          </p:cNvPr>
          <p:cNvSpPr/>
          <p:nvPr/>
        </p:nvSpPr>
        <p:spPr>
          <a:xfrm>
            <a:off x="3083309" y="3787721"/>
            <a:ext cx="3043855" cy="24416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three main market facilities in the district. (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Swedru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Awisa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GB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Aduasa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Markets).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Tuesdays and Fridays are the main market days for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Aduasa</a:t>
            </a:r>
            <a:r>
              <a:rPr lang="en-GB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whilst 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Wednesdays</a:t>
            </a:r>
            <a:r>
              <a:rPr lang="en-GB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for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Swedru</a:t>
            </a:r>
            <a:r>
              <a:rPr lang="en-GB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21-unit lockable stores in Swedru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GB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-unit lockable stores 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GB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Awisa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10-unit lockable stores in </a:t>
            </a:r>
            <a:r>
              <a:rPr lang="en-GB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Aduasa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46299EFA-629A-B9D9-0565-C3AB015EE4D2}"/>
              </a:ext>
            </a:extLst>
          </p:cNvPr>
          <p:cNvGrpSpPr/>
          <p:nvPr/>
        </p:nvGrpSpPr>
        <p:grpSpPr>
          <a:xfrm>
            <a:off x="3267170" y="3534299"/>
            <a:ext cx="2842318" cy="325222"/>
            <a:chOff x="223600" y="692939"/>
            <a:chExt cx="2825453" cy="466725"/>
          </a:xfrm>
        </p:grpSpPr>
        <p:grpSp>
          <p:nvGrpSpPr>
            <p:cNvPr id="45" name="Group 44">
              <a:extLst>
                <a:ext uri="{FF2B5EF4-FFF2-40B4-BE49-F238E27FC236}">
                  <a16:creationId xmlns="" xmlns:a16="http://schemas.microsoft.com/office/drawing/2014/main" id="{76E40F91-2C2C-3D36-80A0-B453ADDF1DC7}"/>
                </a:ext>
              </a:extLst>
            </p:cNvPr>
            <p:cNvGrpSpPr/>
            <p:nvPr/>
          </p:nvGrpSpPr>
          <p:grpSpPr>
            <a:xfrm>
              <a:off x="302701" y="692940"/>
              <a:ext cx="2746352" cy="466724"/>
              <a:chOff x="468785" y="723900"/>
              <a:chExt cx="2580268" cy="466724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7" name="Flowchart: Delay 46">
                <a:extLst>
                  <a:ext uri="{FF2B5EF4-FFF2-40B4-BE49-F238E27FC236}">
                    <a16:creationId xmlns="" xmlns:a16="http://schemas.microsoft.com/office/drawing/2014/main" id="{ECC8C6FE-268E-B581-4F2C-17F72B867895}"/>
                  </a:ext>
                </a:extLst>
              </p:cNvPr>
              <p:cNvSpPr/>
              <p:nvPr/>
            </p:nvSpPr>
            <p:spPr>
              <a:xfrm>
                <a:off x="2705101" y="723900"/>
                <a:ext cx="343952" cy="466723"/>
              </a:xfrm>
              <a:prstGeom prst="flowChartDelay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Rounded Rectangle 26">
                <a:extLst>
                  <a:ext uri="{FF2B5EF4-FFF2-40B4-BE49-F238E27FC236}">
                    <a16:creationId xmlns="" xmlns:a16="http://schemas.microsoft.com/office/drawing/2014/main" id="{52EA37AA-EC0A-96CE-0C17-E54F8330E1D9}"/>
                  </a:ext>
                </a:extLst>
              </p:cNvPr>
              <p:cNvSpPr/>
              <p:nvPr/>
            </p:nvSpPr>
            <p:spPr>
              <a:xfrm>
                <a:off x="468785" y="723900"/>
                <a:ext cx="2312515" cy="466724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6" name="Donut 24">
              <a:extLst>
                <a:ext uri="{FF2B5EF4-FFF2-40B4-BE49-F238E27FC236}">
                  <a16:creationId xmlns="" xmlns:a16="http://schemas.microsoft.com/office/drawing/2014/main" id="{7943C742-DB28-232D-E11F-B42E44EF0210}"/>
                </a:ext>
              </a:extLst>
            </p:cNvPr>
            <p:cNvSpPr/>
            <p:nvPr/>
          </p:nvSpPr>
          <p:spPr>
            <a:xfrm>
              <a:off x="223600" y="692939"/>
              <a:ext cx="452298" cy="466724"/>
            </a:xfrm>
            <a:prstGeom prst="donut">
              <a:avLst>
                <a:gd name="adj" fmla="val 2197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7233DB22-802B-0031-4552-03F8C9288527}"/>
              </a:ext>
            </a:extLst>
          </p:cNvPr>
          <p:cNvSpPr txBox="1"/>
          <p:nvPr/>
        </p:nvSpPr>
        <p:spPr>
          <a:xfrm>
            <a:off x="3699160" y="3534299"/>
            <a:ext cx="1919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91110A28-9EB5-0B60-140F-835CFDB11E20}"/>
              </a:ext>
            </a:extLst>
          </p:cNvPr>
          <p:cNvGrpSpPr/>
          <p:nvPr/>
        </p:nvGrpSpPr>
        <p:grpSpPr>
          <a:xfrm>
            <a:off x="6107323" y="470036"/>
            <a:ext cx="2980799" cy="438176"/>
            <a:chOff x="226213" y="692939"/>
            <a:chExt cx="2822840" cy="466725"/>
          </a:xfrm>
        </p:grpSpPr>
        <p:grpSp>
          <p:nvGrpSpPr>
            <p:cNvPr id="53" name="Group 52">
              <a:extLst>
                <a:ext uri="{FF2B5EF4-FFF2-40B4-BE49-F238E27FC236}">
                  <a16:creationId xmlns="" xmlns:a16="http://schemas.microsoft.com/office/drawing/2014/main" id="{271B46B2-878F-EEB7-314B-A4BB580FA166}"/>
                </a:ext>
              </a:extLst>
            </p:cNvPr>
            <p:cNvGrpSpPr/>
            <p:nvPr/>
          </p:nvGrpSpPr>
          <p:grpSpPr>
            <a:xfrm>
              <a:off x="371475" y="692940"/>
              <a:ext cx="2677578" cy="466724"/>
              <a:chOff x="533400" y="723900"/>
              <a:chExt cx="2515653" cy="466724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55" name="Flowchart: Delay 54">
                <a:extLst>
                  <a:ext uri="{FF2B5EF4-FFF2-40B4-BE49-F238E27FC236}">
                    <a16:creationId xmlns="" xmlns:a16="http://schemas.microsoft.com/office/drawing/2014/main" id="{DDA9152D-4208-1B35-413B-C5381CF91C5C}"/>
                  </a:ext>
                </a:extLst>
              </p:cNvPr>
              <p:cNvSpPr/>
              <p:nvPr/>
            </p:nvSpPr>
            <p:spPr>
              <a:xfrm>
                <a:off x="2705101" y="723900"/>
                <a:ext cx="343952" cy="466723"/>
              </a:xfrm>
              <a:prstGeom prst="flowChartDelay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Rounded Rectangle 31">
                <a:extLst>
                  <a:ext uri="{FF2B5EF4-FFF2-40B4-BE49-F238E27FC236}">
                    <a16:creationId xmlns="" xmlns:a16="http://schemas.microsoft.com/office/drawing/2014/main" id="{2DF7B01F-68D2-CA9F-28E6-6030F4A8B192}"/>
                  </a:ext>
                </a:extLst>
              </p:cNvPr>
              <p:cNvSpPr/>
              <p:nvPr/>
            </p:nvSpPr>
            <p:spPr>
              <a:xfrm>
                <a:off x="533400" y="723900"/>
                <a:ext cx="2247900" cy="46672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4" name="Donut 29">
              <a:extLst>
                <a:ext uri="{FF2B5EF4-FFF2-40B4-BE49-F238E27FC236}">
                  <a16:creationId xmlns="" xmlns:a16="http://schemas.microsoft.com/office/drawing/2014/main" id="{27A39B5C-9D52-69F8-B01D-BEF0E1D124BC}"/>
                </a:ext>
              </a:extLst>
            </p:cNvPr>
            <p:cNvSpPr/>
            <p:nvPr/>
          </p:nvSpPr>
          <p:spPr>
            <a:xfrm>
              <a:off x="226213" y="692939"/>
              <a:ext cx="452298" cy="466724"/>
            </a:xfrm>
            <a:prstGeom prst="donut">
              <a:avLst/>
            </a:prstGeom>
            <a:solidFill>
              <a:srgbClr val="FFFF0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3D493F82-3676-A319-E626-075DFD44D796}"/>
              </a:ext>
            </a:extLst>
          </p:cNvPr>
          <p:cNvSpPr txBox="1"/>
          <p:nvPr/>
        </p:nvSpPr>
        <p:spPr>
          <a:xfrm>
            <a:off x="6407439" y="533060"/>
            <a:ext cx="2827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SECTORS OF THE ECONOMY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DF8434A7-8192-C276-542D-85B2E5388584}"/>
              </a:ext>
            </a:extLst>
          </p:cNvPr>
          <p:cNvSpPr/>
          <p:nvPr/>
        </p:nvSpPr>
        <p:spPr>
          <a:xfrm>
            <a:off x="6144840" y="889559"/>
            <a:ext cx="2916046" cy="5351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(LEVELS)  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25-KG, 23-Primary, 20-JHS, 1-SHS &amp; 1-TVET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CHPS compounds, 2 Health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 Clinic &amp; 1 Maternity home, 1 District hospital under construction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ENVIRONMENT</a:t>
            </a: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Road coverage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121.0km Bitumen covers 29.1km (24%). 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Earth surface roads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91.9km (76%)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TOURISM / HOSPITALITY</a:t>
            </a: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Potentials tourist sites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Aboye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confluence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Birim forest range</a:t>
            </a:r>
          </a:p>
        </p:txBody>
      </p:sp>
    </p:spTree>
    <p:extLst>
      <p:ext uri="{BB962C8B-B14F-4D97-AF65-F5344CB8AC3E}">
        <p14:creationId xmlns:p14="http://schemas.microsoft.com/office/powerpoint/2010/main" val="322676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5000" y="43137"/>
            <a:ext cx="48768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en-GB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CHALLENGES </a:t>
            </a:r>
            <a:endParaRPr spc="-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5E63D910-66A1-779E-50F1-18CAF4363B7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15AEB78-C7EA-DB6A-9881-62DC3678F9F8}"/>
              </a:ext>
            </a:extLst>
          </p:cNvPr>
          <p:cNvSpPr txBox="1"/>
          <p:nvPr/>
        </p:nvSpPr>
        <p:spPr>
          <a:xfrm>
            <a:off x="438769" y="776450"/>
            <a:ext cx="433114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Poor Road and Drainage infrastructure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level of sanitation</a:t>
            </a:r>
          </a:p>
          <a:p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Poor and inadequate basic school infrastructure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Limited access to Health Services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Inadequate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market infrastructure</a:t>
            </a:r>
          </a:p>
          <a:p>
            <a:endParaRPr lang="en-GB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Low Internal Revenue Generation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Inadequate support for Child Protection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Inadequate support for vulnerable groups,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PLWHAs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PWDs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6913B4C-86DB-DB70-CD30-70353D389D3C}"/>
              </a:ext>
            </a:extLst>
          </p:cNvPr>
          <p:cNvSpPr txBox="1"/>
          <p:nvPr/>
        </p:nvSpPr>
        <p:spPr>
          <a:xfrm>
            <a:off x="4572000" y="838200"/>
            <a:ext cx="37820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human settlement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 harvest losses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47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5E63D910-66A1-779E-50F1-18CAF4363B7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D859ED9-B0F0-5378-6342-30835E1794ED}"/>
              </a:ext>
            </a:extLst>
          </p:cNvPr>
          <p:cNvSpPr txBox="1"/>
          <p:nvPr/>
        </p:nvSpPr>
        <p:spPr>
          <a:xfrm>
            <a:off x="1" y="137160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VISION, MISSION &amp; CORE VALUES OF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BIRIM SOUTH DISTRICT</a:t>
            </a:r>
          </a:p>
        </p:txBody>
      </p:sp>
      <p:sp>
        <p:nvSpPr>
          <p:cNvPr id="11" name="Flowchart: Delay 10">
            <a:extLst>
              <a:ext uri="{FF2B5EF4-FFF2-40B4-BE49-F238E27FC236}">
                <a16:creationId xmlns="" xmlns:a16="http://schemas.microsoft.com/office/drawing/2014/main" id="{EC926A25-421D-00C0-7CF0-7812CA1E1678}"/>
              </a:ext>
            </a:extLst>
          </p:cNvPr>
          <p:cNvSpPr/>
          <p:nvPr/>
        </p:nvSpPr>
        <p:spPr>
          <a:xfrm rot="16200000">
            <a:off x="618628" y="1842766"/>
            <a:ext cx="462146" cy="528016"/>
          </a:xfrm>
          <a:prstGeom prst="flowChartDelay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69D451C4-6ED8-8BED-F8F0-C3A7249FB695}"/>
              </a:ext>
            </a:extLst>
          </p:cNvPr>
          <p:cNvGrpSpPr/>
          <p:nvPr/>
        </p:nvGrpSpPr>
        <p:grpSpPr>
          <a:xfrm>
            <a:off x="664106" y="1134242"/>
            <a:ext cx="380622" cy="1187336"/>
            <a:chOff x="584811" y="2127202"/>
            <a:chExt cx="605888" cy="1650973"/>
          </a:xfrm>
        </p:grpSpPr>
        <p:sp>
          <p:nvSpPr>
            <p:cNvPr id="13" name="Flowchart: Connector 12">
              <a:extLst>
                <a:ext uri="{FF2B5EF4-FFF2-40B4-BE49-F238E27FC236}">
                  <a16:creationId xmlns="" xmlns:a16="http://schemas.microsoft.com/office/drawing/2014/main" id="{5FBC5106-7A49-D3C1-9826-2C8F58218F47}"/>
                </a:ext>
              </a:extLst>
            </p:cNvPr>
            <p:cNvSpPr/>
            <p:nvPr/>
          </p:nvSpPr>
          <p:spPr>
            <a:xfrm>
              <a:off x="584812" y="3237262"/>
              <a:ext cx="605887" cy="540913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39AA29F2-E2A1-F2E3-E751-AA18C4F60551}"/>
                </a:ext>
              </a:extLst>
            </p:cNvPr>
            <p:cNvCxnSpPr/>
            <p:nvPr/>
          </p:nvCxnSpPr>
          <p:spPr>
            <a:xfrm>
              <a:off x="887754" y="2626572"/>
              <a:ext cx="2" cy="606568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lowchart: Connector 14">
              <a:extLst>
                <a:ext uri="{FF2B5EF4-FFF2-40B4-BE49-F238E27FC236}">
                  <a16:creationId xmlns="" xmlns:a16="http://schemas.microsoft.com/office/drawing/2014/main" id="{7979F5FD-9997-1029-7DE5-65E2B4A1DA99}"/>
                </a:ext>
              </a:extLst>
            </p:cNvPr>
            <p:cNvSpPr/>
            <p:nvPr/>
          </p:nvSpPr>
          <p:spPr>
            <a:xfrm>
              <a:off x="584811" y="2127202"/>
              <a:ext cx="605887" cy="540913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0DDD055E-FEFD-FABD-CD93-F3E1EA14F5E4}"/>
              </a:ext>
            </a:extLst>
          </p:cNvPr>
          <p:cNvGrpSpPr/>
          <p:nvPr/>
        </p:nvGrpSpPr>
        <p:grpSpPr>
          <a:xfrm>
            <a:off x="588940" y="2124435"/>
            <a:ext cx="1370660" cy="2034856"/>
            <a:chOff x="526260" y="3503183"/>
            <a:chExt cx="1869210" cy="2679086"/>
          </a:xfrm>
        </p:grpSpPr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6990637F-A76B-6FFF-3415-4AE963D01D50}"/>
                </a:ext>
              </a:extLst>
            </p:cNvPr>
            <p:cNvSpPr/>
            <p:nvPr/>
          </p:nvSpPr>
          <p:spPr>
            <a:xfrm>
              <a:off x="526260" y="4375557"/>
              <a:ext cx="1598756" cy="18067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D26529DE-2DE4-288C-421D-C9567F074BEB}"/>
                </a:ext>
              </a:extLst>
            </p:cNvPr>
            <p:cNvSpPr/>
            <p:nvPr/>
          </p:nvSpPr>
          <p:spPr>
            <a:xfrm>
              <a:off x="526260" y="3769962"/>
              <a:ext cx="1598756" cy="7118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28C58747-08C9-9E33-1CCA-8BDBC3A82CC2}"/>
                </a:ext>
              </a:extLst>
            </p:cNvPr>
            <p:cNvGrpSpPr/>
            <p:nvPr/>
          </p:nvGrpSpPr>
          <p:grpSpPr>
            <a:xfrm>
              <a:off x="2125016" y="3503183"/>
              <a:ext cx="270452" cy="1098171"/>
              <a:chOff x="2125016" y="3557588"/>
              <a:chExt cx="347729" cy="924260"/>
            </a:xfrm>
            <a:solidFill>
              <a:srgbClr val="FFFF00"/>
            </a:solidFill>
          </p:grpSpPr>
          <p:sp>
            <p:nvSpPr>
              <p:cNvPr id="27" name="Rectangle 26">
                <a:extLst>
                  <a:ext uri="{FF2B5EF4-FFF2-40B4-BE49-F238E27FC236}">
                    <a16:creationId xmlns="" xmlns:a16="http://schemas.microsoft.com/office/drawing/2014/main" id="{9756AA21-DBDD-169E-FA87-735002DE5629}"/>
                  </a:ext>
                </a:extLst>
              </p:cNvPr>
              <p:cNvSpPr/>
              <p:nvPr/>
            </p:nvSpPr>
            <p:spPr>
              <a:xfrm>
                <a:off x="2125016" y="3769962"/>
                <a:ext cx="347729" cy="71188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ight Triangle 27">
                <a:extLst>
                  <a:ext uri="{FF2B5EF4-FFF2-40B4-BE49-F238E27FC236}">
                    <a16:creationId xmlns="" xmlns:a16="http://schemas.microsoft.com/office/drawing/2014/main" id="{6FA0A5B8-10EC-038E-39E2-C55AAC00ABD7}"/>
                  </a:ext>
                </a:extLst>
              </p:cNvPr>
              <p:cNvSpPr/>
              <p:nvPr/>
            </p:nvSpPr>
            <p:spPr>
              <a:xfrm flipH="1">
                <a:off x="2125016" y="3557588"/>
                <a:ext cx="347725" cy="21237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D9AD6BB4-85A2-F662-CE08-4F19BD5C1D2B}"/>
                </a:ext>
              </a:extLst>
            </p:cNvPr>
            <p:cNvGrpSpPr/>
            <p:nvPr/>
          </p:nvGrpSpPr>
          <p:grpSpPr>
            <a:xfrm>
              <a:off x="2125016" y="4186238"/>
              <a:ext cx="270454" cy="1974068"/>
              <a:chOff x="2125014" y="4155671"/>
              <a:chExt cx="270456" cy="2004635"/>
            </a:xfrm>
            <a:solidFill>
              <a:schemeClr val="accent4"/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="" xmlns:a16="http://schemas.microsoft.com/office/drawing/2014/main" id="{277781A7-44DD-C312-5368-3D291E14BCFD}"/>
                  </a:ext>
                </a:extLst>
              </p:cNvPr>
              <p:cNvGrpSpPr/>
              <p:nvPr/>
            </p:nvGrpSpPr>
            <p:grpSpPr>
              <a:xfrm>
                <a:off x="2125016" y="4155671"/>
                <a:ext cx="270454" cy="1678458"/>
                <a:chOff x="2125016" y="3446674"/>
                <a:chExt cx="347729" cy="1678458"/>
              </a:xfrm>
              <a:grpFill/>
            </p:grpSpPr>
            <p:sp>
              <p:nvSpPr>
                <p:cNvPr id="25" name="Rectangle 24">
                  <a:extLst>
                    <a:ext uri="{FF2B5EF4-FFF2-40B4-BE49-F238E27FC236}">
                      <a16:creationId xmlns="" xmlns:a16="http://schemas.microsoft.com/office/drawing/2014/main" id="{C5C29B90-D2E4-24A3-5360-A02BE6D85A59}"/>
                    </a:ext>
                  </a:extLst>
                </p:cNvPr>
                <p:cNvSpPr/>
                <p:nvPr/>
              </p:nvSpPr>
              <p:spPr>
                <a:xfrm>
                  <a:off x="2125016" y="3769961"/>
                  <a:ext cx="347729" cy="135517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" name="Right Triangle 25">
                  <a:extLst>
                    <a:ext uri="{FF2B5EF4-FFF2-40B4-BE49-F238E27FC236}">
                      <a16:creationId xmlns="" xmlns:a16="http://schemas.microsoft.com/office/drawing/2014/main" id="{21BBB4B3-34A2-BCC8-0F8D-9791A96F6C8C}"/>
                    </a:ext>
                  </a:extLst>
                </p:cNvPr>
                <p:cNvSpPr/>
                <p:nvPr/>
              </p:nvSpPr>
              <p:spPr>
                <a:xfrm flipH="1">
                  <a:off x="2125017" y="3446674"/>
                  <a:ext cx="347728" cy="323288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="" xmlns:a16="http://schemas.microsoft.com/office/drawing/2014/main" id="{4A3F6C54-D8A2-E728-71FD-7C43B87CB249}"/>
                  </a:ext>
                </a:extLst>
              </p:cNvPr>
              <p:cNvGrpSpPr/>
              <p:nvPr/>
            </p:nvGrpSpPr>
            <p:grpSpPr>
              <a:xfrm flipH="1" flipV="1">
                <a:off x="2125014" y="4864668"/>
                <a:ext cx="270455" cy="1295638"/>
                <a:chOff x="2125016" y="3446674"/>
                <a:chExt cx="347729" cy="1678458"/>
              </a:xfrm>
              <a:grpFill/>
            </p:grpSpPr>
            <p:sp>
              <p:nvSpPr>
                <p:cNvPr id="23" name="Rectangle 22">
                  <a:extLst>
                    <a:ext uri="{FF2B5EF4-FFF2-40B4-BE49-F238E27FC236}">
                      <a16:creationId xmlns="" xmlns:a16="http://schemas.microsoft.com/office/drawing/2014/main" id="{115FC73B-87DD-8448-28DB-293051E8F2FC}"/>
                    </a:ext>
                  </a:extLst>
                </p:cNvPr>
                <p:cNvSpPr/>
                <p:nvPr/>
              </p:nvSpPr>
              <p:spPr>
                <a:xfrm>
                  <a:off x="2125016" y="3769961"/>
                  <a:ext cx="347729" cy="135517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" name="Right Triangle 23">
                  <a:extLst>
                    <a:ext uri="{FF2B5EF4-FFF2-40B4-BE49-F238E27FC236}">
                      <a16:creationId xmlns="" xmlns:a16="http://schemas.microsoft.com/office/drawing/2014/main" id="{C9D66758-9572-5315-42CF-B2D11DF062AB}"/>
                    </a:ext>
                  </a:extLst>
                </p:cNvPr>
                <p:cNvSpPr/>
                <p:nvPr/>
              </p:nvSpPr>
              <p:spPr>
                <a:xfrm flipH="1">
                  <a:off x="2125017" y="3446674"/>
                  <a:ext cx="347728" cy="323288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FA3434B4-D0E7-9023-5FEB-5DB13D1BDAC6}"/>
              </a:ext>
            </a:extLst>
          </p:cNvPr>
          <p:cNvSpPr txBox="1"/>
          <p:nvPr/>
        </p:nvSpPr>
        <p:spPr>
          <a:xfrm>
            <a:off x="673670" y="1133009"/>
            <a:ext cx="34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4A957B4-0836-BDAA-A5FC-668002A9949B}"/>
              </a:ext>
            </a:extLst>
          </p:cNvPr>
          <p:cNvSpPr/>
          <p:nvPr/>
        </p:nvSpPr>
        <p:spPr>
          <a:xfrm>
            <a:off x="962493" y="1005206"/>
            <a:ext cx="80445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Vision</a:t>
            </a:r>
            <a:endParaRPr lang="en-GB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3FE0812A-DC4E-B171-1EC3-26CED6643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750" y="1408695"/>
            <a:ext cx="752714" cy="688653"/>
          </a:xfrm>
          <a:prstGeom prst="rect">
            <a:avLst/>
          </a:prstGeom>
        </p:spPr>
      </p:pic>
      <p:sp>
        <p:nvSpPr>
          <p:cNvPr id="32" name="Rectangle 31" descr="House">
            <a:extLst>
              <a:ext uri="{FF2B5EF4-FFF2-40B4-BE49-F238E27FC236}">
                <a16:creationId xmlns="" xmlns:a16="http://schemas.microsoft.com/office/drawing/2014/main" id="{C253C0B6-5808-9ED1-14D6-FAFB406F8767}"/>
              </a:ext>
            </a:extLst>
          </p:cNvPr>
          <p:cNvSpPr/>
          <p:nvPr/>
        </p:nvSpPr>
        <p:spPr>
          <a:xfrm>
            <a:off x="724952" y="2927698"/>
            <a:ext cx="919518" cy="987774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Rectangle 32" descr="Deciduous tree">
            <a:extLst>
              <a:ext uri="{FF2B5EF4-FFF2-40B4-BE49-F238E27FC236}">
                <a16:creationId xmlns="" xmlns:a16="http://schemas.microsoft.com/office/drawing/2014/main" id="{A7F3D524-BFDF-4F30-9918-4BD43E73BDAA}"/>
              </a:ext>
            </a:extLst>
          </p:cNvPr>
          <p:cNvSpPr/>
          <p:nvPr/>
        </p:nvSpPr>
        <p:spPr>
          <a:xfrm>
            <a:off x="717994" y="1927076"/>
            <a:ext cx="239270" cy="354859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34" name="Straight Connector 33">
            <a:extLst>
              <a:ext uri="{FF2B5EF4-FFF2-40B4-BE49-F238E27FC236}">
                <a16:creationId xmlns="" xmlns:a16="http://schemas.microsoft.com/office/drawing/2014/main" id="{03B61E0B-494D-335E-2536-D4C450A6A9D5}"/>
              </a:ext>
            </a:extLst>
          </p:cNvPr>
          <p:cNvCxnSpPr/>
          <p:nvPr/>
        </p:nvCxnSpPr>
        <p:spPr>
          <a:xfrm>
            <a:off x="2386464" y="596368"/>
            <a:ext cx="0" cy="5590948"/>
          </a:xfrm>
          <a:prstGeom prst="line">
            <a:avLst/>
          </a:prstGeom>
          <a:ln>
            <a:solidFill>
              <a:srgbClr val="625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D4E23713-32D9-7EBB-9E9F-D1EC9E2DDA09}"/>
              </a:ext>
            </a:extLst>
          </p:cNvPr>
          <p:cNvSpPr/>
          <p:nvPr/>
        </p:nvSpPr>
        <p:spPr>
          <a:xfrm>
            <a:off x="0" y="4265667"/>
            <a:ext cx="2360669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world class local government institution promoting well-being and total peace.</a:t>
            </a:r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5451E445-5916-722E-558A-064A6C4688E9}"/>
              </a:ext>
            </a:extLst>
          </p:cNvPr>
          <p:cNvGrpSpPr/>
          <p:nvPr/>
        </p:nvGrpSpPr>
        <p:grpSpPr>
          <a:xfrm>
            <a:off x="2817771" y="1234503"/>
            <a:ext cx="359317" cy="1107224"/>
            <a:chOff x="584811" y="2127202"/>
            <a:chExt cx="605887" cy="1620011"/>
          </a:xfrm>
        </p:grpSpPr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2D105562-74A3-A926-B515-C0A1466A8587}"/>
                </a:ext>
              </a:extLst>
            </p:cNvPr>
            <p:cNvCxnSpPr/>
            <p:nvPr/>
          </p:nvCxnSpPr>
          <p:spPr>
            <a:xfrm>
              <a:off x="887755" y="2566012"/>
              <a:ext cx="2" cy="606568"/>
            </a:xfrm>
            <a:prstGeom prst="line">
              <a:avLst/>
            </a:prstGeom>
            <a:ln>
              <a:solidFill>
                <a:srgbClr val="E65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Flowchart: Connector 37">
              <a:extLst>
                <a:ext uri="{FF2B5EF4-FFF2-40B4-BE49-F238E27FC236}">
                  <a16:creationId xmlns="" xmlns:a16="http://schemas.microsoft.com/office/drawing/2014/main" id="{3DEEFE6C-D098-7B9E-C585-0D5A90FE434A}"/>
                </a:ext>
              </a:extLst>
            </p:cNvPr>
            <p:cNvSpPr/>
            <p:nvPr/>
          </p:nvSpPr>
          <p:spPr>
            <a:xfrm>
              <a:off x="584811" y="2127202"/>
              <a:ext cx="605887" cy="540913"/>
            </a:xfrm>
            <a:prstGeom prst="flowChartConnector">
              <a:avLst/>
            </a:prstGeom>
            <a:solidFill>
              <a:srgbClr val="E65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lowchart: Connector 38">
              <a:extLst>
                <a:ext uri="{FF2B5EF4-FFF2-40B4-BE49-F238E27FC236}">
                  <a16:creationId xmlns="" xmlns:a16="http://schemas.microsoft.com/office/drawing/2014/main" id="{336F5317-522D-D7F7-69DD-58DB095AD2E7}"/>
                </a:ext>
              </a:extLst>
            </p:cNvPr>
            <p:cNvSpPr/>
            <p:nvPr/>
          </p:nvSpPr>
          <p:spPr>
            <a:xfrm>
              <a:off x="584812" y="3237262"/>
              <a:ext cx="605886" cy="509951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40369031-FF6B-05D2-B1CF-9C2384D3D949}"/>
              </a:ext>
            </a:extLst>
          </p:cNvPr>
          <p:cNvGrpSpPr/>
          <p:nvPr/>
        </p:nvGrpSpPr>
        <p:grpSpPr>
          <a:xfrm>
            <a:off x="2769057" y="2176157"/>
            <a:ext cx="1265652" cy="1969359"/>
            <a:chOff x="526260" y="3503183"/>
            <a:chExt cx="1869211" cy="2657122"/>
          </a:xfrm>
        </p:grpSpPr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5F987CFF-D614-FA6B-8E6E-F1918E6D7B42}"/>
                </a:ext>
              </a:extLst>
            </p:cNvPr>
            <p:cNvSpPr/>
            <p:nvPr/>
          </p:nvSpPr>
          <p:spPr>
            <a:xfrm>
              <a:off x="526260" y="4375557"/>
              <a:ext cx="1598756" cy="1767667"/>
            </a:xfrm>
            <a:prstGeom prst="rect">
              <a:avLst/>
            </a:prstGeom>
            <a:solidFill>
              <a:srgbClr val="CDA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="" xmlns:a16="http://schemas.microsoft.com/office/drawing/2014/main" id="{9DD06D0B-C411-5AE4-3087-5F887320589F}"/>
                </a:ext>
              </a:extLst>
            </p:cNvPr>
            <p:cNvSpPr/>
            <p:nvPr/>
          </p:nvSpPr>
          <p:spPr>
            <a:xfrm>
              <a:off x="526260" y="3769962"/>
              <a:ext cx="1598756" cy="711886"/>
            </a:xfrm>
            <a:prstGeom prst="rect">
              <a:avLst/>
            </a:prstGeom>
            <a:solidFill>
              <a:srgbClr val="E65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6B1466E8-4AD1-0BD8-0C40-D2B93ACD4EE9}"/>
                </a:ext>
              </a:extLst>
            </p:cNvPr>
            <p:cNvGrpSpPr/>
            <p:nvPr/>
          </p:nvGrpSpPr>
          <p:grpSpPr>
            <a:xfrm>
              <a:off x="2125016" y="3503183"/>
              <a:ext cx="270452" cy="1098171"/>
              <a:chOff x="2125016" y="3557588"/>
              <a:chExt cx="347729" cy="924260"/>
            </a:xfrm>
            <a:solidFill>
              <a:srgbClr val="FFFF00"/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="" xmlns:a16="http://schemas.microsoft.com/office/drawing/2014/main" id="{3450DC7E-5CA6-DCF0-BFAF-E0C558718E1D}"/>
                  </a:ext>
                </a:extLst>
              </p:cNvPr>
              <p:cNvSpPr/>
              <p:nvPr/>
            </p:nvSpPr>
            <p:spPr>
              <a:xfrm>
                <a:off x="2125016" y="3769962"/>
                <a:ext cx="347729" cy="711886"/>
              </a:xfrm>
              <a:prstGeom prst="rect">
                <a:avLst/>
              </a:prstGeom>
              <a:solidFill>
                <a:srgbClr val="9525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Right Triangle 51">
                <a:extLst>
                  <a:ext uri="{FF2B5EF4-FFF2-40B4-BE49-F238E27FC236}">
                    <a16:creationId xmlns="" xmlns:a16="http://schemas.microsoft.com/office/drawing/2014/main" id="{AA8AEC33-417B-D56A-02D8-3F9E723B7238}"/>
                  </a:ext>
                </a:extLst>
              </p:cNvPr>
              <p:cNvSpPr/>
              <p:nvPr/>
            </p:nvSpPr>
            <p:spPr>
              <a:xfrm flipH="1">
                <a:off x="2125016" y="3557588"/>
                <a:ext cx="347725" cy="212374"/>
              </a:xfrm>
              <a:prstGeom prst="rtTriangle">
                <a:avLst/>
              </a:prstGeom>
              <a:solidFill>
                <a:srgbClr val="9525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A8DD502D-B735-95AB-D997-509062755931}"/>
                </a:ext>
              </a:extLst>
            </p:cNvPr>
            <p:cNvGrpSpPr/>
            <p:nvPr/>
          </p:nvGrpSpPr>
          <p:grpSpPr>
            <a:xfrm>
              <a:off x="2124438" y="4186238"/>
              <a:ext cx="271033" cy="1974067"/>
              <a:chOff x="2124436" y="4155671"/>
              <a:chExt cx="271035" cy="2004634"/>
            </a:xfrm>
            <a:solidFill>
              <a:schemeClr val="accent4"/>
            </a:solidFill>
          </p:grpSpPr>
          <p:grpSp>
            <p:nvGrpSpPr>
              <p:cNvPr id="45" name="Group 44">
                <a:extLst>
                  <a:ext uri="{FF2B5EF4-FFF2-40B4-BE49-F238E27FC236}">
                    <a16:creationId xmlns="" xmlns:a16="http://schemas.microsoft.com/office/drawing/2014/main" id="{192A7847-E1EE-4098-04DB-D376AEA0322D}"/>
                  </a:ext>
                </a:extLst>
              </p:cNvPr>
              <p:cNvGrpSpPr/>
              <p:nvPr/>
            </p:nvGrpSpPr>
            <p:grpSpPr>
              <a:xfrm>
                <a:off x="2124436" y="4155671"/>
                <a:ext cx="271035" cy="1678458"/>
                <a:chOff x="2124269" y="3446674"/>
                <a:chExt cx="348476" cy="1678458"/>
              </a:xfrm>
              <a:grpFill/>
            </p:grpSpPr>
            <p:sp>
              <p:nvSpPr>
                <p:cNvPr id="49" name="Rectangle 48">
                  <a:extLst>
                    <a:ext uri="{FF2B5EF4-FFF2-40B4-BE49-F238E27FC236}">
                      <a16:creationId xmlns="" xmlns:a16="http://schemas.microsoft.com/office/drawing/2014/main" id="{68D67577-9A5E-158B-53D4-B6534039BC47}"/>
                    </a:ext>
                  </a:extLst>
                </p:cNvPr>
                <p:cNvSpPr/>
                <p:nvPr/>
              </p:nvSpPr>
              <p:spPr>
                <a:xfrm>
                  <a:off x="2124269" y="3769962"/>
                  <a:ext cx="347731" cy="1355170"/>
                </a:xfrm>
                <a:prstGeom prst="rect">
                  <a:avLst/>
                </a:prstGeom>
                <a:solidFill>
                  <a:srgbClr val="FFCC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" name="Right Triangle 49">
                  <a:extLst>
                    <a:ext uri="{FF2B5EF4-FFF2-40B4-BE49-F238E27FC236}">
                      <a16:creationId xmlns="" xmlns:a16="http://schemas.microsoft.com/office/drawing/2014/main" id="{8EEBB631-D229-B9FB-A196-43FBF4BF2B80}"/>
                    </a:ext>
                  </a:extLst>
                </p:cNvPr>
                <p:cNvSpPr/>
                <p:nvPr/>
              </p:nvSpPr>
              <p:spPr>
                <a:xfrm flipH="1">
                  <a:off x="2125017" y="3446674"/>
                  <a:ext cx="347728" cy="323288"/>
                </a:xfrm>
                <a:prstGeom prst="rtTriangle">
                  <a:avLst/>
                </a:prstGeom>
                <a:solidFill>
                  <a:srgbClr val="FFCC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="" xmlns:a16="http://schemas.microsoft.com/office/drawing/2014/main" id="{D189266F-E693-922E-5327-7853810C61AC}"/>
                  </a:ext>
                </a:extLst>
              </p:cNvPr>
              <p:cNvGrpSpPr/>
              <p:nvPr/>
            </p:nvGrpSpPr>
            <p:grpSpPr>
              <a:xfrm flipH="1" flipV="1">
                <a:off x="2124437" y="4864665"/>
                <a:ext cx="271032" cy="1295640"/>
                <a:chOff x="2125017" y="3446675"/>
                <a:chExt cx="348471" cy="1678460"/>
              </a:xfrm>
              <a:grpFill/>
            </p:grpSpPr>
            <p:sp>
              <p:nvSpPr>
                <p:cNvPr id="47" name="Rectangle 46">
                  <a:extLst>
                    <a:ext uri="{FF2B5EF4-FFF2-40B4-BE49-F238E27FC236}">
                      <a16:creationId xmlns="" xmlns:a16="http://schemas.microsoft.com/office/drawing/2014/main" id="{8169C608-8150-ABD7-5366-77ECA81519D5}"/>
                    </a:ext>
                  </a:extLst>
                </p:cNvPr>
                <p:cNvSpPr/>
                <p:nvPr/>
              </p:nvSpPr>
              <p:spPr>
                <a:xfrm>
                  <a:off x="2125018" y="3769963"/>
                  <a:ext cx="348470" cy="1355172"/>
                </a:xfrm>
                <a:prstGeom prst="rect">
                  <a:avLst/>
                </a:prstGeom>
                <a:solidFill>
                  <a:srgbClr val="FFCC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" name="Right Triangle 47">
                  <a:extLst>
                    <a:ext uri="{FF2B5EF4-FFF2-40B4-BE49-F238E27FC236}">
                      <a16:creationId xmlns="" xmlns:a16="http://schemas.microsoft.com/office/drawing/2014/main" id="{B923CCF3-425C-E4F9-5B89-F26228CEC1A7}"/>
                    </a:ext>
                  </a:extLst>
                </p:cNvPr>
                <p:cNvSpPr/>
                <p:nvPr/>
              </p:nvSpPr>
              <p:spPr>
                <a:xfrm flipH="1">
                  <a:off x="2125017" y="3446675"/>
                  <a:ext cx="348471" cy="361758"/>
                </a:xfrm>
                <a:prstGeom prst="rtTriangle">
                  <a:avLst/>
                </a:prstGeom>
                <a:solidFill>
                  <a:srgbClr val="FFCC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B36B7BB6-791C-0101-6E92-43C3EA679D4F}"/>
              </a:ext>
            </a:extLst>
          </p:cNvPr>
          <p:cNvSpPr txBox="1"/>
          <p:nvPr/>
        </p:nvSpPr>
        <p:spPr>
          <a:xfrm>
            <a:off x="2822532" y="1228219"/>
            <a:ext cx="20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="" xmlns:a16="http://schemas.microsoft.com/office/drawing/2014/main" id="{B165F5D0-C841-C15E-F5B1-D5C9CC81EA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744" y="934637"/>
            <a:ext cx="2017375" cy="1105544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23981447-F2B9-5BD3-D202-E94BF7F0F2C4}"/>
              </a:ext>
            </a:extLst>
          </p:cNvPr>
          <p:cNvSpPr/>
          <p:nvPr/>
        </p:nvSpPr>
        <p:spPr>
          <a:xfrm>
            <a:off x="3456201" y="1327715"/>
            <a:ext cx="1391690" cy="333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06991D0B-013D-F620-DCF5-DFD26214FA41}"/>
              </a:ext>
            </a:extLst>
          </p:cNvPr>
          <p:cNvSpPr/>
          <p:nvPr/>
        </p:nvSpPr>
        <p:spPr>
          <a:xfrm>
            <a:off x="3562396" y="1201477"/>
            <a:ext cx="126428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Mission</a:t>
            </a:r>
            <a:endParaRPr lang="en-GB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7" name="Rectangle 56" descr="Home Group">
            <a:extLst>
              <a:ext uri="{FF2B5EF4-FFF2-40B4-BE49-F238E27FC236}">
                <a16:creationId xmlns="" xmlns:a16="http://schemas.microsoft.com/office/drawing/2014/main" id="{89376C92-DDB2-A15D-D3C3-D2C6BE2426A8}"/>
              </a:ext>
            </a:extLst>
          </p:cNvPr>
          <p:cNvSpPr/>
          <p:nvPr/>
        </p:nvSpPr>
        <p:spPr>
          <a:xfrm>
            <a:off x="2871998" y="2969756"/>
            <a:ext cx="924626" cy="924626"/>
          </a:xfrm>
          <a:prstGeom prst="rect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8" name="Graphic 9" descr="Suburban scene">
            <a:extLst>
              <a:ext uri="{FF2B5EF4-FFF2-40B4-BE49-F238E27FC236}">
                <a16:creationId xmlns="" xmlns:a16="http://schemas.microsoft.com/office/drawing/2014/main" id="{5990535C-39C1-E97A-629F-6AD69481EF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36882" y="2009868"/>
            <a:ext cx="321094" cy="305583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70D29C59-6333-62D4-E1C6-7ABF78623A3C}"/>
              </a:ext>
            </a:extLst>
          </p:cNvPr>
          <p:cNvSpPr/>
          <p:nvPr/>
        </p:nvSpPr>
        <p:spPr>
          <a:xfrm>
            <a:off x="2413960" y="4273172"/>
            <a:ext cx="3224840" cy="1754326"/>
          </a:xfrm>
          <a:prstGeom prst="rect">
            <a:avLst/>
          </a:prstGeom>
          <a:solidFill>
            <a:srgbClr val="FFCC99">
              <a:alpha val="44000"/>
            </a:srgb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To improve the living standards of its citizens through sustainable socio-economic development and effective institutions that are responsive to the needs of people.</a:t>
            </a:r>
            <a:endParaRPr lang="en-GB" dirty="0"/>
          </a:p>
        </p:txBody>
      </p:sp>
      <p:cxnSp>
        <p:nvCxnSpPr>
          <p:cNvPr id="60" name="Straight Connector 59">
            <a:extLst>
              <a:ext uri="{FF2B5EF4-FFF2-40B4-BE49-F238E27FC236}">
                <a16:creationId xmlns="" xmlns:a16="http://schemas.microsoft.com/office/drawing/2014/main" id="{29A3C429-BBCD-08F9-F43B-1CDE30DB2D30}"/>
              </a:ext>
            </a:extLst>
          </p:cNvPr>
          <p:cNvCxnSpPr/>
          <p:nvPr/>
        </p:nvCxnSpPr>
        <p:spPr>
          <a:xfrm>
            <a:off x="5638800" y="616949"/>
            <a:ext cx="0" cy="5590948"/>
          </a:xfrm>
          <a:prstGeom prst="line">
            <a:avLst/>
          </a:prstGeom>
          <a:ln>
            <a:solidFill>
              <a:srgbClr val="625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>
            <a:extLst>
              <a:ext uri="{FF2B5EF4-FFF2-40B4-BE49-F238E27FC236}">
                <a16:creationId xmlns="" xmlns:a16="http://schemas.microsoft.com/office/drawing/2014/main" id="{5A0ABD73-54EF-AEAF-25F6-EDC93C0E49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966" y="1668557"/>
            <a:ext cx="1767605" cy="1495547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92679BF3-C5ED-28A3-754C-74269B6B24A5}"/>
              </a:ext>
            </a:extLst>
          </p:cNvPr>
          <p:cNvSpPr txBox="1"/>
          <p:nvPr/>
        </p:nvSpPr>
        <p:spPr>
          <a:xfrm>
            <a:off x="5900332" y="1102826"/>
            <a:ext cx="302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8497C067-2F65-0B82-D348-08936D148E39}"/>
              </a:ext>
            </a:extLst>
          </p:cNvPr>
          <p:cNvSpPr/>
          <p:nvPr/>
        </p:nvSpPr>
        <p:spPr>
          <a:xfrm>
            <a:off x="6342022" y="981415"/>
            <a:ext cx="1367041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GB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Core Values</a:t>
            </a:r>
            <a:endParaRPr lang="en-GB" b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="" xmlns:a16="http://schemas.microsoft.com/office/drawing/2014/main" id="{D370C7DE-FFF0-1E0C-8E3A-1BA934ACD569}"/>
              </a:ext>
            </a:extLst>
          </p:cNvPr>
          <p:cNvSpPr/>
          <p:nvPr/>
        </p:nvSpPr>
        <p:spPr>
          <a:xfrm>
            <a:off x="5732845" y="3816857"/>
            <a:ext cx="3317109" cy="23509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l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2865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Transparency &amp; Accountability</a:t>
            </a:r>
            <a:endParaRPr lang="en-GB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2865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Client-oriented</a:t>
            </a:r>
            <a:endParaRPr lang="en-GB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2865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Creativity and Innovativeness</a:t>
            </a:r>
            <a:endParaRPr lang="en-GB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2865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Diligence and Discipline</a:t>
            </a:r>
            <a:endParaRPr lang="en-GB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2865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Equity and Integrity </a:t>
            </a:r>
            <a:endParaRPr lang="en-GB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62865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Timeliness</a:t>
            </a:r>
            <a:endParaRPr lang="en-GB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Flowchart: Delay 106">
            <a:extLst>
              <a:ext uri="{FF2B5EF4-FFF2-40B4-BE49-F238E27FC236}">
                <a16:creationId xmlns="" xmlns:a16="http://schemas.microsoft.com/office/drawing/2014/main" id="{7D3C3281-D7F0-A6FF-E1F4-2572CED10294}"/>
              </a:ext>
            </a:extLst>
          </p:cNvPr>
          <p:cNvSpPr/>
          <p:nvPr/>
        </p:nvSpPr>
        <p:spPr>
          <a:xfrm rot="16200000">
            <a:off x="5815490" y="1655542"/>
            <a:ext cx="553070" cy="504213"/>
          </a:xfrm>
          <a:prstGeom prst="flowChartDelay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8" name="Group 107">
            <a:extLst>
              <a:ext uri="{FF2B5EF4-FFF2-40B4-BE49-F238E27FC236}">
                <a16:creationId xmlns="" xmlns:a16="http://schemas.microsoft.com/office/drawing/2014/main" id="{B6B93D4B-2B5C-5F56-296E-2FBD2EE0DA3F}"/>
              </a:ext>
            </a:extLst>
          </p:cNvPr>
          <p:cNvGrpSpPr/>
          <p:nvPr/>
        </p:nvGrpSpPr>
        <p:grpSpPr>
          <a:xfrm>
            <a:off x="5911564" y="1086511"/>
            <a:ext cx="390853" cy="941759"/>
            <a:chOff x="493729" y="2127202"/>
            <a:chExt cx="853404" cy="1590993"/>
          </a:xfrm>
        </p:grpSpPr>
        <p:sp>
          <p:nvSpPr>
            <p:cNvPr id="109" name="Flowchart: Connector 108">
              <a:extLst>
                <a:ext uri="{FF2B5EF4-FFF2-40B4-BE49-F238E27FC236}">
                  <a16:creationId xmlns="" xmlns:a16="http://schemas.microsoft.com/office/drawing/2014/main" id="{8B6B5D34-3E6B-4530-18F8-D5D849495347}"/>
                </a:ext>
              </a:extLst>
            </p:cNvPr>
            <p:cNvSpPr/>
            <p:nvPr/>
          </p:nvSpPr>
          <p:spPr>
            <a:xfrm>
              <a:off x="493729" y="3164205"/>
              <a:ext cx="853404" cy="553990"/>
            </a:xfrm>
            <a:prstGeom prst="flowChartConnector">
              <a:avLst/>
            </a:prstGeom>
            <a:solidFill>
              <a:srgbClr val="9525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0017DBE9-A202-E8ED-3C9B-310554D112F3}"/>
                </a:ext>
              </a:extLst>
            </p:cNvPr>
            <p:cNvCxnSpPr/>
            <p:nvPr/>
          </p:nvCxnSpPr>
          <p:spPr>
            <a:xfrm>
              <a:off x="887755" y="2566012"/>
              <a:ext cx="2" cy="606568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Flowchart: Connector 110">
              <a:extLst>
                <a:ext uri="{FF2B5EF4-FFF2-40B4-BE49-F238E27FC236}">
                  <a16:creationId xmlns="" xmlns:a16="http://schemas.microsoft.com/office/drawing/2014/main" id="{78D22392-946E-7FA2-7E84-03FA04E2B42E}"/>
                </a:ext>
              </a:extLst>
            </p:cNvPr>
            <p:cNvSpPr/>
            <p:nvPr/>
          </p:nvSpPr>
          <p:spPr>
            <a:xfrm>
              <a:off x="584811" y="2127202"/>
              <a:ext cx="605887" cy="540913"/>
            </a:xfrm>
            <a:prstGeom prst="flowChart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="" xmlns:a16="http://schemas.microsoft.com/office/drawing/2014/main" id="{24CAFCD7-ACA8-6F98-621F-C307F1C55E4B}"/>
              </a:ext>
            </a:extLst>
          </p:cNvPr>
          <p:cNvGrpSpPr/>
          <p:nvPr/>
        </p:nvGrpSpPr>
        <p:grpSpPr>
          <a:xfrm>
            <a:off x="5839920" y="1882762"/>
            <a:ext cx="1179005" cy="1879974"/>
            <a:chOff x="526260" y="3503183"/>
            <a:chExt cx="1869210" cy="2657123"/>
          </a:xfrm>
        </p:grpSpPr>
        <p:sp>
          <p:nvSpPr>
            <p:cNvPr id="113" name="Rectangle 112">
              <a:extLst>
                <a:ext uri="{FF2B5EF4-FFF2-40B4-BE49-F238E27FC236}">
                  <a16:creationId xmlns="" xmlns:a16="http://schemas.microsoft.com/office/drawing/2014/main" id="{46624C51-D9CE-6328-899B-A0F54F713BCE}"/>
                </a:ext>
              </a:extLst>
            </p:cNvPr>
            <p:cNvSpPr/>
            <p:nvPr/>
          </p:nvSpPr>
          <p:spPr>
            <a:xfrm>
              <a:off x="526260" y="4375557"/>
              <a:ext cx="1598756" cy="176766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="" xmlns:a16="http://schemas.microsoft.com/office/drawing/2014/main" id="{B238885C-E09F-E74D-A295-023A354871E7}"/>
                </a:ext>
              </a:extLst>
            </p:cNvPr>
            <p:cNvSpPr/>
            <p:nvPr/>
          </p:nvSpPr>
          <p:spPr>
            <a:xfrm>
              <a:off x="526260" y="3769962"/>
              <a:ext cx="1598756" cy="71188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="" xmlns:a16="http://schemas.microsoft.com/office/drawing/2014/main" id="{90DECEDD-EC2E-62D0-2849-8CF68897E7EA}"/>
                </a:ext>
              </a:extLst>
            </p:cNvPr>
            <p:cNvGrpSpPr/>
            <p:nvPr/>
          </p:nvGrpSpPr>
          <p:grpSpPr>
            <a:xfrm>
              <a:off x="2125016" y="3503183"/>
              <a:ext cx="270452" cy="1098171"/>
              <a:chOff x="2125016" y="3557588"/>
              <a:chExt cx="347729" cy="924260"/>
            </a:xfrm>
            <a:solidFill>
              <a:srgbClr val="FFFF00"/>
            </a:solidFill>
          </p:grpSpPr>
          <p:sp>
            <p:nvSpPr>
              <p:cNvPr id="123" name="Rectangle 122">
                <a:extLst>
                  <a:ext uri="{FF2B5EF4-FFF2-40B4-BE49-F238E27FC236}">
                    <a16:creationId xmlns="" xmlns:a16="http://schemas.microsoft.com/office/drawing/2014/main" id="{83AA9D3A-7907-1F96-73B7-9FD7C0323604}"/>
                  </a:ext>
                </a:extLst>
              </p:cNvPr>
              <p:cNvSpPr/>
              <p:nvPr/>
            </p:nvSpPr>
            <p:spPr>
              <a:xfrm>
                <a:off x="2125016" y="3769962"/>
                <a:ext cx="347729" cy="711886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Right Triangle 123">
                <a:extLst>
                  <a:ext uri="{FF2B5EF4-FFF2-40B4-BE49-F238E27FC236}">
                    <a16:creationId xmlns="" xmlns:a16="http://schemas.microsoft.com/office/drawing/2014/main" id="{50F143BD-AA96-9810-0539-DE22DECBE8A2}"/>
                  </a:ext>
                </a:extLst>
              </p:cNvPr>
              <p:cNvSpPr/>
              <p:nvPr/>
            </p:nvSpPr>
            <p:spPr>
              <a:xfrm flipH="1">
                <a:off x="2125016" y="3557588"/>
                <a:ext cx="347725" cy="212374"/>
              </a:xfrm>
              <a:prstGeom prst="rtTriangl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="" xmlns:a16="http://schemas.microsoft.com/office/drawing/2014/main" id="{336E3875-44BC-5E9C-F36B-01A494157610}"/>
                </a:ext>
              </a:extLst>
            </p:cNvPr>
            <p:cNvGrpSpPr/>
            <p:nvPr/>
          </p:nvGrpSpPr>
          <p:grpSpPr>
            <a:xfrm>
              <a:off x="2125016" y="4186238"/>
              <a:ext cx="270454" cy="1974068"/>
              <a:chOff x="2125014" y="4155671"/>
              <a:chExt cx="270456" cy="2004635"/>
            </a:xfrm>
            <a:solidFill>
              <a:schemeClr val="accent4"/>
            </a:solidFill>
          </p:grpSpPr>
          <p:grpSp>
            <p:nvGrpSpPr>
              <p:cNvPr id="117" name="Group 116">
                <a:extLst>
                  <a:ext uri="{FF2B5EF4-FFF2-40B4-BE49-F238E27FC236}">
                    <a16:creationId xmlns="" xmlns:a16="http://schemas.microsoft.com/office/drawing/2014/main" id="{B3701D1A-2B08-426E-1C9D-8EAEB7E8BF60}"/>
                  </a:ext>
                </a:extLst>
              </p:cNvPr>
              <p:cNvGrpSpPr/>
              <p:nvPr/>
            </p:nvGrpSpPr>
            <p:grpSpPr>
              <a:xfrm>
                <a:off x="2125016" y="4155671"/>
                <a:ext cx="270454" cy="1678458"/>
                <a:chOff x="2125016" y="3446674"/>
                <a:chExt cx="347729" cy="1678458"/>
              </a:xfrm>
              <a:grpFill/>
            </p:grpSpPr>
            <p:sp>
              <p:nvSpPr>
                <p:cNvPr id="121" name="Rectangle 120">
                  <a:extLst>
                    <a:ext uri="{FF2B5EF4-FFF2-40B4-BE49-F238E27FC236}">
                      <a16:creationId xmlns="" xmlns:a16="http://schemas.microsoft.com/office/drawing/2014/main" id="{6CCD37E1-D056-934B-1769-B5FB145FAC5F}"/>
                    </a:ext>
                  </a:extLst>
                </p:cNvPr>
                <p:cNvSpPr/>
                <p:nvPr/>
              </p:nvSpPr>
              <p:spPr>
                <a:xfrm>
                  <a:off x="2125016" y="3769961"/>
                  <a:ext cx="347729" cy="1355171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Right Triangle 121">
                  <a:extLst>
                    <a:ext uri="{FF2B5EF4-FFF2-40B4-BE49-F238E27FC236}">
                      <a16:creationId xmlns="" xmlns:a16="http://schemas.microsoft.com/office/drawing/2014/main" id="{A2D955F3-FC28-F315-3638-517AEC9D15BE}"/>
                    </a:ext>
                  </a:extLst>
                </p:cNvPr>
                <p:cNvSpPr/>
                <p:nvPr/>
              </p:nvSpPr>
              <p:spPr>
                <a:xfrm flipH="1">
                  <a:off x="2125017" y="3446674"/>
                  <a:ext cx="347728" cy="323288"/>
                </a:xfrm>
                <a:prstGeom prst="rtTriangl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="" xmlns:a16="http://schemas.microsoft.com/office/drawing/2014/main" id="{2150B56E-FEAB-8F9B-C4DA-72548687C925}"/>
                  </a:ext>
                </a:extLst>
              </p:cNvPr>
              <p:cNvGrpSpPr/>
              <p:nvPr/>
            </p:nvGrpSpPr>
            <p:grpSpPr>
              <a:xfrm flipH="1" flipV="1">
                <a:off x="2125014" y="4864668"/>
                <a:ext cx="270455" cy="1295638"/>
                <a:chOff x="2125016" y="3446674"/>
                <a:chExt cx="347729" cy="1678458"/>
              </a:xfrm>
              <a:grpFill/>
            </p:grpSpPr>
            <p:sp>
              <p:nvSpPr>
                <p:cNvPr id="119" name="Rectangle 118">
                  <a:extLst>
                    <a:ext uri="{FF2B5EF4-FFF2-40B4-BE49-F238E27FC236}">
                      <a16:creationId xmlns="" xmlns:a16="http://schemas.microsoft.com/office/drawing/2014/main" id="{3C096B72-1725-DCAE-3D37-A7749C6C52ED}"/>
                    </a:ext>
                  </a:extLst>
                </p:cNvPr>
                <p:cNvSpPr/>
                <p:nvPr/>
              </p:nvSpPr>
              <p:spPr>
                <a:xfrm>
                  <a:off x="2125016" y="3769961"/>
                  <a:ext cx="347729" cy="1355171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" name="Right Triangle 119">
                  <a:extLst>
                    <a:ext uri="{FF2B5EF4-FFF2-40B4-BE49-F238E27FC236}">
                      <a16:creationId xmlns="" xmlns:a16="http://schemas.microsoft.com/office/drawing/2014/main" id="{1C26B049-6035-80ED-9610-50E950A8394E}"/>
                    </a:ext>
                  </a:extLst>
                </p:cNvPr>
                <p:cNvSpPr/>
                <p:nvPr/>
              </p:nvSpPr>
              <p:spPr>
                <a:xfrm flipH="1">
                  <a:off x="2125017" y="3446674"/>
                  <a:ext cx="347728" cy="323288"/>
                </a:xfrm>
                <a:prstGeom prst="rtTriangl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67E83F7B-E300-FD60-EDFE-B05FE7A1C282}"/>
              </a:ext>
            </a:extLst>
          </p:cNvPr>
          <p:cNvSpPr txBox="1"/>
          <p:nvPr/>
        </p:nvSpPr>
        <p:spPr>
          <a:xfrm>
            <a:off x="5927827" y="1047429"/>
            <a:ext cx="302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26" name="Rectangle 125" descr="Wheelchair Access">
            <a:extLst>
              <a:ext uri="{FF2B5EF4-FFF2-40B4-BE49-F238E27FC236}">
                <a16:creationId xmlns="" xmlns:a16="http://schemas.microsoft.com/office/drawing/2014/main" id="{35667C0A-AA9E-AE42-F81D-9C4551B682D2}"/>
              </a:ext>
            </a:extLst>
          </p:cNvPr>
          <p:cNvSpPr/>
          <p:nvPr/>
        </p:nvSpPr>
        <p:spPr>
          <a:xfrm>
            <a:off x="5961297" y="1734704"/>
            <a:ext cx="282394" cy="273432"/>
          </a:xfrm>
          <a:prstGeom prst="rect">
            <a:avLst/>
          </a:prstGeom>
          <a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7" name="Oval 126">
            <a:extLst>
              <a:ext uri="{FF2B5EF4-FFF2-40B4-BE49-F238E27FC236}">
                <a16:creationId xmlns="" xmlns:a16="http://schemas.microsoft.com/office/drawing/2014/main" id="{2D8FBF77-FA32-431A-688E-FB887B62010D}"/>
              </a:ext>
            </a:extLst>
          </p:cNvPr>
          <p:cNvSpPr/>
          <p:nvPr/>
        </p:nvSpPr>
        <p:spPr>
          <a:xfrm>
            <a:off x="5896599" y="2793661"/>
            <a:ext cx="895057" cy="720848"/>
          </a:xfrm>
          <a:prstGeom prst="ellipse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594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5E63D910-66A1-779E-50F1-18CAF4363B7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388B4BF-1136-FE56-DCD2-A64E10F7F32F}"/>
              </a:ext>
            </a:extLst>
          </p:cNvPr>
          <p:cNvSpPr txBox="1"/>
          <p:nvPr/>
        </p:nvSpPr>
        <p:spPr>
          <a:xfrm>
            <a:off x="381000" y="2362200"/>
            <a:ext cx="816323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FUNCTIONS OF THE DISTRICT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4E842CF-EB10-4F1F-4D14-FD74E3281A42}"/>
              </a:ext>
            </a:extLst>
          </p:cNvPr>
          <p:cNvSpPr/>
          <p:nvPr/>
        </p:nvSpPr>
        <p:spPr>
          <a:xfrm>
            <a:off x="0" y="-11380"/>
            <a:ext cx="9144000" cy="63893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1270" lvl="0" algn="ctr">
              <a:lnSpc>
                <a:spcPct val="115000"/>
              </a:lnSpc>
              <a:spcAft>
                <a:spcPts val="70"/>
              </a:spcAft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CORE FUNCTIONS OF THE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DISTRICT</a:t>
            </a:r>
          </a:p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functions exercised by the Assembly are deliberative, legislative as well as executive. The specific functions among others as stipulated in the Local Governance Act of 2016, Act 936 include: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Responsible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the development, improvement and management of human settlements and the environment in the district;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" lvl="0" indent="-342900" algn="just">
              <a:lnSpc>
                <a:spcPct val="115000"/>
              </a:lnSpc>
              <a:spcAft>
                <a:spcPts val="7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Assembly take steps and measures that are necessary and expedient to execute approved development plans for the district;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" lvl="0" indent="-342900" algn="just">
              <a:lnSpc>
                <a:spcPct val="115000"/>
              </a:lnSpc>
              <a:spcAft>
                <a:spcPts val="7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Guide, encourage and support sub-district local structures, public agencies and local communities to perform their functions in the execution of approved development plans;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" lvl="0" indent="-342900" algn="just">
              <a:lnSpc>
                <a:spcPct val="115000"/>
              </a:lnSpc>
              <a:spcAft>
                <a:spcPts val="7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Initiate and encourage joint participation with other persons or bodies to execute approved development plans;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" lvl="0" indent="-342900" algn="just">
              <a:lnSpc>
                <a:spcPct val="115000"/>
              </a:lnSpc>
              <a:spcAft>
                <a:spcPts val="7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Promote or encourage other persons or bodies to undertake projects under approved development plans; and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" lvl="0" indent="-342900" algn="just">
              <a:lnSpc>
                <a:spcPct val="115000"/>
              </a:lnSpc>
              <a:spcAft>
                <a:spcPts val="7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Monitor the execution of projects under approved development plans and assess and evaluate their impact on the development of the district and national economy in accordance with government policy.</a:t>
            </a:r>
          </a:p>
          <a:p>
            <a:pPr marL="342900" marR="1270" lvl="0" indent="-342900" algn="just">
              <a:lnSpc>
                <a:spcPct val="115000"/>
              </a:lnSpc>
              <a:spcAft>
                <a:spcPts val="7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 political and administrative authority in the district.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00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280992"/>
              </p:ext>
            </p:extLst>
          </p:nvPr>
        </p:nvGraphicFramePr>
        <p:xfrm>
          <a:off x="243523" y="350084"/>
          <a:ext cx="8748077" cy="5516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480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97761">
                <a:tc>
                  <a:txBody>
                    <a:bodyPr/>
                    <a:lstStyle/>
                    <a:p>
                      <a:pPr marL="92075" marR="4508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                                </a:t>
                      </a:r>
                      <a:r>
                        <a:rPr sz="1800" b="1" dirty="0" smtClean="0">
                          <a:latin typeface="Arial"/>
                          <a:cs typeface="Arial"/>
                        </a:rPr>
                        <a:t>ADOPTED</a:t>
                      </a:r>
                      <a:r>
                        <a:rPr sz="1800" b="1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POLICY OBJECTIVE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763"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Ensure improved fiscal performance</a:t>
                      </a:r>
                      <a:r>
                        <a:rPr 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sustainability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4565"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Improve post-harvest management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5233">
                <a:tc>
                  <a:txBody>
                    <a:bodyPr/>
                    <a:lstStyle/>
                    <a:p>
                      <a:pPr marL="539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Enhance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equitable access to and participation in quality education at all levels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254959"/>
                  </a:ext>
                </a:extLst>
              </a:tr>
              <a:tr h="990466">
                <a:tc>
                  <a:txBody>
                    <a:bodyPr/>
                    <a:lstStyle/>
                    <a:p>
                      <a:pPr marL="539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Reduce the incidence of new HIV, AIDS/STIs and other infections, especially among vulnerable groups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24704130"/>
                  </a:ext>
                </a:extLst>
              </a:tr>
              <a:tr h="553118"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Deepen Political, Financial</a:t>
                      </a:r>
                      <a:r>
                        <a:rPr lang="en-GB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 Administration Decentralisation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63878251"/>
                  </a:ext>
                </a:extLst>
              </a:tr>
              <a:tr h="742849"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Prevent and protect children from all forms of violence, abuse, neglect and exploitation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2688456"/>
                  </a:ext>
                </a:extLst>
              </a:tr>
              <a:tr h="682732"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Promote economic empowerment of particularly women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2524735"/>
                  </a:ext>
                </a:extLst>
              </a:tr>
              <a:tr h="484612"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Strengthen social protection for the vulnerable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B81CC130-CDD4-FC41-0599-B2BE378C04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9EE406C-F62C-9726-B208-6185A50963BC}"/>
              </a:ext>
            </a:extLst>
          </p:cNvPr>
          <p:cNvSpPr txBox="1"/>
          <p:nvPr/>
        </p:nvSpPr>
        <p:spPr>
          <a:xfrm>
            <a:off x="1539240" y="14001"/>
            <a:ext cx="6614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</a:t>
            </a:r>
            <a:r>
              <a:rPr lang="en-US"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ADOPTED</a:t>
            </a:r>
            <a:r>
              <a:rPr lang="en-US" sz="20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lang="en-US"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r>
              <a:rPr lang="en-US" sz="20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0898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324599"/>
            <a:ext cx="9144000" cy="533537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847170"/>
              </p:ext>
            </p:extLst>
          </p:nvPr>
        </p:nvGraphicFramePr>
        <p:xfrm>
          <a:off x="381000" y="370422"/>
          <a:ext cx="8610600" cy="58017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10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57411">
                <a:tc>
                  <a:txBody>
                    <a:bodyPr/>
                    <a:lstStyle/>
                    <a:p>
                      <a:pPr marL="92075" marR="4508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ADOPTED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POLICY OBJECTIVE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2812"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Ensure all learners acquire knowledge and skill to promote sustainability development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7820"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Promote sustainable spatially integrated development of human settlement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8318"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Address recurrent devastating floods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92947293"/>
                  </a:ext>
                </a:extLst>
              </a:tr>
              <a:tr h="742812"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Eradicate poverty and address vulnerability to poverty in all forms and dimensions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42812"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 access to safe reliable</a:t>
                      </a:r>
                      <a:r>
                        <a:rPr 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sustainable water supply services for all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98318"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 transport and road safety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314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70525473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B81CC130-CDD4-FC41-0599-B2BE378C04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9EE406C-F62C-9726-B208-6185A50963BC}"/>
              </a:ext>
            </a:extLst>
          </p:cNvPr>
          <p:cNvSpPr txBox="1"/>
          <p:nvPr/>
        </p:nvSpPr>
        <p:spPr>
          <a:xfrm>
            <a:off x="1838652" y="-39466"/>
            <a:ext cx="5933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ADOPTED</a:t>
            </a:r>
            <a:r>
              <a:rPr lang="en-US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lang="en-US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r>
              <a:rPr lang="en-US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53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87576"/>
            <a:ext cx="9144000" cy="670560"/>
          </a:xfrm>
          <a:custGeom>
            <a:avLst/>
            <a:gdLst/>
            <a:ahLst/>
            <a:cxnLst/>
            <a:rect l="l" t="t" r="r" b="b"/>
            <a:pathLst>
              <a:path w="9144000" h="670559">
                <a:moveTo>
                  <a:pt x="0" y="670423"/>
                </a:moveTo>
                <a:lnTo>
                  <a:pt x="9144000" y="670423"/>
                </a:lnTo>
                <a:lnTo>
                  <a:pt x="9144000" y="0"/>
                </a:lnTo>
                <a:lnTo>
                  <a:pt x="0" y="0"/>
                </a:lnTo>
                <a:lnTo>
                  <a:pt x="0" y="6704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28B07E62-950E-C0AC-B0EA-96B099D2808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01431" y="812036"/>
            <a:ext cx="215265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endParaRPr lang="en-US" sz="2800" spc="-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3604414-7688-3B3E-14CF-40BFE14C62C2}"/>
              </a:ext>
            </a:extLst>
          </p:cNvPr>
          <p:cNvSpPr txBox="1"/>
          <p:nvPr/>
        </p:nvSpPr>
        <p:spPr>
          <a:xfrm>
            <a:off x="2371346" y="2667000"/>
            <a:ext cx="3056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41FD37A-EDB3-24AE-34FF-CB634533F347}"/>
              </a:ext>
            </a:extLst>
          </p:cNvPr>
          <p:cNvSpPr txBox="1"/>
          <p:nvPr/>
        </p:nvSpPr>
        <p:spPr>
          <a:xfrm>
            <a:off x="2800907" y="4648200"/>
            <a:ext cx="2249129" cy="52322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r>
              <a:rPr lang="en-US" sz="2800" b="1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B7F203C-594A-BFA4-99DE-0A07B59C215C}"/>
              </a:ext>
            </a:extLst>
          </p:cNvPr>
          <p:cNvSpPr/>
          <p:nvPr/>
        </p:nvSpPr>
        <p:spPr>
          <a:xfrm>
            <a:off x="0" y="6936"/>
            <a:ext cx="9144000" cy="6187576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6E7627AD-8296-B64B-F55B-517D250A5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206950"/>
              </p:ext>
            </p:extLst>
          </p:nvPr>
        </p:nvGraphicFramePr>
        <p:xfrm>
          <a:off x="152400" y="431122"/>
          <a:ext cx="8839199" cy="571452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76272">
                  <a:extLst>
                    <a:ext uri="{9D8B030D-6E8A-4147-A177-3AD203B41FA5}">
                      <a16:colId xmlns="" xmlns:a16="http://schemas.microsoft.com/office/drawing/2014/main" val="690333560"/>
                    </a:ext>
                  </a:extLst>
                </a:gridCol>
                <a:gridCol w="967883">
                  <a:extLst>
                    <a:ext uri="{9D8B030D-6E8A-4147-A177-3AD203B41FA5}">
                      <a16:colId xmlns="" xmlns:a16="http://schemas.microsoft.com/office/drawing/2014/main" val="3793061037"/>
                    </a:ext>
                  </a:extLst>
                </a:gridCol>
                <a:gridCol w="996352">
                  <a:extLst>
                    <a:ext uri="{9D8B030D-6E8A-4147-A177-3AD203B41FA5}">
                      <a16:colId xmlns="" xmlns:a16="http://schemas.microsoft.com/office/drawing/2014/main" val="1221622658"/>
                    </a:ext>
                  </a:extLst>
                </a:gridCol>
                <a:gridCol w="981169">
                  <a:extLst>
                    <a:ext uri="{9D8B030D-6E8A-4147-A177-3AD203B41FA5}">
                      <a16:colId xmlns="" xmlns:a16="http://schemas.microsoft.com/office/drawing/2014/main" val="151198481"/>
                    </a:ext>
                  </a:extLst>
                </a:gridCol>
                <a:gridCol w="954599">
                  <a:extLst>
                    <a:ext uri="{9D8B030D-6E8A-4147-A177-3AD203B41FA5}">
                      <a16:colId xmlns="" xmlns:a16="http://schemas.microsoft.com/office/drawing/2014/main" val="2378317810"/>
                    </a:ext>
                  </a:extLst>
                </a:gridCol>
                <a:gridCol w="996352">
                  <a:extLst>
                    <a:ext uri="{9D8B030D-6E8A-4147-A177-3AD203B41FA5}">
                      <a16:colId xmlns="" xmlns:a16="http://schemas.microsoft.com/office/drawing/2014/main" val="1861734889"/>
                    </a:ext>
                  </a:extLst>
                </a:gridCol>
                <a:gridCol w="1064673">
                  <a:extLst>
                    <a:ext uri="{9D8B030D-6E8A-4147-A177-3AD203B41FA5}">
                      <a16:colId xmlns="" xmlns:a16="http://schemas.microsoft.com/office/drawing/2014/main" val="2246518469"/>
                    </a:ext>
                  </a:extLst>
                </a:gridCol>
                <a:gridCol w="1301899">
                  <a:extLst>
                    <a:ext uri="{9D8B030D-6E8A-4147-A177-3AD203B41FA5}">
                      <a16:colId xmlns="" xmlns:a16="http://schemas.microsoft.com/office/drawing/2014/main" val="2265690792"/>
                    </a:ext>
                  </a:extLst>
                </a:gridCol>
              </a:tblGrid>
              <a:tr h="393781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PERFORMANCE-  IGF ONLY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133843"/>
                  </a:ext>
                </a:extLst>
              </a:tr>
              <a:tr h="318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0350295"/>
                  </a:ext>
                </a:extLst>
              </a:tr>
              <a:tr h="4084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performance as at August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826933835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Property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115,500.00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68,762.50 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66,000.00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76,507.38 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99,873.00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35,346.94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16.6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3821895"/>
                  </a:ext>
                </a:extLst>
              </a:tr>
              <a:tr h="59355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Rates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7,500.00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1,573.00 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550.00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15564092"/>
                  </a:ext>
                </a:extLst>
              </a:tr>
              <a:tr h="3943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Fees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61,373.00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68,292.08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58,610.00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27,254.50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50,150.00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24,726.00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72758701"/>
                  </a:ext>
                </a:extLst>
              </a:tr>
              <a:tr h="3984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Fines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3,000.00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5,853.86 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3,800.00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3,800.00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793321247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Licenses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126,979.00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54,931.45 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95,350.00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66,184.25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77,750.00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48,304.00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22.63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6348977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Land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83,762.19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89,081.00 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107,500.00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173,646.43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156,796.00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101,760.00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47.70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98780270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Rent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62,500.00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52,640.00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85,000.00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62,000.00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1,245.00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692303682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Investment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10,00.00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0.00 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10,000.00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78244633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460,614.19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341,133.89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426,760.00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344,292.56 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460,919.00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213,381.94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729562306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Royalties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937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460,614.19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341,133.89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426,760.00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344,292.56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460,919.00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213,381.94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object 5">
            <a:extLst>
              <a:ext uri="{FF2B5EF4-FFF2-40B4-BE49-F238E27FC236}">
                <a16:creationId xmlns="" xmlns:a16="http://schemas.microsoft.com/office/drawing/2014/main" id="{8FACA884-F882-BFC7-ECD8-8E4F96314F61}"/>
              </a:ext>
            </a:extLst>
          </p:cNvPr>
          <p:cNvSpPr txBox="1">
            <a:spLocks/>
          </p:cNvSpPr>
          <p:nvPr/>
        </p:nvSpPr>
        <p:spPr>
          <a:xfrm>
            <a:off x="1524000" y="27929"/>
            <a:ext cx="9067799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200" b="1" i="0">
                <a:solidFill>
                  <a:srgbClr val="4285F4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87576"/>
            <a:ext cx="9144000" cy="670560"/>
          </a:xfrm>
          <a:custGeom>
            <a:avLst/>
            <a:gdLst/>
            <a:ahLst/>
            <a:cxnLst/>
            <a:rect l="l" t="t" r="r" b="b"/>
            <a:pathLst>
              <a:path w="9144000" h="670559">
                <a:moveTo>
                  <a:pt x="0" y="670423"/>
                </a:moveTo>
                <a:lnTo>
                  <a:pt x="9144000" y="670423"/>
                </a:lnTo>
                <a:lnTo>
                  <a:pt x="9144000" y="0"/>
                </a:lnTo>
                <a:lnTo>
                  <a:pt x="0" y="0"/>
                </a:lnTo>
                <a:lnTo>
                  <a:pt x="0" y="6704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28B07E62-950E-C0AC-B0EA-96B099D2808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B3117ECA-10DA-27DC-0821-403650433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027140"/>
              </p:ext>
            </p:extLst>
          </p:nvPr>
        </p:nvGraphicFramePr>
        <p:xfrm>
          <a:off x="152400" y="349171"/>
          <a:ext cx="8839199" cy="5725198"/>
        </p:xfrm>
        <a:graphic>
          <a:graphicData uri="http://schemas.openxmlformats.org/drawingml/2006/table">
            <a:tbl>
              <a:tblPr/>
              <a:tblGrid>
                <a:gridCol w="20745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70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25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79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88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254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083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9482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88884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PERFORMANCE- ALL REVENUE SOURCES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1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ITEM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264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performance as at August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43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IGF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460,614.19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341,133.89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 426,760.00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344,292.56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460,919.00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213,381.94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46.29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6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Compensation</a:t>
                      </a:r>
                      <a:r>
                        <a:rPr lang="en-U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Employee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1,443,282.66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2,255,557.00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1,247,369.17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2,999,325.24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1,622,171.00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1,657,847.81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102.20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00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Goods and Services Transfer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102,596.86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64,535.62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89,441.00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52,558.71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113,134.00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34,278.24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30.30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43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Assets Transfer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25,180.00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43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DACF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4,223,233.14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2,427,424.12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4,202,117.49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1,168,944.70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4,905,399.54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907,394.90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18.50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43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DACF-RFG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603,863.16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296,349.81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1,329,237.40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320,160.00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2,002,808.84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1,134,512.80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56.65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43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172,578.71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141,732.56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108,564.00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86,811.96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78,889.12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78,899.12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100.01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92950250"/>
                  </a:ext>
                </a:extLst>
              </a:tr>
              <a:tr h="2843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MP</a:t>
                      </a:r>
                      <a:r>
                        <a:rPr lang="en-U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DACF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550,000.00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503,412.27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500,000.00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354,652.07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500,000.00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238,761.93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47.75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269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Covid</a:t>
                      </a:r>
                      <a:r>
                        <a:rPr lang="en-U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Funds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43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HIV/Malaria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26,000.00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9,178.04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21,116.11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5,842.11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34,701.00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11,660.55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385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PWD-Funds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182,697.00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158,160.00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190,045.00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78,703.65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316,163.00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86,526.77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27.37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888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7,784,865.72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6,217,483.31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8,124,650.17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5,421,291.00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10,059,365.50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4,363,264.06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1" name="object 5">
            <a:extLst>
              <a:ext uri="{FF2B5EF4-FFF2-40B4-BE49-F238E27FC236}">
                <a16:creationId xmlns="" xmlns:a16="http://schemas.microsoft.com/office/drawing/2014/main" id="{A19A8E0B-881B-2A6D-7D17-011DF5CFD1D9}"/>
              </a:ext>
            </a:extLst>
          </p:cNvPr>
          <p:cNvSpPr txBox="1">
            <a:spLocks/>
          </p:cNvSpPr>
          <p:nvPr/>
        </p:nvSpPr>
        <p:spPr>
          <a:xfrm>
            <a:off x="1524000" y="27929"/>
            <a:ext cx="9067799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200" b="1" i="0">
                <a:solidFill>
                  <a:srgbClr val="4285F4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</a:p>
        </p:txBody>
      </p:sp>
    </p:spTree>
    <p:extLst>
      <p:ext uri="{BB962C8B-B14F-4D97-AF65-F5344CB8AC3E}">
        <p14:creationId xmlns:p14="http://schemas.microsoft.com/office/powerpoint/2010/main" val="3417825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18057"/>
            <a:ext cx="9144000" cy="640080"/>
          </a:xfrm>
          <a:custGeom>
            <a:avLst/>
            <a:gdLst/>
            <a:ahLst/>
            <a:cxnLst/>
            <a:rect l="l" t="t" r="r" b="b"/>
            <a:pathLst>
              <a:path w="9144000" h="640079">
                <a:moveTo>
                  <a:pt x="0" y="639942"/>
                </a:moveTo>
                <a:lnTo>
                  <a:pt x="9144000" y="639942"/>
                </a:lnTo>
                <a:lnTo>
                  <a:pt x="9144000" y="0"/>
                </a:lnTo>
                <a:lnTo>
                  <a:pt x="0" y="0"/>
                </a:lnTo>
                <a:lnTo>
                  <a:pt x="0" y="63994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200" y="137160"/>
            <a:ext cx="709104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DFA6983C-F51E-E2FE-A8CD-70E220305D0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8E9758F0-FC3C-06CE-6328-8AFC492F2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045792"/>
              </p:ext>
            </p:extLst>
          </p:nvPr>
        </p:nvGraphicFramePr>
        <p:xfrm>
          <a:off x="533399" y="618284"/>
          <a:ext cx="8153401" cy="5325314"/>
        </p:xfrm>
        <a:graphic>
          <a:graphicData uri="http://schemas.openxmlformats.org/drawingml/2006/table">
            <a:tbl>
              <a:tblPr/>
              <a:tblGrid>
                <a:gridCol w="12954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83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865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07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69833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EXPENDITURE</a:t>
                      </a:r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(ALL DEPARTMENTS) GOG ONLY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84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Expenditure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675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 Performance (as at August)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5066">
                <a:tc>
                  <a:txBody>
                    <a:bodyPr/>
                    <a:lstStyle/>
                    <a:p>
                      <a:pPr marL="53975" indent="0"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of Employees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1,443.282.66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2,255,557.00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1,247,369.17 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2,999,325.24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1,622,171.00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1,657,847.81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102.20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5306">
                <a:tc>
                  <a:txBody>
                    <a:bodyPr/>
                    <a:lstStyle/>
                    <a:p>
                      <a:pPr marL="53975" indent="0"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and Services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102,596.86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42,974.85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89,441.00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54,181.05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113,134.00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17,320.53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5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Assets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25,180.00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5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1,545,879.52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2,298,531.85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1,333,810.17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3,053,506.29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1,760,485.00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1,675,168.34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95.15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18057"/>
            <a:ext cx="9144000" cy="640080"/>
          </a:xfrm>
          <a:custGeom>
            <a:avLst/>
            <a:gdLst/>
            <a:ahLst/>
            <a:cxnLst/>
            <a:rect l="l" t="t" r="r" b="b"/>
            <a:pathLst>
              <a:path w="9144000" h="640079">
                <a:moveTo>
                  <a:pt x="0" y="639942"/>
                </a:moveTo>
                <a:lnTo>
                  <a:pt x="9144000" y="639942"/>
                </a:lnTo>
                <a:lnTo>
                  <a:pt x="9144000" y="0"/>
                </a:lnTo>
                <a:lnTo>
                  <a:pt x="0" y="0"/>
                </a:lnTo>
                <a:lnTo>
                  <a:pt x="0" y="63994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913" y="-160836"/>
            <a:ext cx="8526170" cy="623119"/>
          </a:xfrm>
          <a:prstGeom prst="rect">
            <a:avLst/>
          </a:prstGeom>
        </p:spPr>
        <p:txBody>
          <a:bodyPr vert="horz" wrap="square" lIns="0" tIns="312293" rIns="0" bIns="0" rtlCol="0">
            <a:spAutoFit/>
          </a:bodyPr>
          <a:lstStyle/>
          <a:p>
            <a:pPr marL="831215" marR="5080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 CONT’D.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6F7830D-8B3B-BBAC-1138-BB2311E8728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D45D5A12-8841-4423-1FAC-6B3D306BFB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04679"/>
              </p:ext>
            </p:extLst>
          </p:nvPr>
        </p:nvGraphicFramePr>
        <p:xfrm>
          <a:off x="193429" y="622166"/>
          <a:ext cx="8798172" cy="5245235"/>
        </p:xfrm>
        <a:graphic>
          <a:graphicData uri="http://schemas.openxmlformats.org/drawingml/2006/table">
            <a:tbl>
              <a:tblPr/>
              <a:tblGrid>
                <a:gridCol w="18428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70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04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66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08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3583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3724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3724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687829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EXPENDITURE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(ALL DEPARTMENTS) IGF ONLY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1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Expenditure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48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 age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Performance as at August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3110">
                <a:tc>
                  <a:txBody>
                    <a:bodyPr/>
                    <a:lstStyle/>
                    <a:p>
                      <a:pPr marL="5397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</a:t>
                      </a: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of Employees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212,220.00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73,981.14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100,712.00 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92,557.09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108,835.00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57,726.07 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12.52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84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Goods and Services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168,394.14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243,830.17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240,696.00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247,675.79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259,900.00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150,209.90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84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Assets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80,000.00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25,104.00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85,352.00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4,536.00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92,184.00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84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460,614.19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342,915.31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426,760.00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344,768.88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460,919.00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207,935.97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4409" y="0"/>
            <a:ext cx="9906000" cy="623119"/>
          </a:xfrm>
          <a:prstGeom prst="rect">
            <a:avLst/>
          </a:prstGeom>
        </p:spPr>
        <p:txBody>
          <a:bodyPr vert="horz" wrap="square" lIns="0" tIns="312293" rIns="0" bIns="0" rtlCol="0">
            <a:spAutoFit/>
          </a:bodyPr>
          <a:lstStyle/>
          <a:p>
            <a:pPr marL="831215" marR="5080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 CONT’D.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1E616E08-DF02-C13B-6634-310B4859A0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72140EC3-6794-3C51-E827-46190A388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589733"/>
              </p:ext>
            </p:extLst>
          </p:nvPr>
        </p:nvGraphicFramePr>
        <p:xfrm>
          <a:off x="304800" y="762001"/>
          <a:ext cx="8686799" cy="5318000"/>
        </p:xfrm>
        <a:graphic>
          <a:graphicData uri="http://schemas.openxmlformats.org/drawingml/2006/table">
            <a:tbl>
              <a:tblPr/>
              <a:tblGrid>
                <a:gridCol w="1721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07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33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985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1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115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4668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2361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719876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EXPENDITURE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(ALL DEPARTMENTS) ALL FUNDING SOURCES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31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Expenditure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3507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 age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Performance as at August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9596">
                <a:tc>
                  <a:txBody>
                    <a:bodyPr/>
                    <a:lstStyle/>
                    <a:p>
                      <a:pPr marL="5397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</a:t>
                      </a: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of Employees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1,655,502.66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2,329,538.14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1,348,081.17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3,091,882.33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1,731,006.00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1,715,573.88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99.11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67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Goods and Services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3,846,053.78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3,404,523.68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2,755,342.00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1,732,184.31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3,094,164.50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1,475,639.96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47.69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67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Assets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2,283,309.28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843,341.83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4,021,227.00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600,361.43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5,234,186.00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129,460.04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167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7,784,865.72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6,577,403.65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8,124,650.17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5,424,428.07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10,059,356.50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3,320,673.88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33.01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8610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9FEB670-F3C9-B462-1D8F-FD922F6D089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C6AA8571-40C6-BF90-D7DB-D44E596F98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36507"/>
              </p:ext>
            </p:extLst>
          </p:nvPr>
        </p:nvGraphicFramePr>
        <p:xfrm>
          <a:off x="206619" y="679822"/>
          <a:ext cx="8730762" cy="50161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43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719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144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71885">
                <a:tc>
                  <a:txBody>
                    <a:bodyPr/>
                    <a:lstStyle/>
                    <a:p>
                      <a:r>
                        <a:rPr lang="en-US" sz="20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2017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 &amp; Administration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2,982,245.00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2,030,101.21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957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Services Delivery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2,860,994.00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348,394.95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2017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Infrastructure Delivery and Management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3,369,872.00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766,495.84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957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Economic Development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606,254.00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55,640.75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957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120,041.13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957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10,059,365.00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3,320,673.88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096136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0" y="761863"/>
                </a:moveTo>
                <a:lnTo>
                  <a:pt x="9144000" y="761863"/>
                </a:lnTo>
                <a:lnTo>
                  <a:pt x="9144000" y="0"/>
                </a:lnTo>
                <a:lnTo>
                  <a:pt x="0" y="0"/>
                </a:lnTo>
                <a:lnTo>
                  <a:pt x="0" y="76186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400" y="-123450"/>
            <a:ext cx="8839200" cy="828995"/>
          </a:xfrm>
          <a:prstGeom prst="rect">
            <a:avLst/>
          </a:prstGeom>
        </p:spPr>
        <p:txBody>
          <a:bodyPr vert="horz" wrap="square" lIns="0" tIns="211378" rIns="0" bIns="0" rtlCol="0">
            <a:spAutoFit/>
          </a:bodyPr>
          <a:lstStyle/>
          <a:p>
            <a:pPr marL="831215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E4EEBC6-7FA0-BED5-875D-24D6EAC77B6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="" xmlns:a16="http://schemas.microsoft.com/office/drawing/2014/main" id="{831720BD-873E-5E86-988D-C312DAEF35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058991"/>
              </p:ext>
            </p:extLst>
          </p:nvPr>
        </p:nvGraphicFramePr>
        <p:xfrm>
          <a:off x="278069" y="848552"/>
          <a:ext cx="8637330" cy="3501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8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393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793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394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1940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67175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of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 budgeted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Payment as at August,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Outstanding</a:t>
                      </a: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687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</a:t>
                      </a:r>
                      <a:r>
                        <a:rPr lang="en-US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SERVICES DELIVERY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6170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Completion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1no. 2-Unit Classroom Block with Ancillary facilities at AKIM ADUASA  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297,596.00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44,639.40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252,956.60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5775"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297,596.00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44,639.40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252,956.60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666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096136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0" y="761863"/>
                </a:moveTo>
                <a:lnTo>
                  <a:pt x="9144000" y="761863"/>
                </a:lnTo>
                <a:lnTo>
                  <a:pt x="9144000" y="0"/>
                </a:lnTo>
                <a:lnTo>
                  <a:pt x="0" y="0"/>
                </a:lnTo>
                <a:lnTo>
                  <a:pt x="0" y="76186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811763" y="-123450"/>
            <a:ext cx="10089145" cy="828995"/>
          </a:xfrm>
          <a:prstGeom prst="rect">
            <a:avLst/>
          </a:prstGeom>
        </p:spPr>
        <p:txBody>
          <a:bodyPr vert="horz" wrap="square" lIns="0" tIns="211378" rIns="0" bIns="0" rtlCol="0">
            <a:spAutoFit/>
          </a:bodyPr>
          <a:lstStyle/>
          <a:p>
            <a:pPr marL="831215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E4EEBC6-7FA0-BED5-875D-24D6EAC77B6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="" xmlns:a16="http://schemas.microsoft.com/office/drawing/2014/main" id="{911DC3E5-2585-DA2A-695E-FBA790FA0C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7840808"/>
              </p:ext>
            </p:extLst>
          </p:nvPr>
        </p:nvGraphicFramePr>
        <p:xfrm>
          <a:off x="289427" y="762000"/>
          <a:ext cx="8549773" cy="51586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166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582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07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999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26191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of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 budgeted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Payment as at August,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Outstanding</a:t>
                      </a: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0476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INFRASTRUCTURE</a:t>
                      </a:r>
                      <a:r>
                        <a:rPr lang="en-US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DELIVERY AND MANAGEMENT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1357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Completion of DCE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Bungalow at AKIM SWEDRU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424,835.59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127,078.2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297,757.39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1357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Completion of 7No.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Mechanized boreholes at ASAWASE, SWEDRU.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256,060.00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230,454.00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25,606.00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1357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Completion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1N0. Fire Hydrant at AKIM SWEDRU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54,850.00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49,365.00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5,485.00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8016"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735,745.59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406,897.20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328,848.39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127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096136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0" y="761863"/>
                </a:moveTo>
                <a:lnTo>
                  <a:pt x="9144000" y="761863"/>
                </a:lnTo>
                <a:lnTo>
                  <a:pt x="9144000" y="0"/>
                </a:lnTo>
                <a:lnTo>
                  <a:pt x="0" y="0"/>
                </a:lnTo>
                <a:lnTo>
                  <a:pt x="0" y="76186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400" y="-123450"/>
            <a:ext cx="8763000" cy="828995"/>
          </a:xfrm>
          <a:prstGeom prst="rect">
            <a:avLst/>
          </a:prstGeom>
        </p:spPr>
        <p:txBody>
          <a:bodyPr vert="horz" wrap="square" lIns="0" tIns="211378" rIns="0" bIns="0" rtlCol="0">
            <a:spAutoFit/>
          </a:bodyPr>
          <a:lstStyle/>
          <a:p>
            <a:pPr marL="831215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E4EEBC6-7FA0-BED5-875D-24D6EAC77B6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="" xmlns:a16="http://schemas.microsoft.com/office/drawing/2014/main" id="{BBE9E177-4225-94A7-E751-939E95C6A0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9578391"/>
              </p:ext>
            </p:extLst>
          </p:nvPr>
        </p:nvGraphicFramePr>
        <p:xfrm>
          <a:off x="121655" y="705544"/>
          <a:ext cx="8793745" cy="53142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9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798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170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27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541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33141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of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 budgeted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Payment as at August,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Outstanding</a:t>
                      </a: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5062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ECONOMIC</a:t>
                      </a:r>
                      <a:r>
                        <a:rPr lang="en-US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381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Reshaping of Access </a:t>
                      </a: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Roads (25.9km)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at FOSUKROM, BREPRO, AKOTEKROM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197,008.00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21,992.00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0503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Extension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Electricity at 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ADUASA, ASAWASE, AKISS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247,898.66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223,108.8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24,789.86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4651"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466,898.66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420,116.80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46,781.86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244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085975"/>
            <a:ext cx="9144000" cy="772160"/>
          </a:xfrm>
          <a:custGeom>
            <a:avLst/>
            <a:gdLst/>
            <a:ahLst/>
            <a:cxnLst/>
            <a:rect l="l" t="t" r="r" b="b"/>
            <a:pathLst>
              <a:path w="9144000" h="772159">
                <a:moveTo>
                  <a:pt x="0" y="772024"/>
                </a:moveTo>
                <a:lnTo>
                  <a:pt x="9144000" y="772024"/>
                </a:lnTo>
                <a:lnTo>
                  <a:pt x="9144000" y="0"/>
                </a:lnTo>
                <a:lnTo>
                  <a:pt x="0" y="0"/>
                </a:lnTo>
                <a:lnTo>
                  <a:pt x="0" y="77202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1241DE6-4217-1AD3-F32B-6E306F83B54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C31727F7-399B-114D-C2EE-938DCC59FBF0}"/>
              </a:ext>
            </a:extLst>
          </p:cNvPr>
          <p:cNvSpPr txBox="1">
            <a:spLocks/>
          </p:cNvSpPr>
          <p:nvPr/>
        </p:nvSpPr>
        <p:spPr>
          <a:xfrm>
            <a:off x="0" y="3124200"/>
            <a:ext cx="9144000" cy="121183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0" tIns="0" rIns="0" bIns="0" rtlCol="0" anchor="t" anchorCtr="0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en-US" dirty="0">
                <a:solidFill>
                  <a:srgbClr val="9525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FINANCIAL PERFORMANCE BY PROGRAMMES</a:t>
            </a:r>
          </a:p>
        </p:txBody>
      </p:sp>
    </p:spTree>
    <p:extLst>
      <p:ext uri="{BB962C8B-B14F-4D97-AF65-F5344CB8AC3E}">
        <p14:creationId xmlns:p14="http://schemas.microsoft.com/office/powerpoint/2010/main" val="23051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01215"/>
            <a:ext cx="9144000" cy="756920"/>
          </a:xfrm>
          <a:custGeom>
            <a:avLst/>
            <a:gdLst/>
            <a:ahLst/>
            <a:cxnLst/>
            <a:rect l="l" t="t" r="r" b="b"/>
            <a:pathLst>
              <a:path w="9144000" h="756920">
                <a:moveTo>
                  <a:pt x="0" y="756784"/>
                </a:moveTo>
                <a:lnTo>
                  <a:pt x="9144000" y="756784"/>
                </a:lnTo>
                <a:lnTo>
                  <a:pt x="9144000" y="0"/>
                </a:lnTo>
                <a:lnTo>
                  <a:pt x="0" y="0"/>
                </a:lnTo>
                <a:lnTo>
                  <a:pt x="0" y="75678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28800" y="10051"/>
            <a:ext cx="51054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8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ACHIEVEMENTS</a:t>
            </a:r>
            <a:r>
              <a:rPr lang="en-US" sz="2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(2022)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A88E4415-AF5B-0AC9-6CD0-787853D13A5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6F67D12-9604-303E-E051-133280C8D24C}"/>
              </a:ext>
            </a:extLst>
          </p:cNvPr>
          <p:cNvSpPr txBox="1"/>
          <p:nvPr/>
        </p:nvSpPr>
        <p:spPr>
          <a:xfrm>
            <a:off x="0" y="381000"/>
            <a:ext cx="380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INFRASTRUCTURAL DEVELOPMENT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84A103D-637A-3372-39F3-FF860AC5A1C1}"/>
              </a:ext>
            </a:extLst>
          </p:cNvPr>
          <p:cNvSpPr txBox="1"/>
          <p:nvPr/>
        </p:nvSpPr>
        <p:spPr>
          <a:xfrm>
            <a:off x="-76200" y="1041281"/>
            <a:ext cx="4354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Completed 7No. boreholes fitted with Rambo 400 Overhead Tank in Selected communities</a:t>
            </a:r>
            <a:r>
              <a:rPr lang="en-GB" dirty="0"/>
              <a:t>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41CE003-6D60-9CB6-8352-0DFF4D31004E}"/>
              </a:ext>
            </a:extLst>
          </p:cNvPr>
          <p:cNvSpPr/>
          <p:nvPr/>
        </p:nvSpPr>
        <p:spPr>
          <a:xfrm rot="16200000">
            <a:off x="1426337" y="2869553"/>
            <a:ext cx="4155037" cy="225882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91A556D-5697-94E5-E520-6606063DA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832901" y="2893874"/>
            <a:ext cx="4155036" cy="22596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6A3EAFF0-BE34-1B92-5364-E653B29D4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020" y="1337466"/>
            <a:ext cx="3952435" cy="18442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DB3CB05-CB9C-F046-FBCB-79783319D36C}"/>
              </a:ext>
            </a:extLst>
          </p:cNvPr>
          <p:cNvSpPr txBox="1"/>
          <p:nvPr/>
        </p:nvSpPr>
        <p:spPr>
          <a:xfrm>
            <a:off x="4734014" y="3104382"/>
            <a:ext cx="4419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Oil palm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96,000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oil palm seedlings were distributed.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farmers benefited from the seedlings.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F8F5A34-7D51-1CBD-2A1E-B5D31C65E893}"/>
              </a:ext>
            </a:extLst>
          </p:cNvPr>
          <p:cNvSpPr txBox="1"/>
          <p:nvPr/>
        </p:nvSpPr>
        <p:spPr>
          <a:xfrm>
            <a:off x="4886020" y="775940"/>
            <a:ext cx="3466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Completed 1No. 10-unit lockable stores at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Aduasa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5DA0987B-4C52-3056-E6AB-C6AA2D62A7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74" y="4608539"/>
            <a:ext cx="1446246" cy="14932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66236685-70F4-62FF-8BD2-6F8FEC0484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691" y="4611377"/>
            <a:ext cx="1446247" cy="14773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EEDB3C79-DE66-6E7F-9466-CC245C380A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754" y="4599402"/>
            <a:ext cx="1446246" cy="1495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32CDD28-277B-3563-7319-AE79A1653889}"/>
              </a:ext>
            </a:extLst>
          </p:cNvPr>
          <p:cNvSpPr txBox="1"/>
          <p:nvPr/>
        </p:nvSpPr>
        <p:spPr>
          <a:xfrm>
            <a:off x="4764874" y="452912"/>
            <a:ext cx="380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DEVELOPMENT </a:t>
            </a:r>
          </a:p>
        </p:txBody>
      </p:sp>
    </p:spTree>
    <p:extLst>
      <p:ext uri="{BB962C8B-B14F-4D97-AF65-F5344CB8AC3E}">
        <p14:creationId xmlns:p14="http://schemas.microsoft.com/office/powerpoint/2010/main" val="526719673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01215"/>
            <a:ext cx="9144000" cy="756920"/>
          </a:xfrm>
          <a:custGeom>
            <a:avLst/>
            <a:gdLst/>
            <a:ahLst/>
            <a:cxnLst/>
            <a:rect l="l" t="t" r="r" b="b"/>
            <a:pathLst>
              <a:path w="9144000" h="756920">
                <a:moveTo>
                  <a:pt x="0" y="756784"/>
                </a:moveTo>
                <a:lnTo>
                  <a:pt x="9144000" y="756784"/>
                </a:lnTo>
                <a:lnTo>
                  <a:pt x="9144000" y="0"/>
                </a:lnTo>
                <a:lnTo>
                  <a:pt x="0" y="0"/>
                </a:lnTo>
                <a:lnTo>
                  <a:pt x="0" y="75678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0904" y="32227"/>
            <a:ext cx="491045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8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ACHIEVEMENTS</a:t>
            </a:r>
            <a:r>
              <a:rPr lang="en-US" sz="2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(2022)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A88E4415-AF5B-0AC9-6CD0-787853D13A5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3F5C183-706A-505F-4796-1828CB5E8B3B}"/>
              </a:ext>
            </a:extLst>
          </p:cNvPr>
          <p:cNvSpPr txBox="1"/>
          <p:nvPr/>
        </p:nvSpPr>
        <p:spPr>
          <a:xfrm>
            <a:off x="566020" y="385632"/>
            <a:ext cx="4142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DEVELOPMENT CONT.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8822785-4D1B-EA7E-DC5A-56DD1443F9C2}"/>
              </a:ext>
            </a:extLst>
          </p:cNvPr>
          <p:cNvSpPr txBox="1"/>
          <p:nvPr/>
        </p:nvSpPr>
        <p:spPr>
          <a:xfrm>
            <a:off x="321180" y="592695"/>
            <a:ext cx="373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Rubber cultivation</a:t>
            </a:r>
          </a:p>
          <a:p>
            <a:pPr marL="742950" lvl="1" indent="-285750" algn="l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4,440 pieces of rubber seedlings were distributed.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farmers benefited</a:t>
            </a:r>
          </a:p>
          <a:p>
            <a:pPr lvl="1"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Coconut farming</a:t>
            </a:r>
          </a:p>
          <a:p>
            <a:pPr marL="742950" lvl="1" indent="-285750" algn="l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8,000 seedlings were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distributed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farmers benefited </a:t>
            </a:r>
          </a:p>
          <a:p>
            <a:pPr marL="457200" lvl="1" indent="-457200" algn="just"/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Rearing of farm animals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piglets were distributed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cockerels were distributed</a:t>
            </a:r>
          </a:p>
          <a:p>
            <a:pPr marL="457200" lvl="1" indent="-457200" algn="l"/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Extraction</a:t>
            </a:r>
          </a:p>
          <a:p>
            <a:pPr marL="742950" lvl="1" indent="-285750" algn="l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of oil palm extractor for FBOs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2670187-91F9-3732-8A6B-CEC26C7BE317}"/>
              </a:ext>
            </a:extLst>
          </p:cNvPr>
          <p:cNvSpPr/>
          <p:nvPr/>
        </p:nvSpPr>
        <p:spPr>
          <a:xfrm>
            <a:off x="4682413" y="649066"/>
            <a:ext cx="43559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380 mono </a:t>
            </a:r>
            <a:r>
              <a:rPr lang="en-GB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desks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294 hexagon desks &amp; chairs, 40 teacher’s chairs, 13 teacher's tables, 4 wooden shelves &amp; 4 library workstation were distributed to public schools.</a:t>
            </a:r>
            <a:endParaRPr lang="en-GB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E37359-4386-8D90-1F5C-2B2A42038C62}"/>
              </a:ext>
            </a:extLst>
          </p:cNvPr>
          <p:cNvSpPr txBox="1"/>
          <p:nvPr/>
        </p:nvSpPr>
        <p:spPr>
          <a:xfrm>
            <a:off x="5563816" y="387373"/>
            <a:ext cx="251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889F9C19-B686-E00F-CA45-2427719E69AC}"/>
              </a:ext>
            </a:extLst>
          </p:cNvPr>
          <p:cNvSpPr/>
          <p:nvPr/>
        </p:nvSpPr>
        <p:spPr>
          <a:xfrm>
            <a:off x="7999078" y="175714"/>
            <a:ext cx="189837" cy="15642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5989EFBE-EB2C-9A9F-F012-7831279C3FC6}"/>
              </a:ext>
            </a:extLst>
          </p:cNvPr>
          <p:cNvSpPr/>
          <p:nvPr/>
        </p:nvSpPr>
        <p:spPr>
          <a:xfrm>
            <a:off x="8610938" y="39113"/>
            <a:ext cx="429709" cy="4296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D7ACAD36-7FD6-1536-E520-5F8384EEE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3326"/>
            <a:ext cx="808807" cy="8088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FBB25DC2-9D0C-BD31-3154-73AC66BC5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392" y="4308325"/>
            <a:ext cx="2339101" cy="17543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2CA1AFE4-28D6-C334-22CC-BD166ECBC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750" y="2100018"/>
            <a:ext cx="2339101" cy="17543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25A01F0A-9435-DAB1-F013-43E76BA16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2362" y="2100018"/>
            <a:ext cx="2339101" cy="17543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345F87CB-7C1B-7438-23F2-8473AE7F54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9575" y="4309443"/>
            <a:ext cx="2337611" cy="17532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728B375-B87C-372E-46A2-A37794F5DF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8" y="4563148"/>
            <a:ext cx="1633483" cy="14725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6285E308-A8DE-0519-85D4-FA524B091B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258" y="3309843"/>
            <a:ext cx="1981200" cy="14859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02E99B33-8343-ED63-BCC9-904EA6A2EC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261" y="4563148"/>
            <a:ext cx="1742206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1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ject 25">
            <a:extLst>
              <a:ext uri="{FF2B5EF4-FFF2-40B4-BE49-F238E27FC236}">
                <a16:creationId xmlns="" xmlns:a16="http://schemas.microsoft.com/office/drawing/2014/main" id="{F51D8BB8-E590-BEFB-DBB3-AD3B6BB9E84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4976" y="602965"/>
            <a:ext cx="4464641" cy="274107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6101215"/>
            <a:ext cx="9144000" cy="756920"/>
          </a:xfrm>
          <a:custGeom>
            <a:avLst/>
            <a:gdLst/>
            <a:ahLst/>
            <a:cxnLst/>
            <a:rect l="l" t="t" r="r" b="b"/>
            <a:pathLst>
              <a:path w="9144000" h="756920">
                <a:moveTo>
                  <a:pt x="0" y="756784"/>
                </a:moveTo>
                <a:lnTo>
                  <a:pt x="9144000" y="756784"/>
                </a:lnTo>
                <a:lnTo>
                  <a:pt x="9144000" y="0"/>
                </a:lnTo>
                <a:lnTo>
                  <a:pt x="0" y="0"/>
                </a:lnTo>
                <a:lnTo>
                  <a:pt x="0" y="75678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16772" y="65408"/>
            <a:ext cx="491045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8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ACHIEVEMENTS</a:t>
            </a:r>
            <a:r>
              <a:rPr lang="en-US" sz="2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(2022)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A88E4415-AF5B-0AC9-6CD0-787853D13A5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CE92C67-6B1E-7E7E-EBE4-42397DE4249A}"/>
              </a:ext>
            </a:extLst>
          </p:cNvPr>
          <p:cNvSpPr txBox="1"/>
          <p:nvPr/>
        </p:nvSpPr>
        <p:spPr>
          <a:xfrm>
            <a:off x="381000" y="398561"/>
            <a:ext cx="251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WELFARE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0CE5A3A-BF23-B4E9-E07D-A7E1E5FCF0C0}"/>
              </a:ext>
            </a:extLst>
          </p:cNvPr>
          <p:cNvSpPr txBox="1"/>
          <p:nvPr/>
        </p:nvSpPr>
        <p:spPr>
          <a:xfrm>
            <a:off x="-457200" y="741946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l"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Supported 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PWDs with items to engage in IGA.</a:t>
            </a:r>
          </a:p>
          <a:p>
            <a:pPr marL="800100" lvl="1" indent="-342900" algn="l"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Renewed 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NHIS card for 360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LEAP beneficiaries.</a:t>
            </a:r>
          </a:p>
          <a:p>
            <a:pPr marL="800100" lvl="1" indent="-342900" algn="l">
              <a:buFont typeface="Wingdings" panose="05000000000000000000" pitchFamily="2" charset="2"/>
              <a:buChar char="q"/>
            </a:pP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communities sensitized on child protection, gender empowerment &amp; domestic violence issues.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7132032-CE22-7A9A-AB88-5049E11084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7" y="45289"/>
            <a:ext cx="432589" cy="490418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BA1FFDCB-C5E8-88A8-F7DE-1AB07B70B7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62" y="103330"/>
            <a:ext cx="1151237" cy="369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2F68088-B30A-CF56-F2A6-267F3BA9AB4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5"/>
          <a:stretch/>
        </p:blipFill>
        <p:spPr>
          <a:xfrm>
            <a:off x="10690" y="4497446"/>
            <a:ext cx="2190599" cy="1594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3F42AC0-BE44-2277-2305-3A945CF399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297" y="741945"/>
            <a:ext cx="2286703" cy="2338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BEAD61A8-2199-F135-9A21-608E8279A2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3" b="30442"/>
          <a:stretch/>
        </p:blipFill>
        <p:spPr>
          <a:xfrm>
            <a:off x="6467" y="2811623"/>
            <a:ext cx="2195069" cy="16858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3A16117-BB80-CD35-3837-02A31678A8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12" y="2857605"/>
            <a:ext cx="2117052" cy="322482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="" xmlns:a16="http://schemas.microsoft.com/office/drawing/2014/main" id="{174B73FA-0B7D-938F-6DCA-FCF550105533}"/>
              </a:ext>
            </a:extLst>
          </p:cNvPr>
          <p:cNvSpPr txBox="1"/>
          <p:nvPr/>
        </p:nvSpPr>
        <p:spPr>
          <a:xfrm>
            <a:off x="6020043" y="498853"/>
            <a:ext cx="17056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spc="-10" dirty="0">
                <a:latin typeface="Times New Roman"/>
                <a:cs typeface="Times New Roman"/>
              </a:rPr>
              <a:t>APPRENTICESHIP</a:t>
            </a:r>
            <a:endParaRPr sz="1500" dirty="0">
              <a:latin typeface="Times New Roman"/>
              <a:cs typeface="Times New Roman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9F4A9297-23DF-ADDD-8E29-0143956312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74" y="752571"/>
            <a:ext cx="2240025" cy="23274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F9385AF-9591-E57C-B5A3-87E3F394793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3" b="15836"/>
          <a:stretch/>
        </p:blipFill>
        <p:spPr>
          <a:xfrm>
            <a:off x="4461913" y="3388798"/>
            <a:ext cx="2558815" cy="2693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377AFE6E-5D31-E8DA-D480-9CBA651E4E3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228" y="3388797"/>
            <a:ext cx="2095002" cy="1295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1B1EA29C-08F0-D486-9783-DDC0BE2AB3E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227" y="4668560"/>
            <a:ext cx="2123272" cy="1412018"/>
          </a:xfrm>
          <a:prstGeom prst="rect">
            <a:avLst/>
          </a:prstGeom>
        </p:spPr>
      </p:pic>
      <p:sp>
        <p:nvSpPr>
          <p:cNvPr id="24" name="object 20">
            <a:extLst>
              <a:ext uri="{FF2B5EF4-FFF2-40B4-BE49-F238E27FC236}">
                <a16:creationId xmlns="" xmlns:a16="http://schemas.microsoft.com/office/drawing/2014/main" id="{60D2B627-22DE-66D8-8515-C4F4A061D549}"/>
              </a:ext>
            </a:extLst>
          </p:cNvPr>
          <p:cNvSpPr txBox="1"/>
          <p:nvPr/>
        </p:nvSpPr>
        <p:spPr>
          <a:xfrm>
            <a:off x="5512172" y="3079743"/>
            <a:ext cx="28194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500" b="1" spc="-10" dirty="0">
                <a:latin typeface="Times New Roman"/>
                <a:cs typeface="Times New Roman"/>
              </a:rPr>
              <a:t>COMMUNITY SENSITIZATION</a:t>
            </a:r>
            <a:endParaRPr sz="15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0727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B9F15152-396C-E2CC-FD16-C53DF918505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9128BA8-EF9C-EA43-1E38-1DD6CECD5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9144000" cy="653504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3771CCA5-74C0-1315-73EC-A9204B507507}"/>
              </a:ext>
            </a:extLst>
          </p:cNvPr>
          <p:cNvSpPr txBox="1">
            <a:spLocks/>
          </p:cNvSpPr>
          <p:nvPr/>
        </p:nvSpPr>
        <p:spPr>
          <a:xfrm>
            <a:off x="1295400" y="4419600"/>
            <a:ext cx="7696199" cy="69272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OUTCOME INDICATORS AND TARGETS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291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2045" y="50157"/>
            <a:ext cx="756475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INDICATORS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D9CE3387-64CD-0335-05AA-AAF6DDCD6D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9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798681"/>
              </p:ext>
            </p:extLst>
          </p:nvPr>
        </p:nvGraphicFramePr>
        <p:xfrm>
          <a:off x="228600" y="432954"/>
          <a:ext cx="8763000" cy="5741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7246">
                  <a:extLst>
                    <a:ext uri="{9D8B030D-6E8A-4147-A177-3AD203B41FA5}">
                      <a16:colId xmlns="" xmlns:a16="http://schemas.microsoft.com/office/drawing/2014/main" val="525670161"/>
                    </a:ext>
                  </a:extLst>
                </a:gridCol>
                <a:gridCol w="14156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59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59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19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622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49960">
                <a:tc rowSpan="2">
                  <a:txBody>
                    <a:bodyPr/>
                    <a:lstStyle/>
                    <a:p>
                      <a:pPr marL="51435" marR="459105" lvl="0" indent="0" defTabSz="914400" eaLnBrk="1" fontAlgn="auto" latinLnBrk="0" hangingPunct="1">
                        <a:lnSpc>
                          <a:spcPct val="107400"/>
                        </a:lnSpc>
                        <a:spcBef>
                          <a:spcPts val="9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Outcome Indicator Description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" marR="459105">
                        <a:lnSpc>
                          <a:spcPct val="107400"/>
                        </a:lnSpc>
                        <a:spcBef>
                          <a:spcPts val="935"/>
                        </a:spcBef>
                      </a:pP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" marR="512445" algn="ctr">
                        <a:lnSpc>
                          <a:spcPct val="106900"/>
                        </a:lnSpc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Measurement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435" marR="554355" algn="ctr">
                        <a:lnSpc>
                          <a:spcPct val="106900"/>
                        </a:lnSpc>
                        <a:spcBef>
                          <a:spcPts val="89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Previous</a:t>
                      </a:r>
                      <a:r>
                        <a:rPr sz="1400" b="1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year’s</a:t>
                      </a:r>
                      <a:r>
                        <a:rPr sz="1400" b="1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(2021)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2069" marR="683260" algn="ctr">
                        <a:lnSpc>
                          <a:spcPct val="106900"/>
                        </a:lnSpc>
                        <a:spcBef>
                          <a:spcPts val="89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Current</a:t>
                      </a:r>
                      <a:r>
                        <a:rPr sz="1400" b="1" spc="-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year’s</a:t>
                      </a:r>
                      <a:r>
                        <a:rPr sz="1400" b="1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Performance</a:t>
                      </a:r>
                      <a:r>
                        <a:rPr sz="1400" b="1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(2022)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89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marR="140335" algn="ctr">
                        <a:lnSpc>
                          <a:spcPts val="1680"/>
                        </a:lnSpc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53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potable water 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change in water coverage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10%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7%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10%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5%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34633234"/>
                  </a:ext>
                </a:extLst>
              </a:tr>
              <a:tr h="65857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Increased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to improved sanitation 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4772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change in sanitation coverage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10%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5%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10%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5%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Enhanced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basic education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Net Enrolment Rate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54137852"/>
                  </a:ext>
                </a:extLst>
              </a:tr>
              <a:tr h="4151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KG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48.3%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49.3%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51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 Primary 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46.7%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45.6%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47.7%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46.8%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0958773"/>
                  </a:ext>
                </a:extLst>
              </a:tr>
              <a:tr h="4156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JHS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23.2%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24.4%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56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Efffective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protection activities implemented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Percentage change in child case management  reported and resolved</a:t>
                      </a: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621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2045" y="23024"/>
            <a:ext cx="756475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INDICATORS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D9CE3387-64CD-0335-05AA-AAF6DDCD6D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9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031354"/>
              </p:ext>
            </p:extLst>
          </p:nvPr>
        </p:nvGraphicFramePr>
        <p:xfrm>
          <a:off x="228600" y="399290"/>
          <a:ext cx="8686800" cy="55946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0">
                  <a:extLst>
                    <a:ext uri="{9D8B030D-6E8A-4147-A177-3AD203B41FA5}">
                      <a16:colId xmlns="" xmlns:a16="http://schemas.microsoft.com/office/drawing/2014/main" val="525670161"/>
                    </a:ext>
                  </a:extLst>
                </a:gridCol>
                <a:gridCol w="17651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80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80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039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4877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07690">
                <a:tc rowSpan="2">
                  <a:txBody>
                    <a:bodyPr/>
                    <a:lstStyle/>
                    <a:p>
                      <a:pPr marL="51435" marR="459105" lvl="0" indent="0" algn="ctr" defTabSz="914400" eaLnBrk="1" fontAlgn="auto" latinLnBrk="0" hangingPunct="1">
                        <a:lnSpc>
                          <a:spcPct val="107400"/>
                        </a:lnSpc>
                        <a:spcBef>
                          <a:spcPts val="9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Outcome Indicator Description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" marR="459105">
                        <a:lnSpc>
                          <a:spcPct val="107400"/>
                        </a:lnSpc>
                        <a:spcBef>
                          <a:spcPts val="935"/>
                        </a:spcBef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" marR="512445" algn="ctr">
                        <a:lnSpc>
                          <a:spcPct val="106900"/>
                        </a:lnSpc>
                      </a:pPr>
                      <a:r>
                        <a:rPr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3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Measurem</a:t>
                      </a:r>
                      <a:r>
                        <a:rPr lang="en-US"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435" marR="554355" algn="ctr">
                        <a:lnSpc>
                          <a:spcPct val="106900"/>
                        </a:lnSpc>
                        <a:spcBef>
                          <a:spcPts val="890"/>
                        </a:spcBef>
                      </a:pPr>
                      <a:r>
                        <a:rPr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Previous</a:t>
                      </a:r>
                      <a:r>
                        <a:rPr sz="1300" b="1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year’s</a:t>
                      </a:r>
                      <a:r>
                        <a:rPr sz="1300" b="1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(2021)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2069" marR="683260" algn="ctr">
                        <a:lnSpc>
                          <a:spcPct val="106900"/>
                        </a:lnSpc>
                        <a:spcBef>
                          <a:spcPts val="890"/>
                        </a:spcBef>
                      </a:pPr>
                      <a:r>
                        <a:rPr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Current</a:t>
                      </a:r>
                      <a:r>
                        <a:rPr sz="1300" b="1" spc="-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year’s</a:t>
                      </a:r>
                      <a:r>
                        <a:rPr sz="1300" b="1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Performance</a:t>
                      </a:r>
                      <a:r>
                        <a:rPr sz="1300" b="1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(2022)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76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3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Actuals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marR="140335">
                        <a:lnSpc>
                          <a:spcPts val="1680"/>
                        </a:lnSpc>
                      </a:pPr>
                      <a:r>
                        <a:rPr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300" b="1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3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sz="13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60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to quality health care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Change in OPD attendance   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-4.3%</a:t>
                      </a:r>
                      <a:endParaRPr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73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disaster 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communities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Proportion of communities in readiness to respond to emergency situations</a:t>
                      </a: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34633234"/>
                  </a:ext>
                </a:extLst>
              </a:tr>
              <a:tr h="43607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Improved 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 of crops (selected) produced 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in </a:t>
                      </a:r>
                      <a:r>
                        <a:rPr lang="en-US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maize </a:t>
                      </a:r>
                      <a:r>
                        <a:rPr lang="en-US" sz="13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produced (mt/ha )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2.75%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3.0%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3.0%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17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in </a:t>
                      </a:r>
                      <a:r>
                        <a:rPr lang="en-US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rice </a:t>
                      </a:r>
                      <a:r>
                        <a:rPr lang="en-US" sz="13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(milled) produced (mt/ha) 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54137852"/>
                  </a:ext>
                </a:extLst>
              </a:tr>
              <a:tr h="4360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</a:t>
                      </a:r>
                      <a:r>
                        <a:rPr lang="en-US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</a:t>
                      </a:r>
                      <a:r>
                        <a:rPr lang="en-US" sz="13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cassava produced (mt/ha) 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4.5%</a:t>
                      </a: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4.5%</a:t>
                      </a: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4.8%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60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in </a:t>
                      </a:r>
                      <a:r>
                        <a:rPr lang="en-US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plantain </a:t>
                      </a:r>
                      <a:r>
                        <a:rPr lang="en-US" sz="13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produced (mt/ha) 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2.0%</a:t>
                      </a: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2.0%</a:t>
                      </a: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0958773"/>
                  </a:ext>
                </a:extLst>
              </a:tr>
              <a:tr h="50935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Increased 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Internally Generated Fund (IGF)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change in IGF 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generated as against</a:t>
                      </a:r>
                      <a:r>
                        <a:rPr lang="en-US" sz="13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previous year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-0.07%</a:t>
                      </a: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0.18%</a:t>
                      </a: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818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961120"/>
              </p:ext>
            </p:extLst>
          </p:nvPr>
        </p:nvGraphicFramePr>
        <p:xfrm>
          <a:off x="222249" y="773764"/>
          <a:ext cx="8634730" cy="52901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9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8636">
                  <a:extLst>
                    <a:ext uri="{9D8B030D-6E8A-4147-A177-3AD203B41FA5}">
                      <a16:colId xmlns="" xmlns:a16="http://schemas.microsoft.com/office/drawing/2014/main" val="2038552748"/>
                    </a:ext>
                  </a:extLst>
                </a:gridCol>
                <a:gridCol w="18789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10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61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874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874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45462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</a:t>
                      </a:r>
                      <a:r>
                        <a:rPr lang="en-US" sz="20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2000" b="1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Administration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6233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</a:t>
                      </a:r>
                      <a:r>
                        <a:rPr sz="16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Outputs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</a:t>
                      </a:r>
                      <a:r>
                        <a:rPr sz="1600" b="1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6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1963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675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marR="177800" algn="ctr">
                        <a:lnSpc>
                          <a:spcPct val="107100"/>
                        </a:lnSpc>
                        <a:spcBef>
                          <a:spcPts val="78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sz="1400" b="1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230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n-US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 General Assembly meetings organized</a:t>
                      </a:r>
                      <a:endParaRPr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-53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</a:t>
                      </a:r>
                      <a:r>
                        <a:rPr lang="en-US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meetings  organized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23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64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 </a:t>
                      </a:r>
                      <a:r>
                        <a:rPr lang="en-US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Executive meetings organized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r>
                        <a:rPr lang="en-US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meetings organized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04723882"/>
                  </a:ext>
                </a:extLst>
              </a:tr>
              <a:tr h="2323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64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</a:t>
                      </a:r>
                      <a:r>
                        <a:rPr lang="en-US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Sub-Committee meetings organized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-53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</a:t>
                      </a:r>
                      <a:r>
                        <a:rPr lang="en-US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meetings organized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8960735"/>
                  </a:ext>
                </a:extLst>
              </a:tr>
              <a:tr h="650892">
                <a:tc grid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Town Hall meetings organized to discuss Plan and Budget implementation </a:t>
                      </a:r>
                      <a:endParaRPr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Town</a:t>
                      </a:r>
                      <a:r>
                        <a:rPr lang="en-US" sz="16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Hall Meetings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organized 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50892">
                <a:tc grid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organized for Assembly members and staff </a:t>
                      </a:r>
                      <a:endParaRPr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No. of trainings organized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1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C39ACAA7-CEAD-F637-6528-7494D885D8D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FD493319-3229-AB27-1A1E-16A1F6D95D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4707" y="21635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</p:spTree>
    <p:extLst>
      <p:ext uri="{BB962C8B-B14F-4D97-AF65-F5344CB8AC3E}">
        <p14:creationId xmlns:p14="http://schemas.microsoft.com/office/powerpoint/2010/main" val="1067250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684471"/>
              </p:ext>
            </p:extLst>
          </p:nvPr>
        </p:nvGraphicFramePr>
        <p:xfrm>
          <a:off x="212033" y="936876"/>
          <a:ext cx="8781413" cy="51242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77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08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04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701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0762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0762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85463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Social Services Delivery</a:t>
                      </a: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3622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</a:t>
                      </a:r>
                      <a:r>
                        <a:rPr sz="16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Outputs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</a:t>
                      </a:r>
                      <a:r>
                        <a:rPr sz="1600" b="1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6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8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01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675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marR="177800" algn="ctr">
                        <a:lnSpc>
                          <a:spcPct val="107100"/>
                        </a:lnSpc>
                        <a:spcBef>
                          <a:spcPts val="78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sz="1400" b="1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42568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School blocks constructed </a:t>
                      </a:r>
                      <a:endParaRPr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No. of  school blocks constructed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 1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9757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Boreholes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constructed</a:t>
                      </a:r>
                      <a:endParaRPr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boreholes constructed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`8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50033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Communities sensitized on child protection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 of communities sensitized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3624456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C39ACAA7-CEAD-F637-6528-7494D885D8D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4A81FB6A-3396-7AB9-A725-C711AF1ADF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034" y="142076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</p:spTree>
    <p:extLst>
      <p:ext uri="{BB962C8B-B14F-4D97-AF65-F5344CB8AC3E}">
        <p14:creationId xmlns:p14="http://schemas.microsoft.com/office/powerpoint/2010/main" val="2264463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530534"/>
              </p:ext>
            </p:extLst>
          </p:nvPr>
        </p:nvGraphicFramePr>
        <p:xfrm>
          <a:off x="254997" y="936876"/>
          <a:ext cx="8686801" cy="49305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7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67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115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35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46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9461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70210">
                <a:tc gridSpan="6"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Infrastructure Delivery and Management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195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</a:t>
                      </a:r>
                      <a:r>
                        <a:rPr sz="16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Outputs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</a:t>
                      </a:r>
                      <a:r>
                        <a:rPr sz="1600" b="1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6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9081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675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marR="177800" algn="ctr">
                        <a:lnSpc>
                          <a:spcPct val="107100"/>
                        </a:lnSpc>
                        <a:spcBef>
                          <a:spcPts val="78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sz="1400" b="1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95676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layout digitized and prepared</a:t>
                      </a:r>
                      <a:endParaRPr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spatial layout digitized and prepared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85933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Routine Building Inspection organized 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 of building inspection organized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50 weeks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30 weeks 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50 weeks 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25 weeks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85933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Street bulbs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received</a:t>
                      </a:r>
                      <a:endParaRPr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No. of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treet bulbs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received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C39ACAA7-CEAD-F637-6528-7494D885D8D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B46D673B-8333-3C23-5329-60530D0A09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034" y="142076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</p:spTree>
    <p:extLst>
      <p:ext uri="{BB962C8B-B14F-4D97-AF65-F5344CB8AC3E}">
        <p14:creationId xmlns:p14="http://schemas.microsoft.com/office/powerpoint/2010/main" val="3686686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412367"/>
              </p:ext>
            </p:extLst>
          </p:nvPr>
        </p:nvGraphicFramePr>
        <p:xfrm>
          <a:off x="222250" y="1026138"/>
          <a:ext cx="8699499" cy="49479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86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92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134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53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635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9635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23584">
                <a:tc gridSpan="6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Economic Development</a:t>
                      </a:r>
                      <a:endParaRPr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689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</a:t>
                      </a:r>
                      <a:r>
                        <a:rPr sz="14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</a:t>
                      </a:r>
                      <a:r>
                        <a:rPr sz="1400" b="1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8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936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675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marR="177800" algn="ctr">
                        <a:lnSpc>
                          <a:spcPct val="107100"/>
                        </a:lnSpc>
                        <a:spcBef>
                          <a:spcPts val="78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sz="1400" b="1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17627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Training held on 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 of FBOs trained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98084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Lockable</a:t>
                      </a:r>
                      <a:r>
                        <a:rPr lang="en-US" sz="18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stores c</a:t>
                      </a: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onstructed</a:t>
                      </a:r>
                      <a:r>
                        <a:rPr lang="en-US" sz="18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Lockable stores constructed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98084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Co-operative</a:t>
                      </a:r>
                      <a:r>
                        <a:rPr lang="en-US" sz="18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enterprises created</a:t>
                      </a: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groups registered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C39ACAA7-CEAD-F637-6528-7494D885D8D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87FF7A50-F6B6-3A64-5B00-A96B1FABE3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034" y="142076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</p:spTree>
    <p:extLst>
      <p:ext uri="{BB962C8B-B14F-4D97-AF65-F5344CB8AC3E}">
        <p14:creationId xmlns:p14="http://schemas.microsoft.com/office/powerpoint/2010/main" val="1842912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021505"/>
              </p:ext>
            </p:extLst>
          </p:nvPr>
        </p:nvGraphicFramePr>
        <p:xfrm>
          <a:off x="222250" y="1026138"/>
          <a:ext cx="8699499" cy="5034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86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92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134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53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635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9635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87991">
                <a:tc gridSpan="6"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Environmental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Management</a:t>
                      </a: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825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</a:t>
                      </a:r>
                      <a:r>
                        <a:rPr sz="14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</a:t>
                      </a:r>
                      <a:r>
                        <a:rPr sz="1400" b="1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8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17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1303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675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marR="177800" algn="ctr">
                        <a:lnSpc>
                          <a:spcPct val="107100"/>
                        </a:lnSpc>
                        <a:spcBef>
                          <a:spcPts val="78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sz="1400" b="1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40209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Fringe communities  sensitized on forest conservation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 of communities sensitized 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022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rees planted on greenery day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 of trees planted 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90,000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70,530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90,429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2570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on Public hygiene organized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communities educated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C39ACAA7-CEAD-F637-6528-7494D885D8D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819F8940-DB66-5C07-ED6A-9556C2EB65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034" y="142076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</p:spTree>
    <p:extLst>
      <p:ext uri="{BB962C8B-B14F-4D97-AF65-F5344CB8AC3E}">
        <p14:creationId xmlns:p14="http://schemas.microsoft.com/office/powerpoint/2010/main" val="1576058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01215"/>
            <a:ext cx="9144000" cy="756920"/>
          </a:xfrm>
          <a:custGeom>
            <a:avLst/>
            <a:gdLst/>
            <a:ahLst/>
            <a:cxnLst/>
            <a:rect l="l" t="t" r="r" b="b"/>
            <a:pathLst>
              <a:path w="9144000" h="756920">
                <a:moveTo>
                  <a:pt x="0" y="756784"/>
                </a:moveTo>
                <a:lnTo>
                  <a:pt x="9144000" y="756784"/>
                </a:lnTo>
                <a:lnTo>
                  <a:pt x="9144000" y="0"/>
                </a:lnTo>
                <a:lnTo>
                  <a:pt x="0" y="0"/>
                </a:lnTo>
                <a:lnTo>
                  <a:pt x="0" y="75678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7E15539-A39C-7D29-EF2C-6596A2DFC3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  <p:sp>
        <p:nvSpPr>
          <p:cNvPr id="8" name="object 5">
            <a:extLst>
              <a:ext uri="{FF2B5EF4-FFF2-40B4-BE49-F238E27FC236}">
                <a16:creationId xmlns="" xmlns:a16="http://schemas.microsoft.com/office/drawing/2014/main" id="{191CBED2-935F-76C3-DD6A-11249A5C75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4038600"/>
            <a:ext cx="82296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SANITATION</a:t>
            </a:r>
            <a:r>
              <a:rPr lang="en-US" spc="-4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en-US" spc="-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01215"/>
            <a:ext cx="9144000" cy="756920"/>
          </a:xfrm>
          <a:custGeom>
            <a:avLst/>
            <a:gdLst/>
            <a:ahLst/>
            <a:cxnLst/>
            <a:rect l="l" t="t" r="r" b="b"/>
            <a:pathLst>
              <a:path w="9144000" h="756920">
                <a:moveTo>
                  <a:pt x="0" y="756784"/>
                </a:moveTo>
                <a:lnTo>
                  <a:pt x="9144000" y="756784"/>
                </a:lnTo>
                <a:lnTo>
                  <a:pt x="9144000" y="0"/>
                </a:lnTo>
                <a:lnTo>
                  <a:pt x="0" y="0"/>
                </a:lnTo>
                <a:lnTo>
                  <a:pt x="0" y="75678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8245" y="137160"/>
            <a:ext cx="7863739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SANITATION</a:t>
            </a:r>
            <a:r>
              <a:rPr lang="en-US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en-US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7E15539-A39C-7D29-EF2C-6596A2DFC3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5F781999-33B2-50F2-524F-6CBCFB418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147321"/>
              </p:ext>
            </p:extLst>
          </p:nvPr>
        </p:nvGraphicFramePr>
        <p:xfrm>
          <a:off x="506690" y="1098157"/>
          <a:ext cx="8103910" cy="2077401"/>
        </p:xfrm>
        <a:graphic>
          <a:graphicData uri="http://schemas.openxmlformats.org/drawingml/2006/table">
            <a:tbl>
              <a:tblPr firstRow="1" firstCol="1" bandRow="1"/>
              <a:tblGrid>
                <a:gridCol w="541705">
                  <a:extLst>
                    <a:ext uri="{9D8B030D-6E8A-4147-A177-3AD203B41FA5}">
                      <a16:colId xmlns="" xmlns:a16="http://schemas.microsoft.com/office/drawing/2014/main" val="1420096463"/>
                    </a:ext>
                  </a:extLst>
                </a:gridCol>
                <a:gridCol w="2496178">
                  <a:extLst>
                    <a:ext uri="{9D8B030D-6E8A-4147-A177-3AD203B41FA5}">
                      <a16:colId xmlns="" xmlns:a16="http://schemas.microsoft.com/office/drawing/2014/main" val="1280070964"/>
                    </a:ext>
                  </a:extLst>
                </a:gridCol>
                <a:gridCol w="2106150">
                  <a:extLst>
                    <a:ext uri="{9D8B030D-6E8A-4147-A177-3AD203B41FA5}">
                      <a16:colId xmlns="" xmlns:a16="http://schemas.microsoft.com/office/drawing/2014/main" val="1704481930"/>
                    </a:ext>
                  </a:extLst>
                </a:gridCol>
                <a:gridCol w="2959877">
                  <a:extLst>
                    <a:ext uri="{9D8B030D-6E8A-4147-A177-3AD203B41FA5}">
                      <a16:colId xmlns="" xmlns:a16="http://schemas.microsoft.com/office/drawing/2014/main" val="3350270000"/>
                    </a:ext>
                  </a:extLst>
                </a:gridCol>
              </a:tblGrid>
              <a:tr h="405209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Liquid Waste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55286084"/>
                  </a:ext>
                </a:extLst>
              </a:tr>
              <a:tr h="4052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 of Activity/Project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Actuals as at August, 2022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45015506"/>
                  </a:ext>
                </a:extLst>
              </a:tr>
              <a:tr h="4052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Dislodging</a:t>
                      </a:r>
                      <a:r>
                        <a:rPr lang="en-US" sz="1400" b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repairs 5 assembly toilet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55,000.00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1,996.83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64752396"/>
                  </a:ext>
                </a:extLst>
              </a:tr>
              <a:tr h="4052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Fumigation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161,000.00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48,044.30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1478201"/>
                  </a:ext>
                </a:extLst>
              </a:tr>
              <a:tr h="4052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Total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216,000.00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50,041.13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5659543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46AFB7AC-FD60-BB3C-D98B-1CA7B9E1C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624542"/>
              </p:ext>
            </p:extLst>
          </p:nvPr>
        </p:nvGraphicFramePr>
        <p:xfrm>
          <a:off x="407710" y="3620081"/>
          <a:ext cx="8229600" cy="1996821"/>
        </p:xfrm>
        <a:graphic>
          <a:graphicData uri="http://schemas.openxmlformats.org/drawingml/2006/table">
            <a:tbl>
              <a:tblPr firstRow="1" firstCol="1" bandRow="1"/>
              <a:tblGrid>
                <a:gridCol w="550107">
                  <a:extLst>
                    <a:ext uri="{9D8B030D-6E8A-4147-A177-3AD203B41FA5}">
                      <a16:colId xmlns="" xmlns:a16="http://schemas.microsoft.com/office/drawing/2014/main" val="3896527636"/>
                    </a:ext>
                  </a:extLst>
                </a:gridCol>
                <a:gridCol w="2534893">
                  <a:extLst>
                    <a:ext uri="{9D8B030D-6E8A-4147-A177-3AD203B41FA5}">
                      <a16:colId xmlns="" xmlns:a16="http://schemas.microsoft.com/office/drawing/2014/main" val="397779624"/>
                    </a:ext>
                  </a:extLst>
                </a:gridCol>
                <a:gridCol w="2138816">
                  <a:extLst>
                    <a:ext uri="{9D8B030D-6E8A-4147-A177-3AD203B41FA5}">
                      <a16:colId xmlns="" xmlns:a16="http://schemas.microsoft.com/office/drawing/2014/main" val="2492047578"/>
                    </a:ext>
                  </a:extLst>
                </a:gridCol>
                <a:gridCol w="3005784">
                  <a:extLst>
                    <a:ext uri="{9D8B030D-6E8A-4147-A177-3AD203B41FA5}">
                      <a16:colId xmlns="" xmlns:a16="http://schemas.microsoft.com/office/drawing/2014/main" val="2224976494"/>
                    </a:ext>
                  </a:extLst>
                </a:gridCol>
              </a:tblGrid>
              <a:tr h="385064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Solid Waste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9722160"/>
                  </a:ext>
                </a:extLst>
              </a:tr>
              <a:tr h="3850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 of Activity/Project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Actuals as at August, 2022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96110091"/>
                  </a:ext>
                </a:extLst>
              </a:tr>
              <a:tr h="3850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Clearing</a:t>
                      </a:r>
                      <a:r>
                        <a:rPr lang="en-US" sz="14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leveling of Refuse Sites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160,000.00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40,000.00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96179043"/>
                  </a:ext>
                </a:extLst>
              </a:tr>
              <a:tr h="3850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Refuse Evacuation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30,000.00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30,000.00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74767132"/>
                  </a:ext>
                </a:extLst>
              </a:tr>
              <a:tr h="3850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Total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190,000.00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70,000.00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92406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460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06295"/>
            <a:ext cx="9144000" cy="751840"/>
          </a:xfrm>
          <a:custGeom>
            <a:avLst/>
            <a:gdLst/>
            <a:ahLst/>
            <a:cxnLst/>
            <a:rect l="l" t="t" r="r" b="b"/>
            <a:pathLst>
              <a:path w="9144000" h="751840">
                <a:moveTo>
                  <a:pt x="0" y="751704"/>
                </a:moveTo>
                <a:lnTo>
                  <a:pt x="9144000" y="751704"/>
                </a:lnTo>
                <a:lnTo>
                  <a:pt x="9144000" y="0"/>
                </a:lnTo>
                <a:lnTo>
                  <a:pt x="0" y="0"/>
                </a:lnTo>
                <a:lnTo>
                  <a:pt x="0" y="75170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D5FB00BB-792A-3BC8-06B2-225551ABB52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35BEEF8F-91A3-456F-9DB6-73613CD9EB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774667"/>
              </p:ext>
            </p:extLst>
          </p:nvPr>
        </p:nvGraphicFramePr>
        <p:xfrm>
          <a:off x="219807" y="879877"/>
          <a:ext cx="8704385" cy="49923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47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20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566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208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60446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Modernization</a:t>
                      </a:r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Agriculture in Ghana (MAG)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8217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en-US" sz="1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Activity/Project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August, 2022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Administrative running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18,564.00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10,070.00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Home and farm visits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35,040.00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17,520.00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Monitoring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1,496.00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collection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Veterinary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1,460.00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RELC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2,855.00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2,855.00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Livestock training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E-Extension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9,280.00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3,257.00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Extension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4,194.12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1,445.00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13370">
                <a:tc>
                  <a:txBody>
                    <a:bodyPr/>
                    <a:lstStyle/>
                    <a:p>
                      <a:endParaRPr lang="en-US" sz="1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78,889.12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39,895.00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="" xmlns:a16="http://schemas.microsoft.com/office/drawing/2014/main" id="{FA7745A3-AB99-80E5-CE8B-E7B3A4DE8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3092" y="148127"/>
            <a:ext cx="9390184" cy="615553"/>
          </a:xfr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DP SUPPORTED PROGRAMMES (MODERNIZATION OF AGRICULTURE IN GHANA)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11376"/>
            <a:ext cx="9144000" cy="746760"/>
          </a:xfrm>
          <a:custGeom>
            <a:avLst/>
            <a:gdLst/>
            <a:ahLst/>
            <a:cxnLst/>
            <a:rect l="l" t="t" r="r" b="b"/>
            <a:pathLst>
              <a:path w="9144000" h="746759">
                <a:moveTo>
                  <a:pt x="0" y="746623"/>
                </a:moveTo>
                <a:lnTo>
                  <a:pt x="9144000" y="746623"/>
                </a:lnTo>
                <a:lnTo>
                  <a:pt x="9144000" y="0"/>
                </a:lnTo>
                <a:lnTo>
                  <a:pt x="0" y="0"/>
                </a:lnTo>
                <a:lnTo>
                  <a:pt x="0" y="7466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9882" y="-183530"/>
            <a:ext cx="8526170" cy="641380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lang="en-US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FLAGSHIP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095D813-F281-1858-68E6-01828ED137B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5422C488-6B70-BA10-4BED-6C2B10AABD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0240749"/>
              </p:ext>
            </p:extLst>
          </p:nvPr>
        </p:nvGraphicFramePr>
        <p:xfrm>
          <a:off x="364547" y="726271"/>
          <a:ext cx="8542926" cy="52098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28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267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148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6854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57608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Activity/Project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August,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9434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Planting for</a:t>
                      </a:r>
                      <a:r>
                        <a:rPr lang="en-US" sz="1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food and jobs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9434"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Sensitization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farmers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 PFJ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5012"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 Creation on the use of Improved Seedling and Fertilizer Application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5012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Planting</a:t>
                      </a:r>
                      <a:r>
                        <a:rPr lang="en-US" sz="1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export &amp; Rural Development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0215">
                <a:tc>
                  <a:txBody>
                    <a:bodyPr/>
                    <a:lstStyle/>
                    <a:p>
                      <a:endParaRPr 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Raising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12,000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seedling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5012"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Oil Palm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Farmers on Fertilizer Application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9434"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Farmers on Good Management Practices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9726"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36776"/>
            <a:ext cx="9144000" cy="721360"/>
          </a:xfrm>
          <a:custGeom>
            <a:avLst/>
            <a:gdLst/>
            <a:ahLst/>
            <a:cxnLst/>
            <a:rect l="l" t="t" r="r" b="b"/>
            <a:pathLst>
              <a:path w="9144000" h="721359">
                <a:moveTo>
                  <a:pt x="0" y="721223"/>
                </a:moveTo>
                <a:lnTo>
                  <a:pt x="9144000" y="721223"/>
                </a:lnTo>
                <a:lnTo>
                  <a:pt x="9144000" y="0"/>
                </a:lnTo>
                <a:lnTo>
                  <a:pt x="0" y="0"/>
                </a:lnTo>
                <a:lnTo>
                  <a:pt x="0" y="72122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FB9A392-668B-B606-2C1D-799C5773F72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33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E0689300-3C23-D15D-AE19-F3BA668E23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0" y="1013594"/>
            <a:ext cx="5288280" cy="3634605"/>
          </a:xfrm>
          <a:custGeom>
            <a:avLst/>
            <a:gdLst>
              <a:gd name="connsiteX0" fmla="*/ 0 w 4930140"/>
              <a:gd name="connsiteY0" fmla="*/ 0 h 3444026"/>
              <a:gd name="connsiteX1" fmla="*/ 4930140 w 4930140"/>
              <a:gd name="connsiteY1" fmla="*/ 0 h 3444026"/>
              <a:gd name="connsiteX2" fmla="*/ 4930140 w 4930140"/>
              <a:gd name="connsiteY2" fmla="*/ 1843826 h 3444026"/>
              <a:gd name="connsiteX3" fmla="*/ 4930140 w 4930140"/>
              <a:gd name="connsiteY3" fmla="*/ 1860125 h 3444026"/>
              <a:gd name="connsiteX4" fmla="*/ 4930140 w 4930140"/>
              <a:gd name="connsiteY4" fmla="*/ 3444026 h 3444026"/>
              <a:gd name="connsiteX5" fmla="*/ 0 w 4930140"/>
              <a:gd name="connsiteY5" fmla="*/ 3444026 h 3444026"/>
              <a:gd name="connsiteX6" fmla="*/ 0 w 4930140"/>
              <a:gd name="connsiteY6" fmla="*/ 1860125 h 3444026"/>
              <a:gd name="connsiteX7" fmla="*/ 0 w 4930140"/>
              <a:gd name="connsiteY7" fmla="*/ 1843826 h 344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30140" h="3444026">
                <a:moveTo>
                  <a:pt x="0" y="0"/>
                </a:moveTo>
                <a:lnTo>
                  <a:pt x="4930140" y="0"/>
                </a:lnTo>
                <a:lnTo>
                  <a:pt x="4930140" y="1843826"/>
                </a:lnTo>
                <a:lnTo>
                  <a:pt x="4930140" y="1860125"/>
                </a:lnTo>
                <a:lnTo>
                  <a:pt x="4930140" y="3444026"/>
                </a:lnTo>
                <a:lnTo>
                  <a:pt x="0" y="3444026"/>
                </a:lnTo>
                <a:lnTo>
                  <a:pt x="0" y="1860125"/>
                </a:lnTo>
                <a:lnTo>
                  <a:pt x="0" y="1843826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13335" rIns="0" bIns="0" rtlCol="0" anchor="ctr">
            <a:no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6000" spc="-4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OUTLOOK FOR </a:t>
            </a:r>
            <a:br>
              <a:rPr lang="en-US" sz="6000" spc="-4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000" spc="-4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en-US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734AF2AE-3BE9-AAAB-7973-99979326302E}"/>
              </a:ext>
            </a:extLst>
          </p:cNvPr>
          <p:cNvSpPr/>
          <p:nvPr/>
        </p:nvSpPr>
        <p:spPr>
          <a:xfrm>
            <a:off x="0" y="16565"/>
            <a:ext cx="9144000" cy="61545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436D687-D70E-DF87-5B62-D29E7C97DAEC}"/>
              </a:ext>
            </a:extLst>
          </p:cNvPr>
          <p:cNvSpPr txBox="1"/>
          <p:nvPr/>
        </p:nvSpPr>
        <p:spPr>
          <a:xfrm>
            <a:off x="1143000" y="24351"/>
            <a:ext cx="685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ADOPTED</a:t>
            </a:r>
            <a:r>
              <a:rPr lang="en-US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lang="en-US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r>
              <a:rPr lang="en-US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en-US" b="1" dirty="0"/>
          </a:p>
        </p:txBody>
      </p:sp>
      <p:graphicFrame>
        <p:nvGraphicFramePr>
          <p:cNvPr id="10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201602"/>
              </p:ext>
            </p:extLst>
          </p:nvPr>
        </p:nvGraphicFramePr>
        <p:xfrm>
          <a:off x="0" y="378275"/>
          <a:ext cx="9144001" cy="58157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63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211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64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09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FOCUS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AREA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4508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ADOPTED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POLICY OBJECTIVE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BUDGET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ALLOCATION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1630"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Strong and resilient</a:t>
                      </a:r>
                      <a:r>
                        <a:rPr lang="en-GB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economy</a:t>
                      </a:r>
                      <a:endParaRPr lang="en-GB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Ensure improved fiscal performance</a:t>
                      </a:r>
                      <a:r>
                        <a:rPr 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sustainability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170,000.00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3259"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Agriculture and rural development</a:t>
                      </a:r>
                      <a:endParaRPr lang="en-GB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Double the agricultural productivity and incomes of small scale food producers for value addition.</a:t>
                      </a:r>
                      <a:endParaRPr lang="en-US" sz="16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178,098.63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244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Education and training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Enhance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equitable access to and participation in quality education at all levels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97,882.15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254959"/>
                  </a:ext>
                </a:extLst>
              </a:tr>
              <a:tr h="72244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Health and health services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Ensure accessible, and quality Universal Health Coverage (UHC) for all.</a:t>
                      </a:r>
                      <a:endParaRPr lang="en-US" sz="16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22,780.64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24704130"/>
                  </a:ext>
                </a:extLst>
              </a:tr>
              <a:tr h="481630">
                <a:tc>
                  <a:txBody>
                    <a:bodyPr/>
                    <a:lstStyle/>
                    <a:p>
                      <a:pPr marL="539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Local Governance and  Decentralisation</a:t>
                      </a:r>
                      <a:endParaRPr lang="en-GB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Deepen Political, Financial</a:t>
                      </a:r>
                      <a:r>
                        <a:rPr lang="en-GB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and</a:t>
                      </a:r>
                    </a:p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Administration Decentralisation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1,981,876.01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63878251"/>
                  </a:ext>
                </a:extLst>
              </a:tr>
              <a:tr h="722445">
                <a:tc>
                  <a:txBody>
                    <a:bodyPr/>
                    <a:lstStyle/>
                    <a:p>
                      <a:pPr marL="539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Child protection and development</a:t>
                      </a:r>
                      <a:endParaRPr lang="en-GB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Prevent and protect children from all forms of violence, abuse, neglect and exploitation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17,000.00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2688456"/>
                  </a:ext>
                </a:extLst>
              </a:tr>
              <a:tr h="550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Gender equality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-5397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Promote economic empowerment of particularly women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10,000.00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2524735"/>
                  </a:ext>
                </a:extLst>
              </a:tr>
              <a:tr h="653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Social protection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Strengthen social protection for the vulnerable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imes New Roman"/>
                          <a:cs typeface="Times New Roman"/>
                        </a:rPr>
                        <a:t>15,000.00</a:t>
                      </a:r>
                      <a:endParaRPr sz="16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4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B81CC130-CDD4-FC41-0599-B2BE378C04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9EE406C-F62C-9726-B208-6185A50963BC}"/>
              </a:ext>
            </a:extLst>
          </p:cNvPr>
          <p:cNvSpPr txBox="1"/>
          <p:nvPr/>
        </p:nvSpPr>
        <p:spPr>
          <a:xfrm>
            <a:off x="1676400" y="0"/>
            <a:ext cx="6705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</a:t>
            </a:r>
            <a:r>
              <a:rPr lang="en-US"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ADOPTED</a:t>
            </a:r>
            <a:r>
              <a:rPr lang="en-US" sz="20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lang="en-US"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r>
              <a:rPr lang="en-US" sz="20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en-US" sz="2000" b="1" dirty="0"/>
          </a:p>
        </p:txBody>
      </p:sp>
      <p:graphicFrame>
        <p:nvGraphicFramePr>
          <p:cNvPr id="11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466204"/>
              </p:ext>
            </p:extLst>
          </p:nvPr>
        </p:nvGraphicFramePr>
        <p:xfrm>
          <a:off x="152400" y="357331"/>
          <a:ext cx="8839200" cy="59298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71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764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075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FOCUS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AREA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4508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ADOPTED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POLICY OBJECTIVE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BUDGET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ALLOCATION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0172"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Staff training and skill development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Ensure all learners acquire knowledge and skill to promote sustainability development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Times New Roman"/>
                          <a:cs typeface="Times New Roman"/>
                        </a:rPr>
                        <a:t> 67,378.00</a:t>
                      </a:r>
                      <a:endParaRPr sz="1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2187"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Human settlements development and housing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Promote sustainable spatially integrated development of human settlement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 1,655,452.39</a:t>
                      </a:r>
                      <a:endParaRPr sz="1800" b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0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Drainage and flood control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Address recurrent devastating floods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Times New Roman"/>
                          <a:cs typeface="Times New Roman"/>
                        </a:rPr>
                        <a:t> 40,000.00</a:t>
                      </a:r>
                      <a:endParaRPr sz="1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92947293"/>
                  </a:ext>
                </a:extLst>
              </a:tr>
              <a:tr h="560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Reducing poverty and Inequality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Eradicate poverty and address vulnerability to poverty in all forms and dimensions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Times New Roman"/>
                          <a:cs typeface="Times New Roman"/>
                        </a:rPr>
                        <a:t> 178,982.66</a:t>
                      </a:r>
                      <a:endParaRPr sz="1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5202"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 and Environmental  Sanitation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 access to safe reliable</a:t>
                      </a:r>
                      <a:r>
                        <a:rPr 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sustainable water supply services for all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Times New Roman"/>
                          <a:cs typeface="Times New Roman"/>
                        </a:rPr>
                        <a:t> 423,000.00</a:t>
                      </a:r>
                      <a:endParaRPr sz="1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5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Transport</a:t>
                      </a:r>
                      <a:r>
                        <a:rPr 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Infrastructure: Roads</a:t>
                      </a: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 transport and road safety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Times New Roman"/>
                          <a:cs typeface="Times New Roman"/>
                        </a:rPr>
                        <a:t> 241,992.50</a:t>
                      </a:r>
                      <a:endParaRPr sz="1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99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2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>
                          <a:latin typeface="Times New Roman"/>
                          <a:cs typeface="Times New Roman"/>
                        </a:rPr>
                        <a:t>5,099,442.98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7052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47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B9F15152-396C-E2CC-FD16-C53DF918505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9128BA8-EF9C-EA43-1E38-1DD6CECD5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9144000" cy="604157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C49F6A6E-2082-07AB-4685-EA3ADB225C88}"/>
              </a:ext>
            </a:extLst>
          </p:cNvPr>
          <p:cNvGrpSpPr/>
          <p:nvPr/>
        </p:nvGrpSpPr>
        <p:grpSpPr>
          <a:xfrm>
            <a:off x="0" y="-381000"/>
            <a:ext cx="9144000" cy="6682258"/>
            <a:chOff x="-437266" y="-1686584"/>
            <a:chExt cx="9180269" cy="6606032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F13E750C-A5EE-4F3B-6AA0-940C05EF9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00996" y="-1686584"/>
              <a:ext cx="9143999" cy="660603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1A8043EF-F247-5BA2-CBD5-0F14F2C92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7266" y="-1686583"/>
              <a:ext cx="9180267" cy="6606031"/>
            </a:xfrm>
            <a:prstGeom prst="rect">
              <a:avLst/>
            </a:prstGeom>
          </p:spPr>
        </p:pic>
      </p:grp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3771CCA5-74C0-1315-73EC-A9204B507507}"/>
              </a:ext>
            </a:extLst>
          </p:cNvPr>
          <p:cNvSpPr txBox="1">
            <a:spLocks/>
          </p:cNvSpPr>
          <p:nvPr/>
        </p:nvSpPr>
        <p:spPr>
          <a:xfrm>
            <a:off x="741963" y="2293421"/>
            <a:ext cx="7696199" cy="69272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OUTCOME INDICATORS AND TARGETS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213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23137"/>
            <a:ext cx="9144000" cy="635000"/>
          </a:xfrm>
          <a:custGeom>
            <a:avLst/>
            <a:gdLst/>
            <a:ahLst/>
            <a:cxnLst/>
            <a:rect l="l" t="t" r="r" b="b"/>
            <a:pathLst>
              <a:path w="9144000" h="635000">
                <a:moveTo>
                  <a:pt x="0" y="634862"/>
                </a:moveTo>
                <a:lnTo>
                  <a:pt x="9144000" y="634862"/>
                </a:lnTo>
                <a:lnTo>
                  <a:pt x="9144000" y="0"/>
                </a:lnTo>
                <a:lnTo>
                  <a:pt x="0" y="0"/>
                </a:lnTo>
                <a:lnTo>
                  <a:pt x="0" y="6348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6800" y="0"/>
            <a:ext cx="755777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lang="en-US"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  <a:r>
              <a:rPr lang="en-US"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INDICATORS</a:t>
            </a:r>
            <a:r>
              <a:rPr lang="en-US"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DC08DEF-E373-16EF-9047-A44D5F4640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9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460095"/>
              </p:ext>
            </p:extLst>
          </p:nvPr>
        </p:nvGraphicFramePr>
        <p:xfrm>
          <a:off x="266700" y="362535"/>
          <a:ext cx="8648701" cy="5906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80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34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20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2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05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6053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548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4548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4548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4548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54488">
                <a:tc rowSpan="2">
                  <a:txBody>
                    <a:bodyPr/>
                    <a:lstStyle/>
                    <a:p>
                      <a:pPr marL="51435" marR="259715" algn="ctr">
                        <a:lnSpc>
                          <a:spcPct val="107300"/>
                        </a:lnSpc>
                        <a:spcBef>
                          <a:spcPts val="850"/>
                        </a:spcBef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Outcome Indi</a:t>
                      </a:r>
                      <a:r>
                        <a:rPr lang="en-US"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ator Description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51435" marR="257810" algn="ctr">
                        <a:lnSpc>
                          <a:spcPct val="107300"/>
                        </a:lnSpc>
                      </a:pP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 </a:t>
                      </a:r>
                      <a:r>
                        <a:rPr sz="11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Measurement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</a:t>
                      </a:r>
                      <a:r>
                        <a:rPr sz="11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(2021)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Current</a:t>
                      </a:r>
                      <a:r>
                        <a:rPr sz="1100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sz="11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(2022)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r>
                        <a:rPr sz="1100" spc="-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(2023)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sz="11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(2024)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sz="11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(2025)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sz="11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(2026)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59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marR="47625" algn="ctr">
                        <a:lnSpc>
                          <a:spcPct val="107300"/>
                        </a:lnSpc>
                      </a:pPr>
                      <a:r>
                        <a:rPr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sz="11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at</a:t>
                      </a:r>
                      <a:r>
                        <a:rPr sz="1100" spc="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82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to potable water (boreholes)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change in water coverage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5048355"/>
                  </a:ext>
                </a:extLst>
              </a:tr>
              <a:tr h="7363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to improved sanitation services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4772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change in sanitation coverage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6141">
                <a:tc>
                  <a:txBody>
                    <a:bodyPr/>
                    <a:lstStyle/>
                    <a:p>
                      <a:pPr marL="539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Increased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to basic education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Net Enrolment Rate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70007049"/>
                  </a:ext>
                </a:extLst>
              </a:tr>
              <a:tr h="31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KG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48.3%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 Primary 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45.6%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46.8%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47.3%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48.1%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8769923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JHS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24.4%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24.4%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24.8%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57988"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0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Effective 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protection activities implemented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Percentage change in child case management reported and resolved</a:t>
                      </a: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04656626"/>
                  </a:ext>
                </a:extLst>
              </a:tr>
              <a:tr h="8897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Improved</a:t>
                      </a:r>
                      <a:r>
                        <a:rPr lang="en-US" sz="13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disaster resilient communities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Proportion of communities in readiness to respond to emergency situations</a:t>
                      </a: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en-GB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75404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1749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23137"/>
            <a:ext cx="9144000" cy="635000"/>
          </a:xfrm>
          <a:custGeom>
            <a:avLst/>
            <a:gdLst/>
            <a:ahLst/>
            <a:cxnLst/>
            <a:rect l="l" t="t" r="r" b="b"/>
            <a:pathLst>
              <a:path w="9144000" h="635000">
                <a:moveTo>
                  <a:pt x="0" y="634862"/>
                </a:moveTo>
                <a:lnTo>
                  <a:pt x="9144000" y="634862"/>
                </a:lnTo>
                <a:lnTo>
                  <a:pt x="9144000" y="0"/>
                </a:lnTo>
                <a:lnTo>
                  <a:pt x="0" y="0"/>
                </a:lnTo>
                <a:lnTo>
                  <a:pt x="0" y="6348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6800" y="0"/>
            <a:ext cx="755777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lang="en-US"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  <a:r>
              <a:rPr lang="en-US"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INDICATORS</a:t>
            </a:r>
            <a:r>
              <a:rPr lang="en-US"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DC08DEF-E373-16EF-9047-A44D5F4640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9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613501"/>
              </p:ext>
            </p:extLst>
          </p:nvPr>
        </p:nvGraphicFramePr>
        <p:xfrm>
          <a:off x="266700" y="397434"/>
          <a:ext cx="8572502" cy="5813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54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928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57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57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2589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547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380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380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803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3803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541622">
                <a:tc rowSpan="2">
                  <a:txBody>
                    <a:bodyPr/>
                    <a:lstStyle/>
                    <a:p>
                      <a:pPr marL="51435" marR="259715" algn="ctr">
                        <a:lnSpc>
                          <a:spcPct val="107300"/>
                        </a:lnSpc>
                        <a:spcBef>
                          <a:spcPts val="850"/>
                        </a:spcBef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Outcome Indicator Description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51435" marR="257810" algn="ctr">
                        <a:lnSpc>
                          <a:spcPct val="1073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 </a:t>
                      </a:r>
                      <a:r>
                        <a:rPr sz="12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Measurement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</a:t>
                      </a:r>
                      <a:r>
                        <a:rPr sz="12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(2021)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Current</a:t>
                      </a:r>
                      <a:r>
                        <a:rPr sz="1200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sz="12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(2022)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r>
                        <a:rPr sz="1200" spc="-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(2023)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sz="12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(2024)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lang="en-US"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ndicative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sz="12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(2025)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sz="12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(2026)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0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marR="47625" algn="ctr">
                        <a:lnSpc>
                          <a:spcPct val="107300"/>
                        </a:lnSpc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sz="12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at</a:t>
                      </a:r>
                      <a:r>
                        <a:rPr sz="1200" spc="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01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Improved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to quality health care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Change in OPD attendance  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-4.3%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</a:t>
                      </a:r>
                      <a:endParaRPr kumimoji="0" 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</a:t>
                      </a:r>
                      <a:endParaRPr kumimoji="0" 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45061117"/>
                  </a:ext>
                </a:extLst>
              </a:tr>
              <a:tr h="78014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Improved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crop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(selected)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</a:t>
                      </a:r>
                      <a:r>
                        <a:rPr lang="en-US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maize produced (mt/ha)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2.75%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13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in </a:t>
                      </a:r>
                      <a:r>
                        <a:rPr lang="en-US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rice 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(milled) produced (mt/ha)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4.25%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4.7%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4.8%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4.9%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70007049"/>
                  </a:ext>
                </a:extLst>
              </a:tr>
              <a:tr h="6613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in </a:t>
                      </a:r>
                      <a:r>
                        <a:rPr lang="en-US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cassava 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produced (mt/ha)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5.2%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5.3%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5.5%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613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</a:t>
                      </a:r>
                      <a:r>
                        <a:rPr lang="en-US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plantain produced (mt/ha)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2.4%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2.6%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2.7%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2.8%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87699232"/>
                  </a:ext>
                </a:extLst>
              </a:tr>
              <a:tr h="805616">
                <a:tc>
                  <a:txBody>
                    <a:bodyPr/>
                    <a:lstStyle/>
                    <a:p>
                      <a:pPr marL="55563" marR="0" lvl="0" indent="-55563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Improved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Internally Generated Fund (IGF)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change in IGF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generated as against previous year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93" marR="594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-0.07%</a:t>
                      </a: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0.18%</a:t>
                      </a:r>
                    </a:p>
                  </a:txBody>
                  <a:tcPr marL="59690" marR="5969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55637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0176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97737"/>
            <a:ext cx="9144000" cy="660400"/>
          </a:xfrm>
          <a:custGeom>
            <a:avLst/>
            <a:gdLst/>
            <a:ahLst/>
            <a:cxnLst/>
            <a:rect l="l" t="t" r="r" b="b"/>
            <a:pathLst>
              <a:path w="9144000" h="660400">
                <a:moveTo>
                  <a:pt x="0" y="660262"/>
                </a:moveTo>
                <a:lnTo>
                  <a:pt x="9144000" y="660262"/>
                </a:lnTo>
                <a:lnTo>
                  <a:pt x="9144000" y="0"/>
                </a:lnTo>
                <a:lnTo>
                  <a:pt x="0" y="0"/>
                </a:lnTo>
                <a:lnTo>
                  <a:pt x="0" y="6602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034" y="142076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2454A08-4BD3-D24E-5CF9-7A5DCE8825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8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804268"/>
              </p:ext>
            </p:extLst>
          </p:nvPr>
        </p:nvGraphicFramePr>
        <p:xfrm>
          <a:off x="83575" y="954588"/>
          <a:ext cx="8909872" cy="49312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2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5198">
                  <a:extLst>
                    <a:ext uri="{9D8B030D-6E8A-4147-A177-3AD203B41FA5}">
                      <a16:colId xmlns="" xmlns:a16="http://schemas.microsoft.com/office/drawing/2014/main" val="2070002795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447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4004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07301">
                <a:tc gridSpan="1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</a:t>
                      </a:r>
                      <a:r>
                        <a:rPr sz="2000" b="1" spc="-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sz="2000" b="1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0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Administration</a:t>
                      </a: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065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3495">
                <a:tc gridSpan="2">
                  <a:txBody>
                    <a:bodyPr/>
                    <a:lstStyle/>
                    <a:p>
                      <a:pPr marL="5715" marR="307975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 Outputs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marR="170180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Indicator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42545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7239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marR="4889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6413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0911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ts val="161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3145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38047">
                <a:tc rowSpan="3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n-US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 General Assembly meetings organized</a:t>
                      </a:r>
                      <a:endParaRPr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-53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</a:t>
                      </a:r>
                      <a:r>
                        <a:rPr lang="en-US" sz="16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meetings  organized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696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64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 </a:t>
                      </a:r>
                      <a:r>
                        <a:rPr lang="en-US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Executive meetings organized 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r>
                        <a:rPr lang="en-US" sz="16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meetings organized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78826353"/>
                  </a:ext>
                </a:extLst>
              </a:tr>
              <a:tr h="10380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64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</a:t>
                      </a:r>
                      <a:r>
                        <a:rPr lang="en-US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Sub-Committee meetings organized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0" lvl="0" indent="-53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</a:t>
                      </a:r>
                      <a:r>
                        <a:rPr lang="en-US" sz="16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meetings organized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9076056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97737"/>
            <a:ext cx="9144000" cy="660400"/>
          </a:xfrm>
          <a:custGeom>
            <a:avLst/>
            <a:gdLst/>
            <a:ahLst/>
            <a:cxnLst/>
            <a:rect l="l" t="t" r="r" b="b"/>
            <a:pathLst>
              <a:path w="9144000" h="660400">
                <a:moveTo>
                  <a:pt x="0" y="660262"/>
                </a:moveTo>
                <a:lnTo>
                  <a:pt x="9144000" y="660262"/>
                </a:lnTo>
                <a:lnTo>
                  <a:pt x="9144000" y="0"/>
                </a:lnTo>
                <a:lnTo>
                  <a:pt x="0" y="0"/>
                </a:lnTo>
                <a:lnTo>
                  <a:pt x="0" y="6602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034" y="142076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2454A08-4BD3-D24E-5CF9-7A5DCE8825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39</a:t>
            </a:fld>
            <a:endParaRPr lang="en-US"/>
          </a:p>
        </p:txBody>
      </p:sp>
      <p:graphicFrame>
        <p:nvGraphicFramePr>
          <p:cNvPr id="8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159307"/>
              </p:ext>
            </p:extLst>
          </p:nvPr>
        </p:nvGraphicFramePr>
        <p:xfrm>
          <a:off x="83575" y="1066800"/>
          <a:ext cx="8909872" cy="502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14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447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4004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33503">
                <a:tc grid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</a:t>
                      </a:r>
                      <a:r>
                        <a:rPr sz="2000" b="1" spc="-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sz="2000" b="1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0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Administration</a:t>
                      </a: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70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4891">
                <a:tc>
                  <a:txBody>
                    <a:bodyPr/>
                    <a:lstStyle/>
                    <a:p>
                      <a:pPr marL="5715" marR="307975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 Outputs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0" marR="170180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Indicator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42545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7239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marR="4889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6413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997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ts val="161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16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779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818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Town Hall meetings organized to discuss Plan and Budget implementation 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Town</a:t>
                      </a:r>
                      <a:r>
                        <a:rPr lang="en-US" sz="14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Hall Meetings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organized 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234089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Training organized for Assembly members and staff 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No. of trainings organized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1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550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97737"/>
            <a:ext cx="9144000" cy="660400"/>
          </a:xfrm>
          <a:custGeom>
            <a:avLst/>
            <a:gdLst/>
            <a:ahLst/>
            <a:cxnLst/>
            <a:rect l="l" t="t" r="r" b="b"/>
            <a:pathLst>
              <a:path w="9144000" h="660400">
                <a:moveTo>
                  <a:pt x="0" y="660262"/>
                </a:moveTo>
                <a:lnTo>
                  <a:pt x="9144000" y="660262"/>
                </a:lnTo>
                <a:lnTo>
                  <a:pt x="9144000" y="0"/>
                </a:lnTo>
                <a:lnTo>
                  <a:pt x="0" y="0"/>
                </a:lnTo>
                <a:lnTo>
                  <a:pt x="0" y="6602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457200" y="0"/>
            <a:ext cx="9450647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2454A08-4BD3-D24E-5CF9-7A5DCE8825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40</a:t>
            </a:fld>
            <a:endParaRPr lang="en-US"/>
          </a:p>
        </p:txBody>
      </p:sp>
      <p:graphicFrame>
        <p:nvGraphicFramePr>
          <p:cNvPr id="8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47481"/>
              </p:ext>
            </p:extLst>
          </p:nvPr>
        </p:nvGraphicFramePr>
        <p:xfrm>
          <a:off x="93407" y="752129"/>
          <a:ext cx="8900040" cy="4966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99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74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59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89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11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339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8950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3727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727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3912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10490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Social Services Delivery</a:t>
                      </a: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0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4874">
                <a:tc>
                  <a:txBody>
                    <a:bodyPr/>
                    <a:lstStyle/>
                    <a:p>
                      <a:pPr marL="5715" marR="307975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 Outputs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0" marR="170180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Indicator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42545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7239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marR="4889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6413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121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ts val="161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16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39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49468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 blocks constructed 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No. of  school blocks constructed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 1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223142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Health awareness  campaigns organized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health </a:t>
                      </a:r>
                    </a:p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 campaigns organized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83023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Communities sensitized on child protection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communities sensitized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70418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6113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97737"/>
            <a:ext cx="9144000" cy="660400"/>
          </a:xfrm>
          <a:custGeom>
            <a:avLst/>
            <a:gdLst/>
            <a:ahLst/>
            <a:cxnLst/>
            <a:rect l="l" t="t" r="r" b="b"/>
            <a:pathLst>
              <a:path w="9144000" h="660400">
                <a:moveTo>
                  <a:pt x="0" y="660262"/>
                </a:moveTo>
                <a:lnTo>
                  <a:pt x="9144000" y="660262"/>
                </a:lnTo>
                <a:lnTo>
                  <a:pt x="9144000" y="0"/>
                </a:lnTo>
                <a:lnTo>
                  <a:pt x="0" y="0"/>
                </a:lnTo>
                <a:lnTo>
                  <a:pt x="0" y="6602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035" y="57348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2454A08-4BD3-D24E-5CF9-7A5DCE8825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41</a:t>
            </a:fld>
            <a:endParaRPr lang="en-US"/>
          </a:p>
        </p:txBody>
      </p:sp>
      <p:graphicFrame>
        <p:nvGraphicFramePr>
          <p:cNvPr id="8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748559"/>
              </p:ext>
            </p:extLst>
          </p:nvPr>
        </p:nvGraphicFramePr>
        <p:xfrm>
          <a:off x="121979" y="815840"/>
          <a:ext cx="8945821" cy="53224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70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45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4779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120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50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809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459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4158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4158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4343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381902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Infrastructure Delivery and Management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8846">
                <a:tc>
                  <a:txBody>
                    <a:bodyPr/>
                    <a:lstStyle/>
                    <a:p>
                      <a:pPr marL="5715" marR="307975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 Outputs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0" marR="170180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Indicator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42545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7239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marR="4889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6413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894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ts val="161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16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06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49594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layout digitized and prepared</a:t>
                      </a:r>
                      <a:endParaRPr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 of spatial layout digitized and prepared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68283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Feeder</a:t>
                      </a:r>
                      <a:r>
                        <a:rPr 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roads reshaped</a:t>
                      </a:r>
                      <a:endParaRPr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roads reshaped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15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25.9km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25km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25km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25km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25km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6940516"/>
                  </a:ext>
                </a:extLst>
              </a:tr>
              <a:tr h="1061028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Street bulbs received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endParaRPr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No. of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treet bulbs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receiv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50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50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50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2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97737"/>
            <a:ext cx="9144000" cy="660400"/>
          </a:xfrm>
          <a:custGeom>
            <a:avLst/>
            <a:gdLst/>
            <a:ahLst/>
            <a:cxnLst/>
            <a:rect l="l" t="t" r="r" b="b"/>
            <a:pathLst>
              <a:path w="9144000" h="660400">
                <a:moveTo>
                  <a:pt x="0" y="660262"/>
                </a:moveTo>
                <a:lnTo>
                  <a:pt x="9144000" y="660262"/>
                </a:lnTo>
                <a:lnTo>
                  <a:pt x="9144000" y="0"/>
                </a:lnTo>
                <a:lnTo>
                  <a:pt x="0" y="0"/>
                </a:lnTo>
                <a:lnTo>
                  <a:pt x="0" y="6602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7118" y="90497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2454A08-4BD3-D24E-5CF9-7A5DCE8825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42</a:t>
            </a:fld>
            <a:endParaRPr lang="en-US"/>
          </a:p>
        </p:txBody>
      </p:sp>
      <p:graphicFrame>
        <p:nvGraphicFramePr>
          <p:cNvPr id="8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714935"/>
              </p:ext>
            </p:extLst>
          </p:nvPr>
        </p:nvGraphicFramePr>
        <p:xfrm>
          <a:off x="91100" y="837576"/>
          <a:ext cx="8909872" cy="54170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14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921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432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4004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11461">
                <a:tc gridSpan="10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Economic Development</a:t>
                      </a: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0067">
                <a:tc>
                  <a:txBody>
                    <a:bodyPr/>
                    <a:lstStyle/>
                    <a:p>
                      <a:pPr marL="5715" marR="307975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 Outputs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0" marR="170180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Indicator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42545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7239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marR="4889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6413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ts val="161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16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70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lang="en-US"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10008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Training held on climate smart agriculture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FBOs trained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171341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Co-operative</a:t>
                      </a:r>
                      <a:r>
                        <a:rPr lang="en-US" sz="18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enterprise created</a:t>
                      </a: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 of new groups registered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171341">
                <a:tc>
                  <a:txBody>
                    <a:bodyPr/>
                    <a:lstStyle/>
                    <a:p>
                      <a:pPr marL="406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 revenue realized</a:t>
                      </a: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Amount of IGF generated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426,760.00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344,292.56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460,919.00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213,381.94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501,297.00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511,322.94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521,549.40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531,980.39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68369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2234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97737"/>
            <a:ext cx="9144000" cy="660400"/>
          </a:xfrm>
          <a:custGeom>
            <a:avLst/>
            <a:gdLst/>
            <a:ahLst/>
            <a:cxnLst/>
            <a:rect l="l" t="t" r="r" b="b"/>
            <a:pathLst>
              <a:path w="9144000" h="660400">
                <a:moveTo>
                  <a:pt x="0" y="660262"/>
                </a:moveTo>
                <a:lnTo>
                  <a:pt x="9144000" y="660262"/>
                </a:lnTo>
                <a:lnTo>
                  <a:pt x="9144000" y="0"/>
                </a:lnTo>
                <a:lnTo>
                  <a:pt x="0" y="0"/>
                </a:lnTo>
                <a:lnTo>
                  <a:pt x="0" y="6602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1866" y="43138"/>
            <a:ext cx="878141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PROGRAMMES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2454A08-4BD3-D24E-5CF9-7A5DCE8825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8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246820"/>
              </p:ext>
            </p:extLst>
          </p:nvPr>
        </p:nvGraphicFramePr>
        <p:xfrm>
          <a:off x="94480" y="843559"/>
          <a:ext cx="8909872" cy="5465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9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490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68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4004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11461">
                <a:tc gridSpan="10"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Environmental and Sanitation Management</a:t>
                      </a: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0067">
                <a:tc>
                  <a:txBody>
                    <a:bodyPr/>
                    <a:lstStyle/>
                    <a:p>
                      <a:pPr marL="5715" marR="307975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Key/Main Outputs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0" marR="170180" algn="ctr">
                        <a:lnSpc>
                          <a:spcPct val="107100"/>
                        </a:lnSpc>
                        <a:spcBef>
                          <a:spcPts val="944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Indicator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00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42545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72390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marR="4889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marR="64135" algn="ctr">
                        <a:lnSpc>
                          <a:spcPct val="107100"/>
                        </a:lnSpc>
                        <a:spcBef>
                          <a:spcPts val="104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Indicative 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2351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algn="ctr">
                        <a:lnSpc>
                          <a:spcPts val="161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16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70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10008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1.Public toilets rehabilitated and dislodged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 of toilets dislodged and rehabilitated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10008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Disaster campaigns organized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communities visited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6940516"/>
                  </a:ext>
                </a:extLst>
              </a:tr>
              <a:tr h="1171341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on Public hygiene organized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-53975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communities educated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094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512F9E1-6BF4-9A62-05CF-63E840DA3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20468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7F34CB4-4672-5EB2-C69A-8BB3563414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44</a:t>
            </a:fld>
            <a:endParaRPr lang="en-US"/>
          </a:p>
        </p:txBody>
      </p:sp>
      <p:sp>
        <p:nvSpPr>
          <p:cNvPr id="11" name="object 5">
            <a:extLst>
              <a:ext uri="{FF2B5EF4-FFF2-40B4-BE49-F238E27FC236}">
                <a16:creationId xmlns="" xmlns:a16="http://schemas.microsoft.com/office/drawing/2014/main" id="{15A5CA4A-E869-AF04-1B72-FA533DEE47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00400" y="1442281"/>
            <a:ext cx="21336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2023 - 2026</a:t>
            </a:r>
            <a:endParaRPr lang="en-US" sz="2400" spc="-1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51655B1-74A7-FE00-CAD6-BC21B3F4FE95}"/>
              </a:ext>
            </a:extLst>
          </p:cNvPr>
          <p:cNvSpPr txBox="1"/>
          <p:nvPr/>
        </p:nvSpPr>
        <p:spPr>
          <a:xfrm>
            <a:off x="3170853" y="4802090"/>
            <a:ext cx="236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PROJECTIONS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393E03D-736C-87FB-7EAB-5073C3BE8864}"/>
              </a:ext>
            </a:extLst>
          </p:cNvPr>
          <p:cNvSpPr txBox="1"/>
          <p:nvPr/>
        </p:nvSpPr>
        <p:spPr>
          <a:xfrm>
            <a:off x="3437553" y="2789703"/>
            <a:ext cx="182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  <a:endParaRPr lang="en-US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914" y="-395903"/>
            <a:ext cx="8526170" cy="791806"/>
          </a:xfrm>
          <a:prstGeom prst="rect">
            <a:avLst/>
          </a:prstGeom>
        </p:spPr>
        <p:txBody>
          <a:bodyPr vert="horz" wrap="square" lIns="0" tIns="418388" rIns="0" bIns="0" rtlCol="0">
            <a:spAutoFit/>
          </a:bodyPr>
          <a:lstStyle/>
          <a:p>
            <a:pPr marL="749935" marR="5080">
              <a:lnSpc>
                <a:spcPct val="100000"/>
              </a:lnSpc>
              <a:spcBef>
                <a:spcPts val="105"/>
              </a:spcBef>
            </a:pP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  <a:r>
              <a:rPr lang="en-US"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PROJECTIONS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IGF </a:t>
            </a:r>
            <a:r>
              <a:rPr lang="en-US"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7F34CB4-4672-5EB2-C69A-8BB3563414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45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6B97CFEF-CFC4-35C8-7DE9-827C091FF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539010"/>
              </p:ext>
            </p:extLst>
          </p:nvPr>
        </p:nvGraphicFramePr>
        <p:xfrm>
          <a:off x="160630" y="380352"/>
          <a:ext cx="8907170" cy="557334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03332">
                  <a:extLst>
                    <a:ext uri="{9D8B030D-6E8A-4147-A177-3AD203B41FA5}">
                      <a16:colId xmlns="" xmlns:a16="http://schemas.microsoft.com/office/drawing/2014/main" val="1302001321"/>
                    </a:ext>
                  </a:extLst>
                </a:gridCol>
                <a:gridCol w="969835">
                  <a:extLst>
                    <a:ext uri="{9D8B030D-6E8A-4147-A177-3AD203B41FA5}">
                      <a16:colId xmlns="" xmlns:a16="http://schemas.microsoft.com/office/drawing/2014/main" val="3071388117"/>
                    </a:ext>
                  </a:extLst>
                </a:gridCol>
                <a:gridCol w="1270147">
                  <a:extLst>
                    <a:ext uri="{9D8B030D-6E8A-4147-A177-3AD203B41FA5}">
                      <a16:colId xmlns="" xmlns:a16="http://schemas.microsoft.com/office/drawing/2014/main" val="3489965726"/>
                    </a:ext>
                  </a:extLst>
                </a:gridCol>
                <a:gridCol w="1271914">
                  <a:extLst>
                    <a:ext uri="{9D8B030D-6E8A-4147-A177-3AD203B41FA5}">
                      <a16:colId xmlns="" xmlns:a16="http://schemas.microsoft.com/office/drawing/2014/main" val="3466252606"/>
                    </a:ext>
                  </a:extLst>
                </a:gridCol>
                <a:gridCol w="1271914">
                  <a:extLst>
                    <a:ext uri="{9D8B030D-6E8A-4147-A177-3AD203B41FA5}">
                      <a16:colId xmlns="" xmlns:a16="http://schemas.microsoft.com/office/drawing/2014/main" val="2757416256"/>
                    </a:ext>
                  </a:extLst>
                </a:gridCol>
                <a:gridCol w="1271914">
                  <a:extLst>
                    <a:ext uri="{9D8B030D-6E8A-4147-A177-3AD203B41FA5}">
                      <a16:colId xmlns="" xmlns:a16="http://schemas.microsoft.com/office/drawing/2014/main" val="3282554359"/>
                    </a:ext>
                  </a:extLst>
                </a:gridCol>
                <a:gridCol w="1348114">
                  <a:extLst>
                    <a:ext uri="{9D8B030D-6E8A-4147-A177-3AD203B41FA5}">
                      <a16:colId xmlns="" xmlns:a16="http://schemas.microsoft.com/office/drawing/2014/main" val="2367954516"/>
                    </a:ext>
                  </a:extLst>
                </a:gridCol>
              </a:tblGrid>
              <a:tr h="287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ITEM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extLst>
                  <a:ext uri="{0D108BD9-81ED-4DB2-BD59-A6C34878D82A}">
                    <a16:rowId xmlns="" xmlns:a16="http://schemas.microsoft.com/office/drawing/2014/main" val="1586228919"/>
                  </a:ext>
                </a:extLst>
              </a:tr>
              <a:tr h="5694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Budget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5397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Projection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Projection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Projection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Projection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extLst>
                  <a:ext uri="{0D108BD9-81ED-4DB2-BD59-A6C34878D82A}">
                    <a16:rowId xmlns="" xmlns:a16="http://schemas.microsoft.com/office/drawing/2014/main" val="346143090"/>
                  </a:ext>
                </a:extLst>
              </a:tr>
              <a:tr h="36250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Property Rate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99,873.00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35,346.94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103,270.00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105,335.40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107,442.11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109,590.95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3967063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Rates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550.00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561.00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572.22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583.66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23333877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Fees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50,150.00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24,726.00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65,355.00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66,662.10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67,995.34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69,355.25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1578537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Fines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4,650.00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4,743.00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4,837.86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4,934.62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6810276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Licence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77,750.00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48,304.00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98,472.00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100,441.44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102,450.27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104,499.27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7013814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Land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156,796.00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101,760.00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182,000.00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185,640.00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189,352.80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193,139.86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2589168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Rent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1,245.00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37,000.00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37,740.00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38,494.80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39,264.70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6994551"/>
                  </a:ext>
                </a:extLst>
              </a:tr>
              <a:tr h="545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Investment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10,000.00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10,200.00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10,404.00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10,612.08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875390389"/>
                  </a:ext>
                </a:extLst>
              </a:tr>
              <a:tr h="5327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460,919.00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213,381.94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501,297.00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511,322.94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521,549.40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531,980.39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297712020"/>
                  </a:ext>
                </a:extLst>
              </a:tr>
              <a:tr h="5327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Royalties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327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460,919.00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213,381.94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501,297.00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511,322.94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521,549.40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531,980.39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0768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7F34CB4-4672-5EB2-C69A-8BB3563414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46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E26CA90-63A7-4C92-33D2-C129BA1F3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767" y="23820"/>
            <a:ext cx="76269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"/>
            <a:r>
              <a:rPr lang="en-US" sz="2000" b="1" dirty="0"/>
              <a:t>REVENUE IMPROVEMENT ACTION PLAN FOR 2023</a:t>
            </a:r>
            <a:r>
              <a:rPr lang="en-US" sz="2000" dirty="0"/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461B00D7-8929-4771-551D-7AB819178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075429"/>
              </p:ext>
            </p:extLst>
          </p:nvPr>
        </p:nvGraphicFramePr>
        <p:xfrm>
          <a:off x="123825" y="423930"/>
          <a:ext cx="8896350" cy="577929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9429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14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672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477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2815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757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8365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654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9187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6070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5664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OBJECTIVE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ACTIVITIES/STRATEGIES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QUARTER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OUTPUT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ESTIMATED COST (GH₵)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FUNDING SOURCE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IMPLEMENTATION AGENCY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COLLABORATORS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QTR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QTR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QTR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QTR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6569">
                <a:tc>
                  <a:txBody>
                    <a:bodyPr/>
                    <a:lstStyle/>
                    <a:p>
                      <a:pPr marL="53975" indent="0" algn="l" fontAlgn="b"/>
                      <a:r>
                        <a:rPr lang="fr-FR" sz="1200" b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Strengthen</a:t>
                      </a:r>
                      <a:r>
                        <a:rPr lang="fr-FR" sz="1200" b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Domestic Resource </a:t>
                      </a:r>
                      <a:r>
                        <a:rPr lang="fr-FR" sz="1200" b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Mobilization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/>
                </a:tc>
                <a:tc>
                  <a:txBody>
                    <a:bodyPr/>
                    <a:lstStyle/>
                    <a:p>
                      <a:pPr marL="53975" indent="-53975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Value properties in the district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 Rate to be increased by 10%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DACF/</a:t>
                      </a:r>
                    </a:p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DDF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PPD</a:t>
                      </a: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 Commission/LVD, Other Stakeholders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807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Update revenue database by March, 2023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Business operating fees to increase by 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IGF/</a:t>
                      </a:r>
                    </a:p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unit/ finance dept</a:t>
                      </a: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 Councils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9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Mount Revenue Post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performance levels to be increased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15,000.00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IGF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Finance dept /Works dept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Collectors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58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Empower taskforce to ensure land property developers pay approved fees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 in Rent of land, buildings by 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DACF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Works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33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Sensitize stakeholder/revenue education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Responsiveness to revenue mobilization to improve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5,000.00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IGF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unit/ Finance Dept</a:t>
                      </a: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Stakeholders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19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 revenue collectors on fee fixing and collection strategies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collection to be increased by 8%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8,000.00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IGF/</a:t>
                      </a:r>
                    </a:p>
                    <a:p>
                      <a:pPr marL="53975" indent="0"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unit/ Finance Dept</a:t>
                      </a: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HR dept</a:t>
                      </a:r>
                    </a:p>
                  </a:txBody>
                  <a:tcPr marL="6204" marR="6204" marT="6204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152,000.00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4" marR="6204" marT="6204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57002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7F34CB4-4672-5EB2-C69A-8BB3563414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00C9F1FD-26AD-D3B6-02B0-3740FBC2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87709"/>
            <a:ext cx="7620000" cy="1231106"/>
          </a:xfrm>
        </p:spPr>
        <p:txBody>
          <a:bodyPr/>
          <a:lstStyle/>
          <a:p>
            <a:r>
              <a:rPr lang="en-GB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 MOBILIZATION STRATEGIES FOR KEY REVENUE SOURCES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EE81AD6D-B012-DBE0-5CC0-6ED43AC5A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707976"/>
              </p:ext>
            </p:extLst>
          </p:nvPr>
        </p:nvGraphicFramePr>
        <p:xfrm>
          <a:off x="228600" y="434397"/>
          <a:ext cx="8581623" cy="589675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5188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627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0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SOURCE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STRATEGIES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7996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RATES (Basic Rates/Property Rates)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 Rate: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Adding the Basic Rate component to all B.O. Ps and all other charges to reduce the cost of collection and make collection easier.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 Rates: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Valuation of existing properties in the District.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Establishing and enforcing a Development Control Task Force.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Provide logistical support for the Development Control Task Force.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LANDS 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  <a:tabLst>
                          <a:tab pos="716280" algn="l"/>
                        </a:tabLst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Undertake weekly monitoring of newly developed sites.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Enforcing the payments of reclamation fees by sand winners.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Provide logistical support for the Development Control Task Force.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Organising monthly Spatial Planning Committee meetings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LICENSES 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Public education on payment of taxes.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Review and update existing business database.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Establish Task Force for revenue mobilization in the District.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Gazette Bye-laws.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Prosecute rate defaulters.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1591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7F34CB4-4672-5EB2-C69A-8BB3563414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00C9F1FD-26AD-D3B6-02B0-3740FBC2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87709"/>
            <a:ext cx="7467600" cy="1231106"/>
          </a:xfrm>
        </p:spPr>
        <p:txBody>
          <a:bodyPr/>
          <a:lstStyle/>
          <a:p>
            <a:r>
              <a:rPr lang="en-GB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 MOBILIZATION STRATEGIES FOR KEY REVENUE SOURCES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EE81AD6D-B012-DBE0-5CC0-6ED43AC5A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446267"/>
              </p:ext>
            </p:extLst>
          </p:nvPr>
        </p:nvGraphicFramePr>
        <p:xfrm>
          <a:off x="152400" y="685800"/>
          <a:ext cx="8610601" cy="54864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5273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832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SOURCE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STRATEGIES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2183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RENT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Sensitize occupants of Government stores on the need to pay rent.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Timely Issuance of demand notice.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Prosecute defaulters.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137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FEES AND FINES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Sensitize various business operators by organising stakeholders’ consultative meetings.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Formation of revenue monitoring team to check on the activities of revenue collectors, especially on market days.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672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INVESTMENT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Investment in shares.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2030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REVENUE COLLECTORS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Quarterly rotation of revenue collectors.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Setting target for revenue collectors.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 and resource revenue collectors on effective strategies of mobilizing revenue.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Sanction underperforming revenue collectors.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Awarding best performing revenue collectors.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89" marR="373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5267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28218"/>
            <a:ext cx="9144000" cy="629920"/>
          </a:xfrm>
          <a:custGeom>
            <a:avLst/>
            <a:gdLst/>
            <a:ahLst/>
            <a:cxnLst/>
            <a:rect l="l" t="t" r="r" b="b"/>
            <a:pathLst>
              <a:path w="9144000" h="629920">
                <a:moveTo>
                  <a:pt x="0" y="629781"/>
                </a:moveTo>
                <a:lnTo>
                  <a:pt x="9144000" y="629781"/>
                </a:lnTo>
                <a:lnTo>
                  <a:pt x="9144000" y="0"/>
                </a:lnTo>
                <a:lnTo>
                  <a:pt x="0" y="0"/>
                </a:lnTo>
                <a:lnTo>
                  <a:pt x="0" y="629781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915" y="-365125"/>
            <a:ext cx="8526170" cy="730250"/>
          </a:xfrm>
          <a:prstGeom prst="rect">
            <a:avLst/>
          </a:prstGeom>
        </p:spPr>
        <p:txBody>
          <a:bodyPr vert="horz" wrap="square" lIns="0" tIns="418388" rIns="0" bIns="0" rtlCol="0">
            <a:spAutoFit/>
          </a:bodyPr>
          <a:lstStyle/>
          <a:p>
            <a:pPr marL="749935" marR="5080">
              <a:lnSpc>
                <a:spcPct val="100000"/>
              </a:lnSpc>
              <a:spcBef>
                <a:spcPts val="105"/>
              </a:spcBef>
            </a:pP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  <a:r>
              <a:rPr lang="en-US"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D1A25E8E-66E2-8EA2-FEE7-F2580FAC48D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49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44B7954A-17AE-A8BC-99CD-862BCC770D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758871"/>
              </p:ext>
            </p:extLst>
          </p:nvPr>
        </p:nvGraphicFramePr>
        <p:xfrm>
          <a:off x="228600" y="365125"/>
          <a:ext cx="8720915" cy="581743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88658">
                  <a:extLst>
                    <a:ext uri="{9D8B030D-6E8A-4147-A177-3AD203B41FA5}">
                      <a16:colId xmlns="" xmlns:a16="http://schemas.microsoft.com/office/drawing/2014/main" val="1302001321"/>
                    </a:ext>
                  </a:extLst>
                </a:gridCol>
                <a:gridCol w="1053687">
                  <a:extLst>
                    <a:ext uri="{9D8B030D-6E8A-4147-A177-3AD203B41FA5}">
                      <a16:colId xmlns="" xmlns:a16="http://schemas.microsoft.com/office/drawing/2014/main" val="3071388117"/>
                    </a:ext>
                  </a:extLst>
                </a:gridCol>
                <a:gridCol w="1254318">
                  <a:extLst>
                    <a:ext uri="{9D8B030D-6E8A-4147-A177-3AD203B41FA5}">
                      <a16:colId xmlns="" xmlns:a16="http://schemas.microsoft.com/office/drawing/2014/main" val="3489965726"/>
                    </a:ext>
                  </a:extLst>
                </a:gridCol>
                <a:gridCol w="1256063">
                  <a:extLst>
                    <a:ext uri="{9D8B030D-6E8A-4147-A177-3AD203B41FA5}">
                      <a16:colId xmlns="" xmlns:a16="http://schemas.microsoft.com/office/drawing/2014/main" val="3466252606"/>
                    </a:ext>
                  </a:extLst>
                </a:gridCol>
                <a:gridCol w="1256063">
                  <a:extLst>
                    <a:ext uri="{9D8B030D-6E8A-4147-A177-3AD203B41FA5}">
                      <a16:colId xmlns="" xmlns:a16="http://schemas.microsoft.com/office/drawing/2014/main" val="2757416256"/>
                    </a:ext>
                  </a:extLst>
                </a:gridCol>
                <a:gridCol w="1256063">
                  <a:extLst>
                    <a:ext uri="{9D8B030D-6E8A-4147-A177-3AD203B41FA5}">
                      <a16:colId xmlns="" xmlns:a16="http://schemas.microsoft.com/office/drawing/2014/main" val="3282554359"/>
                    </a:ext>
                  </a:extLst>
                </a:gridCol>
                <a:gridCol w="1256063">
                  <a:extLst>
                    <a:ext uri="{9D8B030D-6E8A-4147-A177-3AD203B41FA5}">
                      <a16:colId xmlns="" xmlns:a16="http://schemas.microsoft.com/office/drawing/2014/main" val="2367954516"/>
                    </a:ext>
                  </a:extLst>
                </a:gridCol>
              </a:tblGrid>
              <a:tr h="2294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ITEM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="" xmlns:a16="http://schemas.microsoft.com/office/drawing/2014/main" val="1586228919"/>
                  </a:ext>
                </a:extLst>
              </a:tr>
              <a:tr h="4634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as at August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Projection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="" xmlns:a16="http://schemas.microsoft.com/office/drawing/2014/main" val="346143090"/>
                  </a:ext>
                </a:extLst>
              </a:tr>
              <a:tr h="536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IGF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460,919.00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213,381.94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501,297.00</a:t>
                      </a: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511,322.94</a:t>
                      </a: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521,549.40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531,980.39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396706305"/>
                  </a:ext>
                </a:extLst>
              </a:tr>
              <a:tr h="451037">
                <a:tc>
                  <a:txBody>
                    <a:bodyPr/>
                    <a:lstStyle/>
                    <a:p>
                      <a:pPr marL="53975" indent="-53975"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Compensation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Employee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1,622,171.00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1,657,847.81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2,604,566.45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2,656,657.78</a:t>
                      </a: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2,709,790.93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2,763,986.75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233338771"/>
                  </a:ext>
                </a:extLst>
              </a:tr>
              <a:tr h="630978">
                <a:tc>
                  <a:txBody>
                    <a:bodyPr/>
                    <a:lstStyle/>
                    <a:p>
                      <a:pPr marL="53975" indent="0"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and Services Transfer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113,134.00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34,278.24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56,000.00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57,120.00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58,262.40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59,427.65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15785378"/>
                  </a:ext>
                </a:extLst>
              </a:tr>
              <a:tr h="4237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Assets Transfer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25,180.00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25,180.00</a:t>
                      </a: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25,683.60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26,197.27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26,721.22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681027657"/>
                  </a:ext>
                </a:extLst>
              </a:tr>
              <a:tr h="3638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DACF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4,905,399.54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907,394.90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2,901,547.09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2,959,578.0.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3,018,769.59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3,079,144.98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70138142"/>
                  </a:ext>
                </a:extLst>
              </a:tr>
              <a:tr h="3638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DACF-RFG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2,002,808.84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1,134,512.80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1,525,053.96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1,555,555.04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1,586,666.14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1,618,399.46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25891683"/>
                  </a:ext>
                </a:extLst>
              </a:tr>
              <a:tr h="4237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MAG-DP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78,889.12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78,899.12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59,098.63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60,280.60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61,486.21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62,715.94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6994551"/>
                  </a:ext>
                </a:extLst>
              </a:tr>
              <a:tr h="4237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MP-DACF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500,000.00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238,761.93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500,000.00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510,000.00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520,200.00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530,604.00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875390389"/>
                  </a:ext>
                </a:extLst>
              </a:tr>
              <a:tr h="5145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HIV/Malaria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34,701.00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11,660.55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14,580.64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14,872.25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15,169.70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15,473.09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6490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PWD-Funds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316,163.00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86,526.77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178,982.66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182,562.31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186,213.56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189,937.83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40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10,059,365.50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4,363,264.06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8,366,306.43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8,533,632.56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8,704,305.21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8,878,391.31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4343880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2817"/>
            <a:ext cx="9144000" cy="655320"/>
          </a:xfrm>
          <a:custGeom>
            <a:avLst/>
            <a:gdLst/>
            <a:ahLst/>
            <a:cxnLst/>
            <a:rect l="l" t="t" r="r" b="b"/>
            <a:pathLst>
              <a:path w="9144000" h="655320">
                <a:moveTo>
                  <a:pt x="0" y="655182"/>
                </a:moveTo>
                <a:lnTo>
                  <a:pt x="9144000" y="655182"/>
                </a:lnTo>
                <a:lnTo>
                  <a:pt x="9144000" y="0"/>
                </a:lnTo>
                <a:lnTo>
                  <a:pt x="0" y="0"/>
                </a:lnTo>
                <a:lnTo>
                  <a:pt x="0" y="65518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12879" y="3048000"/>
            <a:ext cx="8981770" cy="99835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pc="-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  <a:r>
              <a:rPr lang="en-US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en-US" spc="-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PROGRAMME, PROJECTS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F225025-063B-F188-9E7E-5F5F8F2F731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78044"/>
      </p:ext>
    </p:extLst>
  </p:cSld>
  <p:clrMapOvr>
    <a:masterClrMapping/>
  </p:clrMapOvr>
  <p:transition spd="slow">
    <p:comb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2817"/>
            <a:ext cx="9144000" cy="655320"/>
          </a:xfrm>
          <a:custGeom>
            <a:avLst/>
            <a:gdLst/>
            <a:ahLst/>
            <a:cxnLst/>
            <a:rect l="l" t="t" r="r" b="b"/>
            <a:pathLst>
              <a:path w="9144000" h="655320">
                <a:moveTo>
                  <a:pt x="0" y="655182"/>
                </a:moveTo>
                <a:lnTo>
                  <a:pt x="9144000" y="655182"/>
                </a:lnTo>
                <a:lnTo>
                  <a:pt x="9144000" y="0"/>
                </a:lnTo>
                <a:lnTo>
                  <a:pt x="0" y="0"/>
                </a:lnTo>
                <a:lnTo>
                  <a:pt x="0" y="65518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F225025-063B-F188-9E7E-5F5F8F2F731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51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20B3EBB5-C301-BEE1-1F81-F85AF27B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37" y="18050"/>
            <a:ext cx="8711514" cy="615553"/>
          </a:xfr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EXPENDITURE BY BUDGET PROGRAMME AND ECONOMIC CLASSIFICATION-ALL FUNDING SOURCES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AEC6EFAE-0398-7EF7-C844-88816C8D9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398777"/>
              </p:ext>
            </p:extLst>
          </p:nvPr>
        </p:nvGraphicFramePr>
        <p:xfrm>
          <a:off x="228600" y="633603"/>
          <a:ext cx="8763000" cy="540520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83085">
                  <a:extLst>
                    <a:ext uri="{9D8B030D-6E8A-4147-A177-3AD203B41FA5}">
                      <a16:colId xmlns="" xmlns:a16="http://schemas.microsoft.com/office/drawing/2014/main" val="3537061265"/>
                    </a:ext>
                  </a:extLst>
                </a:gridCol>
                <a:gridCol w="1836515">
                  <a:extLst>
                    <a:ext uri="{9D8B030D-6E8A-4147-A177-3AD203B41FA5}">
                      <a16:colId xmlns="" xmlns:a16="http://schemas.microsoft.com/office/drawing/2014/main" val="4077085665"/>
                    </a:ext>
                  </a:extLst>
                </a:gridCol>
                <a:gridCol w="1324338">
                  <a:extLst>
                    <a:ext uri="{9D8B030D-6E8A-4147-A177-3AD203B41FA5}">
                      <a16:colId xmlns="" xmlns:a16="http://schemas.microsoft.com/office/drawing/2014/main" val="1641023766"/>
                    </a:ext>
                  </a:extLst>
                </a:gridCol>
                <a:gridCol w="1637603">
                  <a:extLst>
                    <a:ext uri="{9D8B030D-6E8A-4147-A177-3AD203B41FA5}">
                      <a16:colId xmlns="" xmlns:a16="http://schemas.microsoft.com/office/drawing/2014/main" val="2367427204"/>
                    </a:ext>
                  </a:extLst>
                </a:gridCol>
                <a:gridCol w="1381459">
                  <a:extLst>
                    <a:ext uri="{9D8B030D-6E8A-4147-A177-3AD203B41FA5}">
                      <a16:colId xmlns="" xmlns:a16="http://schemas.microsoft.com/office/drawing/2014/main" val="1989429679"/>
                    </a:ext>
                  </a:extLst>
                </a:gridCol>
              </a:tblGrid>
              <a:tr h="63417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PROGRAMME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OF EMPLOYEES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 GH¢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02767955"/>
                  </a:ext>
                </a:extLst>
              </a:tr>
              <a:tr h="561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&amp; SERVICE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 EXPENDITURE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="" xmlns:a16="http://schemas.microsoft.com/office/drawing/2014/main" val="730309848"/>
                  </a:ext>
                </a:extLst>
              </a:tr>
              <a:tr h="6341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 and Administration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1,510,489.00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1,436,438.00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308,180.00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3,255,107.00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794417555"/>
                  </a:ext>
                </a:extLst>
              </a:tr>
              <a:tr h="6341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Social</a:t>
                      </a:r>
                      <a:r>
                        <a:rPr lang="en-US" sz="16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Services Delivery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463,110.00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652,563.00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671,280.00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1,786,953.00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3536810797"/>
                  </a:ext>
                </a:extLst>
              </a:tr>
              <a:tr h="6341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Infrastructure</a:t>
                      </a:r>
                      <a:r>
                        <a:rPr lang="en-US" sz="16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Delivery and Management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271,857.00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152,000.00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1,957,080.00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2,380,937.00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044712847"/>
                  </a:ext>
                </a:extLst>
              </a:tr>
              <a:tr h="6341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 Development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465,210.00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218,099.00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220,000.00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903,309.00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3426008371"/>
                  </a:ext>
                </a:extLst>
              </a:tr>
              <a:tr h="8366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Environmental </a:t>
                      </a:r>
                      <a:r>
                        <a:rPr kumimoji="0" lang="en-US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Management</a:t>
                      </a:r>
                      <a:endParaRPr kumimoji="0" 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257702665"/>
                  </a:ext>
                </a:extLst>
              </a:tr>
              <a:tr h="8366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2,710,666.00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2,499,100.00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3,156,540.00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8,366,306.00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8697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2817"/>
            <a:ext cx="9144000" cy="655320"/>
          </a:xfrm>
          <a:custGeom>
            <a:avLst/>
            <a:gdLst/>
            <a:ahLst/>
            <a:cxnLst/>
            <a:rect l="l" t="t" r="r" b="b"/>
            <a:pathLst>
              <a:path w="9144000" h="655320">
                <a:moveTo>
                  <a:pt x="0" y="655182"/>
                </a:moveTo>
                <a:lnTo>
                  <a:pt x="9144000" y="655182"/>
                </a:lnTo>
                <a:lnTo>
                  <a:pt x="9144000" y="0"/>
                </a:lnTo>
                <a:lnTo>
                  <a:pt x="0" y="0"/>
                </a:lnTo>
                <a:lnTo>
                  <a:pt x="0" y="65518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6102" y="152400"/>
            <a:ext cx="801179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en-US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PROGRAMME, PROJECTS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F225025-063B-F188-9E7E-5F5F8F2F731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52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5279239D-6FE9-8AD0-34EE-9E47147FCB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64050"/>
              </p:ext>
            </p:extLst>
          </p:nvPr>
        </p:nvGraphicFramePr>
        <p:xfrm>
          <a:off x="228600" y="473642"/>
          <a:ext cx="8639906" cy="570495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71850">
                  <a:extLst>
                    <a:ext uri="{9D8B030D-6E8A-4147-A177-3AD203B41FA5}">
                      <a16:colId xmlns="" xmlns:a16="http://schemas.microsoft.com/office/drawing/2014/main" val="1793607821"/>
                    </a:ext>
                  </a:extLst>
                </a:gridCol>
                <a:gridCol w="2597156">
                  <a:extLst>
                    <a:ext uri="{9D8B030D-6E8A-4147-A177-3AD203B41FA5}">
                      <a16:colId xmlns="" xmlns:a16="http://schemas.microsoft.com/office/drawing/2014/main" val="1366628447"/>
                    </a:ext>
                  </a:extLst>
                </a:gridCol>
                <a:gridCol w="1548271">
                  <a:extLst>
                    <a:ext uri="{9D8B030D-6E8A-4147-A177-3AD203B41FA5}">
                      <a16:colId xmlns="" xmlns:a16="http://schemas.microsoft.com/office/drawing/2014/main" val="3855589339"/>
                    </a:ext>
                  </a:extLst>
                </a:gridCol>
                <a:gridCol w="1174123">
                  <a:extLst>
                    <a:ext uri="{9D8B030D-6E8A-4147-A177-3AD203B41FA5}">
                      <a16:colId xmlns="" xmlns:a16="http://schemas.microsoft.com/office/drawing/2014/main" val="3326336314"/>
                    </a:ext>
                  </a:extLst>
                </a:gridCol>
                <a:gridCol w="1248506">
                  <a:extLst>
                    <a:ext uri="{9D8B030D-6E8A-4147-A177-3AD203B41FA5}">
                      <a16:colId xmlns="" xmlns:a16="http://schemas.microsoft.com/office/drawing/2014/main" val="455044276"/>
                    </a:ext>
                  </a:extLst>
                </a:gridCol>
              </a:tblGrid>
              <a:tr h="48991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lang="en-US" sz="17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</a:t>
                      </a:r>
                      <a:endParaRPr lang="en-US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Priority Project For 2023</a:t>
                      </a:r>
                      <a:endParaRPr lang="en-US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 </a:t>
                      </a:r>
                      <a:r>
                        <a:rPr lang="en-US" sz="17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</a:t>
                      </a: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¢</a:t>
                      </a:r>
                      <a:endParaRPr lang="en-US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9112096"/>
                  </a:ext>
                </a:extLst>
              </a:tr>
              <a:tr h="5763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&amp; Service</a:t>
                      </a:r>
                      <a:endParaRPr lang="en-US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 Expenditure</a:t>
                      </a:r>
                      <a:endParaRPr lang="en-US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2093058139"/>
                  </a:ext>
                </a:extLst>
              </a:tr>
              <a:tr h="5921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 and Administration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Purchase of Office Equipment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85,180.00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85,180.00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2979329141"/>
                  </a:ext>
                </a:extLst>
              </a:tr>
              <a:tr h="3120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Maintenance of Security Law</a:t>
                      </a:r>
                      <a:r>
                        <a:rPr lang="en-US" sz="17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Order</a:t>
                      </a:r>
                      <a:endParaRPr lang="en-US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628325673"/>
                  </a:ext>
                </a:extLst>
              </a:tr>
              <a:tr h="3120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Monitoring and Evaluation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614361472"/>
                  </a:ext>
                </a:extLst>
              </a:tr>
              <a:tr h="5558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Services Delivery</a:t>
                      </a:r>
                      <a:endParaRPr lang="en-GB" sz="1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Reducing Poverty among PWD,s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178,982.66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178,982.66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238545130"/>
                  </a:ext>
                </a:extLst>
              </a:tr>
              <a:tr h="3120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 for COVID-19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10,000.00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10,000.00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710970824"/>
                  </a:ext>
                </a:extLst>
              </a:tr>
              <a:tr h="3120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Purchase</a:t>
                      </a:r>
                      <a:r>
                        <a:rPr lang="en-US" sz="17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Dual Desk for Basic  schools</a:t>
                      </a:r>
                      <a:endParaRPr lang="en-US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51,122.55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51,122.55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235240928"/>
                  </a:ext>
                </a:extLst>
              </a:tr>
              <a:tr h="5558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Infrastructure Delivery and Management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Construction of 1N0. Semi-detached Staff Bungalow at AKIM SWEDRU.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400,000.00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400,000.00</a:t>
                      </a: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20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Street</a:t>
                      </a:r>
                      <a:r>
                        <a:rPr lang="en-US" sz="17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Naming Exercise</a:t>
                      </a:r>
                      <a:endParaRPr lang="en-US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50,000.00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50,000.00</a:t>
                      </a: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20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Preparation</a:t>
                      </a:r>
                      <a:r>
                        <a:rPr lang="en-US" sz="17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2 Local Plans</a:t>
                      </a:r>
                      <a:endParaRPr lang="en-US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5852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2817"/>
            <a:ext cx="9144000" cy="655320"/>
          </a:xfrm>
          <a:custGeom>
            <a:avLst/>
            <a:gdLst/>
            <a:ahLst/>
            <a:cxnLst/>
            <a:rect l="l" t="t" r="r" b="b"/>
            <a:pathLst>
              <a:path w="9144000" h="655320">
                <a:moveTo>
                  <a:pt x="0" y="655182"/>
                </a:moveTo>
                <a:lnTo>
                  <a:pt x="9144000" y="655182"/>
                </a:lnTo>
                <a:lnTo>
                  <a:pt x="9144000" y="0"/>
                </a:lnTo>
                <a:lnTo>
                  <a:pt x="0" y="0"/>
                </a:lnTo>
                <a:lnTo>
                  <a:pt x="0" y="65518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5005" y="152400"/>
            <a:ext cx="801179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en-US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PROGRAMME, PROJECTS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F225025-063B-F188-9E7E-5F5F8F2F731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58C0DBA7-B08C-04D2-9E24-E788B7175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386428"/>
              </p:ext>
            </p:extLst>
          </p:nvPr>
        </p:nvGraphicFramePr>
        <p:xfrm>
          <a:off x="56440" y="451904"/>
          <a:ext cx="9017213" cy="57509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99081">
                  <a:extLst>
                    <a:ext uri="{9D8B030D-6E8A-4147-A177-3AD203B41FA5}">
                      <a16:colId xmlns="" xmlns:a16="http://schemas.microsoft.com/office/drawing/2014/main" val="1793607821"/>
                    </a:ext>
                  </a:extLst>
                </a:gridCol>
                <a:gridCol w="2656499">
                  <a:extLst>
                    <a:ext uri="{9D8B030D-6E8A-4147-A177-3AD203B41FA5}">
                      <a16:colId xmlns="" xmlns:a16="http://schemas.microsoft.com/office/drawing/2014/main" val="1366628447"/>
                    </a:ext>
                  </a:extLst>
                </a:gridCol>
                <a:gridCol w="1583648">
                  <a:extLst>
                    <a:ext uri="{9D8B030D-6E8A-4147-A177-3AD203B41FA5}">
                      <a16:colId xmlns="" xmlns:a16="http://schemas.microsoft.com/office/drawing/2014/main" val="3855589339"/>
                    </a:ext>
                  </a:extLst>
                </a:gridCol>
                <a:gridCol w="1278975">
                  <a:extLst>
                    <a:ext uri="{9D8B030D-6E8A-4147-A177-3AD203B41FA5}">
                      <a16:colId xmlns="" xmlns:a16="http://schemas.microsoft.com/office/drawing/2014/main" val="3326336314"/>
                    </a:ext>
                  </a:extLst>
                </a:gridCol>
                <a:gridCol w="1199010">
                  <a:extLst>
                    <a:ext uri="{9D8B030D-6E8A-4147-A177-3AD203B41FA5}">
                      <a16:colId xmlns="" xmlns:a16="http://schemas.microsoft.com/office/drawing/2014/main" val="455044276"/>
                    </a:ext>
                  </a:extLst>
                </a:gridCol>
              </a:tblGrid>
              <a:tr h="458134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Priority Project For 2023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 </a:t>
                      </a: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¢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9112096"/>
                  </a:ext>
                </a:extLst>
              </a:tr>
              <a:tr h="9890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&amp; Service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 Expenditure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2093058139"/>
                  </a:ext>
                </a:extLst>
              </a:tr>
              <a:tr h="5884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5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Economic Development</a:t>
                      </a:r>
                      <a:endParaRPr kumimoji="0" lang="en-GB" sz="1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 for Local</a:t>
                      </a:r>
                      <a:r>
                        <a:rPr lang="en-US" sz="15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Economic Development</a:t>
                      </a:r>
                      <a:endParaRPr lang="en-US" sz="15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2979329141"/>
                  </a:ext>
                </a:extLst>
              </a:tr>
              <a:tr h="9890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Construction of 1No.</a:t>
                      </a:r>
                      <a:r>
                        <a:rPr lang="en-US" sz="15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Units Satellite Market at AKOTEKROM</a:t>
                      </a:r>
                      <a:endParaRPr lang="en-US" sz="15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220,000.00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220,000.00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628325673"/>
                  </a:ext>
                </a:extLst>
              </a:tr>
              <a:tr h="9200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Reshaping of Access Roads (25.9km) at FOSUKROM, BREPRO, AKOTEKROM</a:t>
                      </a:r>
                      <a:endParaRPr lang="en-GB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220,000.00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20,000.00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614361472"/>
                  </a:ext>
                </a:extLst>
              </a:tr>
              <a:tr h="1028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5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Environmental </a:t>
                      </a:r>
                      <a:r>
                        <a:rPr kumimoji="0" lang="en-US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Management</a:t>
                      </a:r>
                      <a:endParaRPr kumimoji="0" lang="en-US" sz="1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Disaster Prevention and Management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238545130"/>
                  </a:ext>
                </a:extLst>
              </a:tr>
              <a:tr h="7778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 TOTAL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5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328,982.66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1,066,302.55</a:t>
                      </a: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1,195,285.21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246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92657"/>
            <a:ext cx="9144000" cy="665480"/>
          </a:xfrm>
          <a:custGeom>
            <a:avLst/>
            <a:gdLst/>
            <a:ahLst/>
            <a:cxnLst/>
            <a:rect l="l" t="t" r="r" b="b"/>
            <a:pathLst>
              <a:path w="9144000" h="665479">
                <a:moveTo>
                  <a:pt x="0" y="665342"/>
                </a:moveTo>
                <a:lnTo>
                  <a:pt x="9144000" y="665342"/>
                </a:lnTo>
                <a:lnTo>
                  <a:pt x="9144000" y="0"/>
                </a:lnTo>
                <a:lnTo>
                  <a:pt x="0" y="0"/>
                </a:lnTo>
                <a:lnTo>
                  <a:pt x="0" y="66534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228599" y="-228600"/>
            <a:ext cx="9063684" cy="551996"/>
          </a:xfrm>
          <a:prstGeom prst="rect">
            <a:avLst/>
          </a:prstGeom>
        </p:spPr>
        <p:txBody>
          <a:bodyPr vert="horz" wrap="square" lIns="0" tIns="241858" rIns="0" bIns="0" rtlCol="0">
            <a:spAutoFit/>
          </a:bodyPr>
          <a:lstStyle/>
          <a:p>
            <a:pPr marL="749935" marR="508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lang="en-US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FLAGSHIP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PROGRAMMES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5C5E53B2-18B1-249B-C214-C69E9F097C7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54</a:t>
            </a:fld>
            <a:endParaRPr lang="en-US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38729210-ADCC-BB47-09F7-400C24F34D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1854484"/>
              </p:ext>
            </p:extLst>
          </p:nvPr>
        </p:nvGraphicFramePr>
        <p:xfrm>
          <a:off x="205273" y="508679"/>
          <a:ext cx="8606485" cy="5489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56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254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46570">
                  <a:extLst>
                    <a:ext uri="{9D8B030D-6E8A-4147-A177-3AD203B41FA5}">
                      <a16:colId xmlns="" xmlns:a16="http://schemas.microsoft.com/office/drawing/2014/main" val="236206151"/>
                    </a:ext>
                  </a:extLst>
                </a:gridCol>
                <a:gridCol w="19874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13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86721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Flagship project/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en-US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Activity/Project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Funding Source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504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Planting for</a:t>
                      </a:r>
                      <a:r>
                        <a:rPr lang="en-US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Food and Jobs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Sensitization of Farmers on PFJ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16903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 Creation on the use of Improved Seedling and Fertilizer Application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65163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Planting for Export and Rural Development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Raising 12,000 Seedling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49304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Oil Palm Farmers on Fertilizer Application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0306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Farmers on Good Management Practices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92657"/>
            <a:ext cx="9144000" cy="665480"/>
          </a:xfrm>
          <a:custGeom>
            <a:avLst/>
            <a:gdLst/>
            <a:ahLst/>
            <a:cxnLst/>
            <a:rect l="l" t="t" r="r" b="b"/>
            <a:pathLst>
              <a:path w="9144000" h="665479">
                <a:moveTo>
                  <a:pt x="0" y="665342"/>
                </a:moveTo>
                <a:lnTo>
                  <a:pt x="9144000" y="665342"/>
                </a:lnTo>
                <a:lnTo>
                  <a:pt x="9144000" y="0"/>
                </a:lnTo>
                <a:lnTo>
                  <a:pt x="0" y="0"/>
                </a:lnTo>
                <a:lnTo>
                  <a:pt x="0" y="66534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6243"/>
            <a:ext cx="906780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  <a:r>
              <a:rPr lang="en-US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PROJECTIONS</a:t>
            </a:r>
            <a:r>
              <a:rPr lang="en-US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</a:t>
            </a:r>
            <a:r>
              <a:rPr lang="en-US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CLASSIFICATION-</a:t>
            </a:r>
            <a:r>
              <a:rPr lang="en-US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SOURCES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FC948B32-3D5A-5277-ACE2-823F10D7FC4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55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="" xmlns:a16="http://schemas.microsoft.com/office/drawing/2014/main" id="{B3928B86-7D9E-0CB0-4EC9-91EA07B519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110911"/>
              </p:ext>
            </p:extLst>
          </p:nvPr>
        </p:nvGraphicFramePr>
        <p:xfrm>
          <a:off x="152400" y="990600"/>
          <a:ext cx="8763000" cy="480376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731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76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388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5185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5185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932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Expenditure items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budget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02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at August, 2022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31132">
                <a:tc>
                  <a:txBody>
                    <a:bodyPr/>
                    <a:lstStyle/>
                    <a:p>
                      <a:pPr marL="53975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</a:t>
                      </a:r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OF   EMPLOYEES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1,731,006.00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1,715,573.88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2,710,666.00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2,764,879.32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2,820,176.91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2,876,580.44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1850">
                <a:tc>
                  <a:txBody>
                    <a:bodyPr/>
                    <a:lstStyle/>
                    <a:p>
                      <a:pPr marL="53975" indent="0"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AND SERVICES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3,094,164.50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1,475,639.96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2,499,100.00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2,549,082.00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2,600,063.64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2,652,064.91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040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ASSETS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5,234,186.00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129,460.04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3,156,540.00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3,219,670.80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3,284,064.22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3,349,745.50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263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10,059,365.50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3,320,673.88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8,366,306.00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8,533,632.12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8,704,304.76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8,878,390.86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2817"/>
            <a:ext cx="9144000" cy="655320"/>
          </a:xfrm>
          <a:custGeom>
            <a:avLst/>
            <a:gdLst/>
            <a:ahLst/>
            <a:cxnLst/>
            <a:rect l="l" t="t" r="r" b="b"/>
            <a:pathLst>
              <a:path w="9144000" h="655320">
                <a:moveTo>
                  <a:pt x="0" y="655182"/>
                </a:moveTo>
                <a:lnTo>
                  <a:pt x="9144000" y="655182"/>
                </a:lnTo>
                <a:lnTo>
                  <a:pt x="9144000" y="0"/>
                </a:lnTo>
                <a:lnTo>
                  <a:pt x="0" y="0"/>
                </a:lnTo>
                <a:lnTo>
                  <a:pt x="0" y="65518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915" y="-47295"/>
            <a:ext cx="852617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935" marR="5080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  <a:r>
              <a:rPr lang="en-US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DEPARTMENT,</a:t>
            </a:r>
            <a:r>
              <a:rPr lang="en-US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ECON.</a:t>
            </a:r>
            <a:r>
              <a:rPr lang="en-US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r>
              <a:rPr lang="en-US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  <a:r>
              <a:rPr lang="en-US"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SOURCES-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C9A18995-EAB1-A8DB-F945-2EC418EE8D2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56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608E0A3-A777-FB75-C8D6-C9CA00D4F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366022"/>
              </p:ext>
            </p:extLst>
          </p:nvPr>
        </p:nvGraphicFramePr>
        <p:xfrm>
          <a:off x="39974" y="547515"/>
          <a:ext cx="8951626" cy="5753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3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41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242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22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021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0845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784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7237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559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4449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60043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760043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445777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Department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</a:t>
                      </a:r>
                      <a:r>
                        <a:rPr lang="en-US" sz="125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of Employees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and services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Assets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Funding  (indicate amount against the funding source)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88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Assembly’s IGF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 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MAG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86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Central Administration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1,358,277.00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1,313,260.00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305,180.00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3,003,717.00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376,038.00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1,304,357.00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1,323,322.00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3,003,717.00</a:t>
                      </a:r>
                      <a:endParaRPr lang="en-US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6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Works 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219,971.00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1,957,080.00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2,247,051.00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104,259.00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231,971.00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913,102.00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997,719.00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2,247,051.00</a:t>
                      </a:r>
                      <a:endParaRPr lang="en-US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6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Agriculture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465,210.00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178,099.00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643,309.00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477,210.00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59,099.00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643,309.00</a:t>
                      </a:r>
                      <a:endParaRPr lang="en-US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1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Welfare and Community Development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187,857.00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220,982.00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408,839.00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197,857.00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208,982.00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0.00 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408,839.00</a:t>
                      </a:r>
                      <a:endParaRPr lang="en-US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8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Human Resource </a:t>
                      </a: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66,512.00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67,378.00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133,890.00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72,512.00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54,378.00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133,890.00</a:t>
                      </a:r>
                      <a:endParaRPr lang="en-US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68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Statistics</a:t>
                      </a: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58,700.00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71,700.00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5,000.00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71,700.00</a:t>
                      </a:r>
                      <a:endParaRPr lang="en-US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686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2,383,527.00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1,859,719.00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2,265,260.00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6,508,506.00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488,297.00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2,348,607.00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2,560,406.00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1,052,097.00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59,099.00</a:t>
                      </a:r>
                      <a:endParaRPr lang="en-US" sz="12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6,508,506.00</a:t>
                      </a:r>
                      <a:endParaRPr lang="en-US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812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2817"/>
            <a:ext cx="9144000" cy="655320"/>
          </a:xfrm>
          <a:custGeom>
            <a:avLst/>
            <a:gdLst/>
            <a:ahLst/>
            <a:cxnLst/>
            <a:rect l="l" t="t" r="r" b="b"/>
            <a:pathLst>
              <a:path w="9144000" h="655320">
                <a:moveTo>
                  <a:pt x="0" y="655182"/>
                </a:moveTo>
                <a:lnTo>
                  <a:pt x="9144000" y="655182"/>
                </a:lnTo>
                <a:lnTo>
                  <a:pt x="9144000" y="0"/>
                </a:lnTo>
                <a:lnTo>
                  <a:pt x="0" y="0"/>
                </a:lnTo>
                <a:lnTo>
                  <a:pt x="0" y="65518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125" y="-13839"/>
            <a:ext cx="852617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935" marR="5080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</a:t>
            </a:r>
            <a:r>
              <a:rPr lang="en-US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DEPARTMENT,</a:t>
            </a:r>
            <a:r>
              <a:rPr lang="en-US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ECON.</a:t>
            </a:r>
            <a:r>
              <a:rPr lang="en-US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r>
              <a:rPr lang="en-US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  <a:r>
              <a:rPr lang="en-US"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SOURCES-</a:t>
            </a:r>
            <a:r>
              <a:rPr lang="en-US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C9A18995-EAB1-A8DB-F945-2EC418EE8D2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57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747E9E04-4221-6646-E3A9-1BD2A38D4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720158"/>
              </p:ext>
            </p:extLst>
          </p:nvPr>
        </p:nvGraphicFramePr>
        <p:xfrm>
          <a:off x="117005" y="615180"/>
          <a:ext cx="8752290" cy="57328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7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09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11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63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39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2394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701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729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4002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8912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0014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944495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39706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Department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</a:t>
                      </a: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of Employees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and services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Funding  (indicate amount against the funding source)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56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Assembly’s IGF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MAG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54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Planning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51,886.00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82,000.00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133,886.00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61,886.00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133,886.00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951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Trade and Industry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260,000.00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260,000.00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51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45,800.00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45,800.00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40,800.00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45,800.00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5818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youth and sports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17,000.00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311,280.00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328,280.00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73,323.00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252,957.00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328,280.00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5818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Disaster Prevention and Management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5396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Birth and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Death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37,162.00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44,162.00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37,162.00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44,162.00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5396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238,091.00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407,581.00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1,005,672.00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2,000.00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238,091.00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765,581.00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1,005,672.00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3951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SUB-TOTAL</a:t>
                      </a: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327,139.00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639,381.00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891,280.00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1,857,800.00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13,000.00</a:t>
                      </a: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337,139.00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1,034,704.00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472,957.00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1,857,800.00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00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2,710,666.00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2,499,100.00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3,156,540.00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8,366,306.00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501,297.00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2,685,746.00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3,595.110.00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1,525,054.00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59,099.00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8,366,306.00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001" marR="5500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58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5DE62FE-3887-614A-F4E8-009E916788AD}"/>
              </a:ext>
            </a:extLst>
          </p:cNvPr>
          <p:cNvSpPr/>
          <p:nvPr/>
        </p:nvSpPr>
        <p:spPr>
          <a:xfrm>
            <a:off x="7776" y="0"/>
            <a:ext cx="9144000" cy="6207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bject 5">
            <a:extLst>
              <a:ext uri="{FF2B5EF4-FFF2-40B4-BE49-F238E27FC236}">
                <a16:creationId xmlns="" xmlns:a16="http://schemas.microsoft.com/office/drawing/2014/main" id="{860A67BD-FDE7-DC55-F075-5B017E3126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236681"/>
            <a:ext cx="8844482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41D999C2-483C-141E-648C-0F03E7CA9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423159"/>
              </p:ext>
            </p:extLst>
          </p:nvPr>
        </p:nvGraphicFramePr>
        <p:xfrm>
          <a:off x="149757" y="827253"/>
          <a:ext cx="8694724" cy="5380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0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1693">
                  <a:extLst>
                    <a:ext uri="{9D8B030D-6E8A-4147-A177-3AD203B41FA5}">
                      <a16:colId xmlns="" xmlns:a16="http://schemas.microsoft.com/office/drawing/2014/main" val="2318777607"/>
                    </a:ext>
                  </a:extLst>
                </a:gridCol>
                <a:gridCol w="983665">
                  <a:extLst>
                    <a:ext uri="{9D8B030D-6E8A-4147-A177-3AD203B41FA5}">
                      <a16:colId xmlns="" xmlns:a16="http://schemas.microsoft.com/office/drawing/2014/main" val="429156830"/>
                    </a:ext>
                  </a:extLst>
                </a:gridCol>
                <a:gridCol w="901693">
                  <a:extLst>
                    <a:ext uri="{9D8B030D-6E8A-4147-A177-3AD203B41FA5}">
                      <a16:colId xmlns="" xmlns:a16="http://schemas.microsoft.com/office/drawing/2014/main" val="1434425904"/>
                    </a:ext>
                  </a:extLst>
                </a:gridCol>
                <a:gridCol w="571749">
                  <a:extLst>
                    <a:ext uri="{9D8B030D-6E8A-4147-A177-3AD203B41FA5}">
                      <a16:colId xmlns="" xmlns:a16="http://schemas.microsoft.com/office/drawing/2014/main" val="3657786632"/>
                    </a:ext>
                  </a:extLst>
                </a:gridCol>
                <a:gridCol w="491833"/>
                <a:gridCol w="106847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885358">
                  <a:extLst>
                    <a:ext uri="{9D8B030D-6E8A-4147-A177-3AD203B41FA5}">
                      <a16:colId xmlns="" xmlns:a16="http://schemas.microsoft.com/office/drawing/2014/main" val="3471396292"/>
                    </a:ext>
                  </a:extLst>
                </a:gridCol>
              </a:tblGrid>
              <a:tr h="1278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dirty="0"/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dirty="0"/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dirty="0"/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455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MANAGEMENT AND ADMINISTRATION</a:t>
                      </a: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7212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A. GENERAL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ADMINISTRATION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916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Compensation of Employees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79,100.00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1,279,176.12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1,358,276.12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Staff compensation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2395"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 Workshops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seminars &amp; conferences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40,000.00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Capacity of staff enhanced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90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Internal Management of the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Assembly(Fuel, T&amp;T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Allowances,Commission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Refreshment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296,937.60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296,937.60</a:t>
                      </a: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Effective implementation of the decentralization policy, plans and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ensured.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18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Strengthening of Sub- Structures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58,323.00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58,323.00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Grassroots participation in local governance promoted for the overall development of the district.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1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Purchase of Office supplies &amp; Equipment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25,180.00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60,000.00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85,180.00</a:t>
                      </a: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 effectiveness and efficiency enhanced.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7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Sub-Total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376,037.60</a:t>
                      </a: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1,304,356.12</a:t>
                      </a: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158,323.00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1,838,716.12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666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152400" y="-337418"/>
            <a:ext cx="8978823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59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519D82C5-7C8C-9EE5-B9F4-8889AB323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088646"/>
              </p:ext>
            </p:extLst>
          </p:nvPr>
        </p:nvGraphicFramePr>
        <p:xfrm>
          <a:off x="127301" y="555736"/>
          <a:ext cx="8788100" cy="5698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2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1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438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264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744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2649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57034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65299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0096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Purchase of Office Furniture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60,000.00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60,000.00</a:t>
                      </a: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 effectiveness and efficiency enhanced.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60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Procurement Plan  Preparation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discipline instilled in the disbursement of Assembly funds.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53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Maintenance of Security, Law &amp; Order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40,000.00</a:t>
                      </a: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Life and property protected in the District.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67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Servicing &amp; Maintenance of Assembly Vehicles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70,000.00</a:t>
                      </a: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 delivery enhanced. 	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34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 Contributions</a:t>
                      </a: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Assembly's obligation to stakeholders met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6118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200,000.00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200,000.00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8703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915" y="-337418"/>
            <a:ext cx="852617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60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2648EADE-E5E8-0233-3880-8E635F311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545225"/>
              </p:ext>
            </p:extLst>
          </p:nvPr>
        </p:nvGraphicFramePr>
        <p:xfrm>
          <a:off x="152400" y="838200"/>
          <a:ext cx="8915399" cy="54164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91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24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772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1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13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772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6096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14556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7529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54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11.Running Cost of vehicles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110,000.00</a:t>
                      </a: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delivery enhanced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61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MP’S Projects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500,000.00</a:t>
                      </a: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Community development promoted.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4442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 Public Education and Sensitization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30,000.00</a:t>
                      </a: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Grassroots participation in local governance promoted for the overall development of the district.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74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Sub-Total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640,000.00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640,000.00</a:t>
                      </a: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838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9310" y="-337418"/>
            <a:ext cx="852617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61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DCB63C1B-8611-A96B-0FF4-88C502356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6745"/>
              </p:ext>
            </p:extLst>
          </p:nvPr>
        </p:nvGraphicFramePr>
        <p:xfrm>
          <a:off x="259310" y="618169"/>
          <a:ext cx="8526168" cy="55897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63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59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59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074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496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459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77633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01856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2640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2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 Official celebrations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45,000.00</a:t>
                      </a: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National Celebration Conducted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15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 Repair &amp; Maintenance of Assembly Buildings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30,000.00</a:t>
                      </a: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buildings maintained for a longer period.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25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16.Rental Accommodation for Staff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Key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Staff Accommodated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169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Acqusition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Intercom and Internet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Bosters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Staff work performance enhanced.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46" marR="27146" marT="52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5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105,000.00</a:t>
                      </a: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105,000.00</a:t>
                      </a: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671" marR="36671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42604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4087" y="-408541"/>
            <a:ext cx="852617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62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AFE5F9D3-120C-3757-2E24-B579F85567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620266"/>
              </p:ext>
            </p:extLst>
          </p:nvPr>
        </p:nvGraphicFramePr>
        <p:xfrm>
          <a:off x="152400" y="540615"/>
          <a:ext cx="8686800" cy="5670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27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6051">
                  <a:extLst>
                    <a:ext uri="{9D8B030D-6E8A-4147-A177-3AD203B41FA5}">
                      <a16:colId xmlns="" xmlns:a16="http://schemas.microsoft.com/office/drawing/2014/main" val="898052230"/>
                    </a:ext>
                  </a:extLst>
                </a:gridCol>
                <a:gridCol w="76200"/>
                <a:gridCol w="838200"/>
                <a:gridCol w="762000"/>
                <a:gridCol w="785795"/>
                <a:gridCol w="660153">
                  <a:extLst>
                    <a:ext uri="{9D8B030D-6E8A-4147-A177-3AD203B41FA5}">
                      <a16:colId xmlns="" xmlns:a16="http://schemas.microsoft.com/office/drawing/2014/main" val="3423435717"/>
                    </a:ext>
                  </a:extLst>
                </a:gridCol>
                <a:gridCol w="1478317">
                  <a:extLst>
                    <a:ext uri="{9D8B030D-6E8A-4147-A177-3AD203B41FA5}">
                      <a16:colId xmlns="" xmlns:a16="http://schemas.microsoft.com/office/drawing/2014/main" val="2712504743"/>
                    </a:ext>
                  </a:extLst>
                </a:gridCol>
                <a:gridCol w="225733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1426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5045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MANAGEMENT AND ADMINISTRATION</a:t>
                      </a: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0031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B.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PLANNING,BUDGETING, COORDINATION AND STATISTICS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8945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18.</a:t>
                      </a: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DPCU Activities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Progress of DMTDP implementation tracked for effective decision making.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8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 Preparation of 2024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Composite Budget.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40,000.00</a:t>
                      </a: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discipline instilled in the disbursement of Assembly funds.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39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20.Monitoring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Evaluation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40,000.00</a:t>
                      </a: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Progress of M&amp;</a:t>
                      </a:r>
                      <a:r>
                        <a:rPr lang="en-US" sz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implementation tracked for effective decision making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2922"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94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21.Statistical</a:t>
                      </a:r>
                      <a:r>
                        <a:rPr lang="en-GB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Collection Data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 Revenue generation.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22" marR="25322" marT="51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790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Compensation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58,700.12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58,700.12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 revenue base expanded for more revenue generation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9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Sub-Total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2,000.00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64,700.12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95,000.00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161,700.12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6121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228600" y="-337375"/>
            <a:ext cx="9231461" cy="625991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19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9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19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9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19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9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2DE2970F-3C7D-408F-4F44-6E4AC8362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60609"/>
              </p:ext>
            </p:extLst>
          </p:nvPr>
        </p:nvGraphicFramePr>
        <p:xfrm>
          <a:off x="316684" y="269995"/>
          <a:ext cx="8522515" cy="6134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56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954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83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14087">
                  <a:extLst>
                    <a:ext uri="{9D8B030D-6E8A-4147-A177-3AD203B41FA5}">
                      <a16:colId xmlns="" xmlns:a16="http://schemas.microsoft.com/office/drawing/2014/main" val="1321157148"/>
                    </a:ext>
                  </a:extLst>
                </a:gridCol>
                <a:gridCol w="895495">
                  <a:extLst>
                    <a:ext uri="{9D8B030D-6E8A-4147-A177-3AD203B41FA5}">
                      <a16:colId xmlns="" xmlns:a16="http://schemas.microsoft.com/office/drawing/2014/main" val="1804963281"/>
                    </a:ext>
                  </a:extLst>
                </a:gridCol>
                <a:gridCol w="65126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91000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25223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85860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9002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MANAGEMENT AND ADMINISTRATION</a:t>
                      </a:r>
                    </a:p>
                  </a:txBody>
                  <a:tcPr marL="36896" marR="368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696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HUMAN</a:t>
                      </a:r>
                      <a:r>
                        <a:rPr lang="en-GB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RESOURCE MANAGEMENT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0" marR="23460" marT="44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4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66,512.33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66,512.33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38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Staff Training and Skills Development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6,000.00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54,378.00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67,378.00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Capacity of staff and Assembly members enhanced for effective implementation of the decentralization policy, plans and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26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D. </a:t>
                      </a: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FINANCE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AUDIT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94" marR="31794" marT="613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58605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24.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Revenue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Collection and Management</a:t>
                      </a: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5,000.00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Revenue generation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Improvewd</a:t>
                      </a: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0001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25. Internal Audit Operations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15,800.00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15,800.00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5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Property Revaluation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100,000.00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100,000.00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generation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Improvewd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6" marR="3689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4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Revenue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Update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Internal revenue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base Expanded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2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7,000.00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72,512.33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175,800.00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54,378.00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309,690.33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46" marR="23846" marT="46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49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07" marR="36107" marT="703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1328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152400" y="-344480"/>
            <a:ext cx="9448800" cy="918379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19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9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19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9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19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9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9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19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64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6DA59C82-1133-37FF-4DF4-5FDD793FE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442514"/>
              </p:ext>
            </p:extLst>
          </p:nvPr>
        </p:nvGraphicFramePr>
        <p:xfrm>
          <a:off x="152400" y="587346"/>
          <a:ext cx="8839197" cy="55883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0356">
                  <a:extLst>
                    <a:ext uri="{9D8B030D-6E8A-4147-A177-3AD203B41FA5}">
                      <a16:colId xmlns="" xmlns:a16="http://schemas.microsoft.com/office/drawing/2014/main" val="4222559526"/>
                    </a:ext>
                  </a:extLst>
                </a:gridCol>
                <a:gridCol w="7232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3207">
                  <a:extLst>
                    <a:ext uri="{9D8B030D-6E8A-4147-A177-3AD203B41FA5}">
                      <a16:colId xmlns="" xmlns:a16="http://schemas.microsoft.com/office/drawing/2014/main" val="1561766609"/>
                    </a:ext>
                  </a:extLst>
                </a:gridCol>
                <a:gridCol w="80356">
                  <a:extLst>
                    <a:ext uri="{9D8B030D-6E8A-4147-A177-3AD203B41FA5}">
                      <a16:colId xmlns="" xmlns:a16="http://schemas.microsoft.com/office/drawing/2014/main" val="1564873058"/>
                    </a:ext>
                  </a:extLst>
                </a:gridCol>
                <a:gridCol w="80356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3207">
                  <a:extLst>
                    <a:ext uri="{9D8B030D-6E8A-4147-A177-3AD203B41FA5}">
                      <a16:colId xmlns="" xmlns:a16="http://schemas.microsoft.com/office/drawing/2014/main" val="334839145"/>
                    </a:ext>
                  </a:extLst>
                </a:gridCol>
                <a:gridCol w="1223242">
                  <a:extLst>
                    <a:ext uri="{9D8B030D-6E8A-4147-A177-3AD203B41FA5}">
                      <a16:colId xmlns="" xmlns:a16="http://schemas.microsoft.com/office/drawing/2014/main" val="2568033111"/>
                    </a:ext>
                  </a:extLst>
                </a:gridCol>
                <a:gridCol w="263386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87471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8679"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SERVICE DELIVERY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8679"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A. 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EDUCATION,YOUTH AND SPORTS SERVICES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9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District Education Fund(Bursaries &amp; Dual Desk)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58,323.00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58,323.00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barriers and constraints to access secondary and tertiary education reduced for needy and brilliant student.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337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Support for District Education Service (Sports &amp;Culture,   STME, My first Day at School &amp; DEOC )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17,000.00</a:t>
                      </a: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service delivery improved.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39" marR="28639" marT="55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548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Completion of 1NO. 2- Units KG Classroom block with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Ancilliary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facilities at  AKIM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ADUASA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252,956.60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252,956.60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Quality of teaching and learning improved.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067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73,323.00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252,956.60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328,279.60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6927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512814" y="-183530"/>
            <a:ext cx="9656814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65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21127BCC-F335-9D5D-4925-A288F70C6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652950"/>
              </p:ext>
            </p:extLst>
          </p:nvPr>
        </p:nvGraphicFramePr>
        <p:xfrm>
          <a:off x="457200" y="765626"/>
          <a:ext cx="8381998" cy="5142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46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9348"/>
                <a:gridCol w="8599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99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80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999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5018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859812">
                  <a:extLst>
                    <a:ext uri="{9D8B030D-6E8A-4147-A177-3AD203B41FA5}">
                      <a16:colId xmlns="" xmlns:a16="http://schemas.microsoft.com/office/drawing/2014/main" val="2691754717"/>
                    </a:ext>
                  </a:extLst>
                </a:gridCol>
              </a:tblGrid>
              <a:tr h="127779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1281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B. PUBLIC  HEALTH SERVICES AND MANAGEMENT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84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Construction of 1No.</a:t>
                      </a:r>
                      <a:r>
                        <a:rPr lang="en-US" sz="1200" b="1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CHPS Compound with Borehole at MENSAKROM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ts val="13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514350" rtl="0" eaLnBrk="1" fontAlgn="auto" latinLnBrk="0" hangingPunct="1">
                        <a:lnSpc>
                          <a:spcPts val="13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514350" rtl="0" eaLnBrk="1" fontAlgn="auto" latinLnBrk="0" hangingPunct="1">
                        <a:lnSpc>
                          <a:spcPts val="13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514350" rtl="0" eaLnBrk="1" fontAlgn="auto" latinLnBrk="0" hangingPunct="1">
                        <a:lnSpc>
                          <a:spcPts val="13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360,000.00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360,000.00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Access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to Health care Increased.</a:t>
                      </a:r>
                      <a:endParaRPr lang="en-US" sz="1200" dirty="0" smtClean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5040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5.Support for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HIV/AIDS AND 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Malaria(T&amp;T, Allowance)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14,580.64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14,580.64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Spread of diseases reduced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75040"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6. Support for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COVID-19(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Travel and Transport)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Spread of diseases reduced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3714" marR="43714" marT="85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7471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384,580.64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384,580.64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6351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685800" y="-183530"/>
            <a:ext cx="982980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66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B00F81A9-E643-700A-AA0E-93A4A7AD1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538010"/>
              </p:ext>
            </p:extLst>
          </p:nvPr>
        </p:nvGraphicFramePr>
        <p:xfrm>
          <a:off x="304800" y="914400"/>
          <a:ext cx="8615149" cy="5165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07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90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790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90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11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5719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401966">
                  <a:extLst>
                    <a:ext uri="{9D8B030D-6E8A-4147-A177-3AD203B41FA5}">
                      <a16:colId xmlns="" xmlns:a16="http://schemas.microsoft.com/office/drawing/2014/main" val="1245457882"/>
                    </a:ext>
                  </a:extLst>
                </a:gridCol>
                <a:gridCol w="1896774">
                  <a:extLst>
                    <a:ext uri="{9D8B030D-6E8A-4147-A177-3AD203B41FA5}">
                      <a16:colId xmlns="" xmlns:a16="http://schemas.microsoft.com/office/drawing/2014/main" val="1129707835"/>
                    </a:ext>
                  </a:extLst>
                </a:gridCol>
              </a:tblGrid>
              <a:tr h="11784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2468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SOCIAL WELFARE 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COMMUNITY DEVELOPMENT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7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Compensation of Employees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187,857.16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187,857.16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Staff compensated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634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Social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Dev’t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Activities (Violence, Exploitation, injustice, child protection)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32,000.00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inequality among the vulnerable is marginalized.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572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Gender,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 right and social protection Activities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Gender, child right and social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protection</a:t>
                      </a: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Activity Enhanced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91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PWD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Funds(Scholarships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Bursaries)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178,982.66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178,982.66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Poverty among PWD’s reduced.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860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197,857.16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208,982.66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408,839.82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09623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685800" y="-183530"/>
            <a:ext cx="1021080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67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560C0B3B-F472-ADD7-6049-456821585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206257"/>
              </p:ext>
            </p:extLst>
          </p:nvPr>
        </p:nvGraphicFramePr>
        <p:xfrm>
          <a:off x="457200" y="765626"/>
          <a:ext cx="8538950" cy="53882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23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19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1494">
                  <a:extLst>
                    <a:ext uri="{9D8B030D-6E8A-4147-A177-3AD203B41FA5}">
                      <a16:colId xmlns="" xmlns:a16="http://schemas.microsoft.com/office/drawing/2014/main" val="282832285"/>
                    </a:ext>
                  </a:extLst>
                </a:gridCol>
                <a:gridCol w="138285">
                  <a:extLst>
                    <a:ext uri="{9D8B030D-6E8A-4147-A177-3AD203B41FA5}">
                      <a16:colId xmlns="" xmlns:a16="http://schemas.microsoft.com/office/drawing/2014/main" val="3233368473"/>
                    </a:ext>
                  </a:extLst>
                </a:gridCol>
                <a:gridCol w="6744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1494">
                  <a:extLst>
                    <a:ext uri="{9D8B030D-6E8A-4147-A177-3AD203B41FA5}">
                      <a16:colId xmlns="" xmlns:a16="http://schemas.microsoft.com/office/drawing/2014/main" val="111735273"/>
                    </a:ext>
                  </a:extLst>
                </a:gridCol>
                <a:gridCol w="731494">
                  <a:extLst>
                    <a:ext uri="{9D8B030D-6E8A-4147-A177-3AD203B41FA5}">
                      <a16:colId xmlns="" xmlns:a16="http://schemas.microsoft.com/office/drawing/2014/main" val="870156024"/>
                    </a:ext>
                  </a:extLst>
                </a:gridCol>
                <a:gridCol w="1544266">
                  <a:extLst>
                    <a:ext uri="{9D8B030D-6E8A-4147-A177-3AD203B41FA5}">
                      <a16:colId xmlns="" xmlns:a16="http://schemas.microsoft.com/office/drawing/2014/main" val="489710840"/>
                    </a:ext>
                  </a:extLst>
                </a:gridCol>
                <a:gridCol w="2113204">
                  <a:extLst>
                    <a:ext uri="{9D8B030D-6E8A-4147-A177-3AD203B41FA5}">
                      <a16:colId xmlns="" xmlns:a16="http://schemas.microsoft.com/office/drawing/2014/main" val="252388350"/>
                    </a:ext>
                  </a:extLst>
                </a:gridCol>
              </a:tblGrid>
              <a:tr h="21690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6965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 BIRTH &amp; DEATH  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REGISTRATION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SERVICES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082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11.Compensation of Employees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37,162.27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37,162.27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Staff compensated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42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12.Data Collection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5,000.00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7,000.00</a:t>
                      </a: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Internal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database enhanced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183" marR="29183" marT="561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697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37,162.27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5,000.00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44,162.77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2347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685800" y="-274077"/>
            <a:ext cx="9982200" cy="641380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>
              <a:lnSpc>
                <a:spcPct val="100000"/>
              </a:lnSpc>
              <a:spcBef>
                <a:spcPts val="105"/>
              </a:spcBef>
            </a:pPr>
            <a:r>
              <a:rPr lang="en-US" sz="2000" dirty="0"/>
              <a:t>PROJECTS</a:t>
            </a:r>
            <a:r>
              <a:rPr lang="en-US" sz="2000" spc="-45" dirty="0"/>
              <a:t> </a:t>
            </a:r>
            <a:r>
              <a:rPr lang="en-US" sz="2000" dirty="0"/>
              <a:t>FOR</a:t>
            </a:r>
            <a:r>
              <a:rPr lang="en-US" sz="2000" spc="-30" dirty="0"/>
              <a:t> </a:t>
            </a:r>
            <a:r>
              <a:rPr lang="en-US" sz="2000" dirty="0"/>
              <a:t>2023</a:t>
            </a:r>
            <a:r>
              <a:rPr lang="en-US" sz="2000" spc="-25" dirty="0"/>
              <a:t> </a:t>
            </a:r>
            <a:r>
              <a:rPr lang="en-US" sz="2000" dirty="0"/>
              <a:t>AND</a:t>
            </a:r>
            <a:r>
              <a:rPr lang="en-US" sz="2000" spc="-25" dirty="0"/>
              <a:t> </a:t>
            </a:r>
            <a:r>
              <a:rPr lang="en-US" sz="2000" spc="-10" dirty="0"/>
              <a:t>CORRESPONDING </a:t>
            </a:r>
            <a:r>
              <a:rPr lang="en-US" sz="2000" dirty="0"/>
              <a:t>COST</a:t>
            </a:r>
            <a:r>
              <a:rPr lang="en-US" sz="2000" spc="-35" dirty="0"/>
              <a:t> </a:t>
            </a:r>
            <a:r>
              <a:rPr lang="en-US" sz="2000" dirty="0"/>
              <a:t>AND</a:t>
            </a:r>
            <a:r>
              <a:rPr lang="en-US" sz="2000" spc="-25" dirty="0"/>
              <a:t> </a:t>
            </a:r>
            <a:r>
              <a:rPr lang="en-US" sz="2000" spc="-10" dirty="0"/>
              <a:t>JUSTIFICATION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83B1DB5A-96DE-F40A-974A-9D11462AF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067879"/>
              </p:ext>
            </p:extLst>
          </p:nvPr>
        </p:nvGraphicFramePr>
        <p:xfrm>
          <a:off x="228602" y="435668"/>
          <a:ext cx="8596611" cy="5883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81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86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96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1098"/>
                <a:gridCol w="704535"/>
                <a:gridCol w="730401">
                  <a:extLst>
                    <a:ext uri="{9D8B030D-6E8A-4147-A177-3AD203B41FA5}">
                      <a16:colId xmlns="" xmlns:a16="http://schemas.microsoft.com/office/drawing/2014/main" val="1966819095"/>
                    </a:ext>
                  </a:extLst>
                </a:gridCol>
                <a:gridCol w="1460802">
                  <a:extLst>
                    <a:ext uri="{9D8B030D-6E8A-4147-A177-3AD203B41FA5}">
                      <a16:colId xmlns="" xmlns:a16="http://schemas.microsoft.com/office/drawing/2014/main" val="2584580887"/>
                    </a:ext>
                  </a:extLst>
                </a:gridCol>
                <a:gridCol w="1943355">
                  <a:extLst>
                    <a:ext uri="{9D8B030D-6E8A-4147-A177-3AD203B41FA5}">
                      <a16:colId xmlns="" xmlns:a16="http://schemas.microsoft.com/office/drawing/2014/main" val="2840853738"/>
                    </a:ext>
                  </a:extLst>
                </a:gridCol>
              </a:tblGrid>
              <a:tr h="13801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495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ENVIRONMENTAL 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 AND 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SANITATION 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Compensation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238,091.32</a:t>
                      </a:r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238,091.32</a:t>
                      </a:r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Staff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Compensation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24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1. Purchase of  sanitary tools.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sanitation improved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24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Clearing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Leveling of Refuse sites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160,000.00</a:t>
                      </a:r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160,000.00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sanitation improved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Evacuation refuse Dumps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</a:t>
                      </a:r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sanitation improved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Fumigation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161,000.00</a:t>
                      </a:r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161,000.00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sanitation improved.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139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5.Dislodging</a:t>
                      </a:r>
                      <a:r>
                        <a:rPr lang="en-US" sz="14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and Repair of 5 Assembly Toilets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30,000.00</a:t>
                      </a:r>
                      <a:endParaRPr lang="en-US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30,000,00</a:t>
                      </a:r>
                      <a:endParaRPr lang="en-US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1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238,091.32 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381,000.00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621,091.32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2516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609600" y="-314802"/>
            <a:ext cx="998220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69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F625F996-E69D-5EAE-4C89-299C7FB57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300164"/>
              </p:ext>
            </p:extLst>
          </p:nvPr>
        </p:nvGraphicFramePr>
        <p:xfrm>
          <a:off x="304800" y="634354"/>
          <a:ext cx="8534399" cy="5612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76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54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54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54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10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366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11624">
                  <a:extLst>
                    <a:ext uri="{9D8B030D-6E8A-4147-A177-3AD203B41FA5}">
                      <a16:colId xmlns="" xmlns:a16="http://schemas.microsoft.com/office/drawing/2014/main" val="2195539545"/>
                    </a:ext>
                  </a:extLst>
                </a:gridCol>
                <a:gridCol w="1964169">
                  <a:extLst>
                    <a:ext uri="{9D8B030D-6E8A-4147-A177-3AD203B41FA5}">
                      <a16:colId xmlns="" xmlns:a16="http://schemas.microsoft.com/office/drawing/2014/main" val="3149102419"/>
                    </a:ext>
                  </a:extLst>
                </a:gridCol>
              </a:tblGrid>
              <a:tr h="11290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1897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INFRASTRUCTURE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DELIVERY AND MANAGEMENT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1897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A.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PUBLIC WORKS,RURAL HOUSING AND WATER MANAGEMENT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5343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1.Compensations of Employees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219,971.23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219,971.23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Staff compensated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131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Completion of 5-bedroom  DCE Bungalow at SWEDRU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297,757.39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297,757.39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Staff Accommodated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774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Completion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4-bedroom  DCD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Bungalow at 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SWEDRU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270,538.21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270,538.21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Staff Accommodated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5539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4.Repair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Boreholes District-wide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to portable water improved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20616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5.Construction of 1 No. 2-unit Semi-detached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Staff Bungalow at SWEDRU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400,000.00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400,000.00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Staff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Accommodated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02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219,971.23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578,295.60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400,000.00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1,198,266.83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58233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609600" y="-320690"/>
            <a:ext cx="990600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70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952EB9F8-7DB8-CB7E-8919-0A8E9CF91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688895"/>
              </p:ext>
            </p:extLst>
          </p:nvPr>
        </p:nvGraphicFramePr>
        <p:xfrm>
          <a:off x="152400" y="628466"/>
          <a:ext cx="8915400" cy="5577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18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14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719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51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314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1034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65664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13654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82231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MAG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3471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IGF Capital Project(Repair of Markets, Assembly Building and Schools)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100,259.40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100,259.40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properties Maintained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612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7.Works Department activities (Stationery and Office Equipment) 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12,000.00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16,000.00</a:t>
                      </a: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 effectiveness and efficiency enhanced.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03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Completion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 Leveling &amp; gravelling of  Assembly 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Compound.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Road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conditions improved for easy access/movement of people, goods and services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23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Self-help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Community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Initiated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projects( Building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Materials)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145,806.39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145,806.39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Communal spirit promoted/encouraged for community development.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80" marR="31280" marT="59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892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104,259.40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12,000.00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165,806.39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282,065.79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5557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609600" y="-274077"/>
            <a:ext cx="9906000" cy="641380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71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9DDACF50-C248-257E-E56F-337B30782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986075"/>
              </p:ext>
            </p:extLst>
          </p:nvPr>
        </p:nvGraphicFramePr>
        <p:xfrm>
          <a:off x="152400" y="352600"/>
          <a:ext cx="8610599" cy="58027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94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5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378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67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7700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3782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60894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13826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3238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703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Reshaping of Access Roads (25.9km) at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FOSUKROM,BREPRO,MENSAKROM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241,992.50</a:t>
                      </a: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241,992.50</a:t>
                      </a: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Road conditions improved for easy access/movement of people, goods and services.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76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10.Dredging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River at KYEKYEREPUA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119,000.00</a:t>
                      </a: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299,846.00</a:t>
                      </a: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418,846.00</a:t>
                      </a: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Environmental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sanitation improved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64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Maintenance &amp; Supply of streetlights district wide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50,000.00</a:t>
                      </a: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district-wide maintained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81" marR="38781" marT="73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4986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12.Completion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Extension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of Electricity at ADUASA, ASAWASE, AKISS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24,789.86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24,789.86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Night</a:t>
                      </a:r>
                      <a:r>
                        <a:rPr lang="en-US" sz="1200" b="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visibility improved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94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169,000.00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566,628.36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735,628.36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99224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685800" y="-320690"/>
            <a:ext cx="1021080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72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B9D80C4C-8EC0-1BE7-2176-4D1BD2ACC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182531"/>
              </p:ext>
            </p:extLst>
          </p:nvPr>
        </p:nvGraphicFramePr>
        <p:xfrm>
          <a:off x="228600" y="628466"/>
          <a:ext cx="8763001" cy="57038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80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71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771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71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94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44655">
                  <a:extLst>
                    <a:ext uri="{9D8B030D-6E8A-4147-A177-3AD203B41FA5}">
                      <a16:colId xmlns="" xmlns:a16="http://schemas.microsoft.com/office/drawing/2014/main" val="3860623507"/>
                    </a:ext>
                  </a:extLst>
                </a:gridCol>
                <a:gridCol w="1323830">
                  <a:extLst>
                    <a:ext uri="{9D8B030D-6E8A-4147-A177-3AD203B41FA5}">
                      <a16:colId xmlns="" xmlns:a16="http://schemas.microsoft.com/office/drawing/2014/main" val="3895359175"/>
                    </a:ext>
                  </a:extLst>
                </a:gridCol>
                <a:gridCol w="2045360">
                  <a:extLst>
                    <a:ext uri="{9D8B030D-6E8A-4147-A177-3AD203B41FA5}">
                      <a16:colId xmlns="" xmlns:a16="http://schemas.microsoft.com/office/drawing/2014/main" val="2494784430"/>
                    </a:ext>
                  </a:extLst>
                </a:gridCol>
              </a:tblGrid>
              <a:tr h="103726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(GHc)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programmes/projects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98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10.Completion of 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Mechanized Boreholes at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ASAWASE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25,606.00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25,606.00</a:t>
                      </a:r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 to potable water improved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2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11.Completion of 1 NO. Fire Hydrant at AKIM SWEDRU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5,485.00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5,485.00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Fire fighting improved</a:t>
                      </a:r>
                    </a:p>
                  </a:txBody>
                  <a:tcPr marL="34640" marR="34640" marT="6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7453">
                <a:tc gridSpan="8">
                  <a:txBody>
                    <a:bodyPr/>
                    <a:lstStyle/>
                    <a:p>
                      <a:pPr marL="0" marR="0" indent="0" algn="ctr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B. PHYSICAL 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SPATIAL PLANNING DEVELOPMENT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7578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Compensation of Employees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51,886.02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51,886.02</a:t>
                      </a: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Staff compensated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74712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  Physical Planning Activities (Prepare 2 Local Plans, Procure Stationery and Office Equipment)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32,000.00</a:t>
                      </a: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Sustainable and orderly development of human settlements ensured.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891" marR="46891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62866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Street Naming Exercise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50,000.00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3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50,000.00</a:t>
                      </a: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Sustainable and orderly development of human settlements ensured.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2804" marR="32804" marT="63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671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61,886.02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70,000.00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31,091.00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164,977.02</a:t>
                      </a: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5567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581478" y="-320690"/>
            <a:ext cx="1013460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2E56E30D-53DD-9C80-4A85-DDE284FB1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21393"/>
              </p:ext>
            </p:extLst>
          </p:nvPr>
        </p:nvGraphicFramePr>
        <p:xfrm>
          <a:off x="304800" y="628466"/>
          <a:ext cx="8534399" cy="56569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2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16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189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04790">
                  <a:extLst>
                    <a:ext uri="{9D8B030D-6E8A-4147-A177-3AD203B41FA5}">
                      <a16:colId xmlns="" xmlns:a16="http://schemas.microsoft.com/office/drawing/2014/main" val="200199097"/>
                    </a:ext>
                  </a:extLst>
                </a:gridCol>
                <a:gridCol w="153177">
                  <a:extLst>
                    <a:ext uri="{9D8B030D-6E8A-4147-A177-3AD203B41FA5}">
                      <a16:colId xmlns="" xmlns:a16="http://schemas.microsoft.com/office/drawing/2014/main" val="670889720"/>
                    </a:ext>
                  </a:extLst>
                </a:gridCol>
                <a:gridCol w="49065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8164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45432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011975">
                  <a:extLst>
                    <a:ext uri="{9D8B030D-6E8A-4147-A177-3AD203B41FA5}">
                      <a16:colId xmlns="" xmlns:a16="http://schemas.microsoft.com/office/drawing/2014/main" val="1472268021"/>
                    </a:ext>
                  </a:extLst>
                </a:gridCol>
              </a:tblGrid>
              <a:tr h="11089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452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ECONOMIC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452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AGRICULTURAL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SERVICES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MANAGEMENT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8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Compensation of Employees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465,209.88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465,209.88</a:t>
                      </a: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Staff compensated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25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Farmers Day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45,000.00</a:t>
                      </a: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Support implementation of National Policy ensure food security in the District.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25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Dept. Activities &amp;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14,000.00</a:t>
                      </a: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Food Security Enhanced.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51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Planting for food and jobs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20,000.00</a:t>
                      </a: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Food Security Enhanced.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02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59,099.00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59,099.00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Food Security Enhanced.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832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Planting for Export and Rural Development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40,000.00</a:t>
                      </a: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Food security and employment Ehanced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3614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477,209.88</a:t>
                      </a: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105,000.00</a:t>
                      </a: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59,099.00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643,309.00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8325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581478" y="-320690"/>
            <a:ext cx="1013460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74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2E56E30D-53DD-9C80-4A85-DDE284FB1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89260"/>
              </p:ext>
            </p:extLst>
          </p:nvPr>
        </p:nvGraphicFramePr>
        <p:xfrm>
          <a:off x="294938" y="480326"/>
          <a:ext cx="8763001" cy="57485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36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25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70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62000"/>
                <a:gridCol w="896079"/>
                <a:gridCol w="80258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49327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065867">
                  <a:extLst>
                    <a:ext uri="{9D8B030D-6E8A-4147-A177-3AD203B41FA5}">
                      <a16:colId xmlns="" xmlns:a16="http://schemas.microsoft.com/office/drawing/2014/main" val="1472268021"/>
                    </a:ext>
                  </a:extLst>
                </a:gridCol>
              </a:tblGrid>
              <a:tr h="10436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8839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ECONOMIC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8839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TRADE ,TOURISM AND INDUSTRIAL DEVELOPMENT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8157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7.Construction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1No.  10Units Satellite Market at AKOTEKROM</a:t>
                      </a: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 Business enterprises promoted for job creation</a:t>
                      </a:r>
                      <a:endParaRPr lang="en-GB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5479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Support for Local Economic Development</a:t>
                      </a:r>
                      <a:endParaRPr lang="en-GB" sz="12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Operations of local businesses in the district. Boosted</a:t>
                      </a:r>
                      <a:endParaRPr lang="en-GB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8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220,000.00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260,000.00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87" marR="36787" marT="6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51575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6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609600" y="-320690"/>
            <a:ext cx="9829800" cy="949156"/>
          </a:xfrm>
          <a:prstGeom prst="rect">
            <a:avLst/>
          </a:prstGeom>
        </p:spPr>
        <p:txBody>
          <a:bodyPr vert="horz" wrap="square" lIns="0" tIns="330377" rIns="0" bIns="0" rtlCol="0">
            <a:spAutoFit/>
          </a:bodyPr>
          <a:lstStyle/>
          <a:p>
            <a:pPr marL="749935" marR="5080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en-US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endParaRPr lang="en-US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CD7F678-627F-F960-CF1F-DC01FB55AA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75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07EF46E2-B79D-CE40-A294-19445CCFC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973917"/>
              </p:ext>
            </p:extLst>
          </p:nvPr>
        </p:nvGraphicFramePr>
        <p:xfrm>
          <a:off x="152400" y="739752"/>
          <a:ext cx="8839199" cy="5280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16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9215">
                  <a:extLst>
                    <a:ext uri="{9D8B030D-6E8A-4147-A177-3AD203B41FA5}">
                      <a16:colId xmlns="" xmlns:a16="http://schemas.microsoft.com/office/drawing/2014/main" val="3553562556"/>
                    </a:ext>
                  </a:extLst>
                </a:gridCol>
                <a:gridCol w="94705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4705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4705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947057"/>
                <a:gridCol w="947057"/>
                <a:gridCol w="1973036"/>
              </a:tblGrid>
              <a:tr h="13092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 all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IGF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DACF-RFG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GHc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Justification- What do you intend to achieve with the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/projects and how does this link to your objectives?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1853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ENVIRONMENTAL 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01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1.Disaster Prevention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Management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8" marR="38688" marT="73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688" marR="38688" marT="73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688" marR="38688" marT="73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8" marR="38688" marT="73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688" marR="38688" marT="73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688" marR="38688" marT="73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</a:p>
                  </a:txBody>
                  <a:tcPr marL="38688" marR="38688" marT="73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Proactive planning for disaster prevention and mitigation promoted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8" marR="38688" marT="73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539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134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 TOTAL</a:t>
                      </a:r>
                    </a:p>
                  </a:txBody>
                  <a:tcPr marL="36045" marR="36045" marT="70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501,297.00</a:t>
                      </a:r>
                    </a:p>
                  </a:txBody>
                  <a:tcPr marL="36045" marR="36045" marT="70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2,685,746.00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45" marR="36045" marT="70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3,595,110.00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45" marR="36045" marT="70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1,525,054.00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45" marR="36045" marT="70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59,099.00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45" marR="36045" marT="70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8,366,306.00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45" marR="36045" marT="70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6045" marR="36045" marT="70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043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77417"/>
            <a:ext cx="9144000" cy="680720"/>
          </a:xfrm>
          <a:custGeom>
            <a:avLst/>
            <a:gdLst/>
            <a:ahLst/>
            <a:cxnLst/>
            <a:rect l="l" t="t" r="r" b="b"/>
            <a:pathLst>
              <a:path w="9144000" h="680720">
                <a:moveTo>
                  <a:pt x="0" y="680582"/>
                </a:moveTo>
                <a:lnTo>
                  <a:pt x="9144000" y="680582"/>
                </a:lnTo>
                <a:lnTo>
                  <a:pt x="9144000" y="0"/>
                </a:lnTo>
                <a:lnTo>
                  <a:pt x="0" y="0"/>
                </a:lnTo>
                <a:lnTo>
                  <a:pt x="0" y="68058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20240" y="0"/>
            <a:ext cx="57150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SANITATION</a:t>
            </a:r>
            <a:r>
              <a:rPr lang="en-US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0EDEB924-B800-13B8-205D-F9BFF144CE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76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ED51DAC1-5C56-5BB4-2706-AC0D0D2C2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019186"/>
              </p:ext>
            </p:extLst>
          </p:nvPr>
        </p:nvGraphicFramePr>
        <p:xfrm>
          <a:off x="457200" y="938944"/>
          <a:ext cx="7981950" cy="1716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121">
                  <a:extLst>
                    <a:ext uri="{9D8B030D-6E8A-4147-A177-3AD203B41FA5}">
                      <a16:colId xmlns="" xmlns:a16="http://schemas.microsoft.com/office/drawing/2014/main" val="260031509"/>
                    </a:ext>
                  </a:extLst>
                </a:gridCol>
                <a:gridCol w="5320769">
                  <a:extLst>
                    <a:ext uri="{9D8B030D-6E8A-4147-A177-3AD203B41FA5}">
                      <a16:colId xmlns="" xmlns:a16="http://schemas.microsoft.com/office/drawing/2014/main" val="2021215530"/>
                    </a:ext>
                  </a:extLst>
                </a:gridCol>
                <a:gridCol w="2096060">
                  <a:extLst>
                    <a:ext uri="{9D8B030D-6E8A-4147-A177-3AD203B41FA5}">
                      <a16:colId xmlns="" xmlns:a16="http://schemas.microsoft.com/office/drawing/2014/main" val="945774854"/>
                    </a:ext>
                  </a:extLst>
                </a:gridCol>
              </a:tblGrid>
              <a:tr h="343229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Liquid Waste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94865706"/>
                  </a:ext>
                </a:extLst>
              </a:tr>
              <a:tr h="3432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of Activity/Project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4860692"/>
                  </a:ext>
                </a:extLst>
              </a:tr>
              <a:tr h="343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Dislodging</a:t>
                      </a:r>
                      <a:r>
                        <a:rPr lang="en-US" sz="1400" b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repair 5 assembly toilet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30,000.00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709232867"/>
                  </a:ext>
                </a:extLst>
              </a:tr>
              <a:tr h="343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Fumigation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161,000.00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93442217"/>
                  </a:ext>
                </a:extLst>
              </a:tr>
              <a:tr h="343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29520014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DE886CBF-76E7-418A-FF04-CB69E52F2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633169"/>
              </p:ext>
            </p:extLst>
          </p:nvPr>
        </p:nvGraphicFramePr>
        <p:xfrm>
          <a:off x="457200" y="3016591"/>
          <a:ext cx="7992207" cy="22693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848">
                  <a:extLst>
                    <a:ext uri="{9D8B030D-6E8A-4147-A177-3AD203B41FA5}">
                      <a16:colId xmlns="" xmlns:a16="http://schemas.microsoft.com/office/drawing/2014/main" val="134508048"/>
                    </a:ext>
                  </a:extLst>
                </a:gridCol>
                <a:gridCol w="5327606">
                  <a:extLst>
                    <a:ext uri="{9D8B030D-6E8A-4147-A177-3AD203B41FA5}">
                      <a16:colId xmlns="" xmlns:a16="http://schemas.microsoft.com/office/drawing/2014/main" val="3694199055"/>
                    </a:ext>
                  </a:extLst>
                </a:gridCol>
                <a:gridCol w="2098753">
                  <a:extLst>
                    <a:ext uri="{9D8B030D-6E8A-4147-A177-3AD203B41FA5}">
                      <a16:colId xmlns="" xmlns:a16="http://schemas.microsoft.com/office/drawing/2014/main" val="1201937429"/>
                    </a:ext>
                  </a:extLst>
                </a:gridCol>
              </a:tblGrid>
              <a:tr h="45386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Solid Waste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8763113"/>
                  </a:ext>
                </a:extLst>
              </a:tr>
              <a:tr h="4538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of Activity/Project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55824376"/>
                  </a:ext>
                </a:extLst>
              </a:tr>
              <a:tr h="453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Clearing</a:t>
                      </a:r>
                      <a:r>
                        <a:rPr lang="en-US" sz="14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Leveling of Refuse Sites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160,000.00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4064835252"/>
                  </a:ext>
                </a:extLst>
              </a:tr>
              <a:tr h="453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Refuse Evacuation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30,000.00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682158049"/>
                  </a:ext>
                </a:extLst>
              </a:tr>
              <a:tr h="453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322395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12977"/>
            <a:ext cx="9144000" cy="645160"/>
          </a:xfrm>
          <a:custGeom>
            <a:avLst/>
            <a:gdLst/>
            <a:ahLst/>
            <a:cxnLst/>
            <a:rect l="l" t="t" r="r" b="b"/>
            <a:pathLst>
              <a:path w="9144000" h="645159">
                <a:moveTo>
                  <a:pt x="0" y="645022"/>
                </a:moveTo>
                <a:lnTo>
                  <a:pt x="9144000" y="645022"/>
                </a:lnTo>
                <a:lnTo>
                  <a:pt x="9144000" y="0"/>
                </a:lnTo>
                <a:lnTo>
                  <a:pt x="0" y="0"/>
                </a:lnTo>
                <a:lnTo>
                  <a:pt x="0" y="64502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C70F4A3-BB46-8B80-9CE6-55211F7646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77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4420CBD1-C208-13F3-72B4-0F628D17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3588"/>
            <a:ext cx="9143999" cy="553998"/>
          </a:xfr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DP SUPPORTED PROGRAMMES (MODERNIZATION OF AGRICULTURE IN GHANA (MAG) )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="" xmlns:a16="http://schemas.microsoft.com/office/drawing/2014/main" id="{9536C307-0597-689B-EBEC-F009C3C383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74900"/>
              </p:ext>
            </p:extLst>
          </p:nvPr>
        </p:nvGraphicFramePr>
        <p:xfrm>
          <a:off x="231710" y="812549"/>
          <a:ext cx="8455090" cy="5263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12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364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874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542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Modernization</a:t>
                      </a:r>
                      <a:r>
                        <a:rPr lang="en-US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Agriculture in Ghana (MAG)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596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en-US" sz="1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Activity/Project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Administrative running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Home and farm visits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Monitoring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collection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Veterinary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RELC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Livestock training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E-Extension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4,098.63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2865"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Extension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596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59,098.63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31890"/>
            <a:ext cx="9144000" cy="635000"/>
          </a:xfrm>
          <a:custGeom>
            <a:avLst/>
            <a:gdLst/>
            <a:ahLst/>
            <a:cxnLst/>
            <a:rect l="l" t="t" r="r" b="b"/>
            <a:pathLst>
              <a:path w="9144000" h="635000">
                <a:moveTo>
                  <a:pt x="0" y="634862"/>
                </a:moveTo>
                <a:lnTo>
                  <a:pt x="9144000" y="634862"/>
                </a:lnTo>
                <a:lnTo>
                  <a:pt x="9144000" y="0"/>
                </a:lnTo>
                <a:lnTo>
                  <a:pt x="0" y="0"/>
                </a:lnTo>
                <a:lnTo>
                  <a:pt x="0" y="634862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3906446F-3FC6-23F4-9C85-D96B0758174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78</a:t>
            </a:fld>
            <a:endParaRPr lang="en-US"/>
          </a:p>
        </p:txBody>
      </p:sp>
      <p:grpSp>
        <p:nvGrpSpPr>
          <p:cNvPr id="7" name="object 6">
            <a:extLst>
              <a:ext uri="{FF2B5EF4-FFF2-40B4-BE49-F238E27FC236}">
                <a16:creationId xmlns="" xmlns:a16="http://schemas.microsoft.com/office/drawing/2014/main" id="{9EFD9CF3-6A0C-1C13-BC66-347AE2045349}"/>
              </a:ext>
            </a:extLst>
          </p:cNvPr>
          <p:cNvGrpSpPr/>
          <p:nvPr/>
        </p:nvGrpSpPr>
        <p:grpSpPr>
          <a:xfrm>
            <a:off x="264610" y="2405749"/>
            <a:ext cx="8614779" cy="740535"/>
            <a:chOff x="355993" y="1401063"/>
            <a:chExt cx="8614779" cy="740535"/>
          </a:xfrm>
        </p:grpSpPr>
        <p:sp>
          <p:nvSpPr>
            <p:cNvPr id="9" name="object 7">
              <a:extLst>
                <a:ext uri="{FF2B5EF4-FFF2-40B4-BE49-F238E27FC236}">
                  <a16:creationId xmlns="" xmlns:a16="http://schemas.microsoft.com/office/drawing/2014/main" id="{D1DD848A-89D2-063F-5C1C-F72757CD884F}"/>
                </a:ext>
              </a:extLst>
            </p:cNvPr>
            <p:cNvSpPr/>
            <p:nvPr/>
          </p:nvSpPr>
          <p:spPr>
            <a:xfrm>
              <a:off x="362712" y="1401063"/>
              <a:ext cx="8608060" cy="657860"/>
            </a:xfrm>
            <a:custGeom>
              <a:avLst/>
              <a:gdLst/>
              <a:ahLst/>
              <a:cxnLst/>
              <a:rect l="l" t="t" r="r" b="b"/>
              <a:pathLst>
                <a:path w="8608060" h="657860">
                  <a:moveTo>
                    <a:pt x="8607539" y="0"/>
                  </a:moveTo>
                  <a:lnTo>
                    <a:pt x="0" y="0"/>
                  </a:lnTo>
                  <a:lnTo>
                    <a:pt x="0" y="507504"/>
                  </a:lnTo>
                  <a:lnTo>
                    <a:pt x="0" y="657860"/>
                  </a:lnTo>
                  <a:lnTo>
                    <a:pt x="7141718" y="657860"/>
                  </a:lnTo>
                  <a:lnTo>
                    <a:pt x="7141718" y="507504"/>
                  </a:lnTo>
                  <a:lnTo>
                    <a:pt x="8607539" y="507504"/>
                  </a:lnTo>
                  <a:lnTo>
                    <a:pt x="8607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8">
              <a:extLst>
                <a:ext uri="{FF2B5EF4-FFF2-40B4-BE49-F238E27FC236}">
                  <a16:creationId xmlns="" xmlns:a16="http://schemas.microsoft.com/office/drawing/2014/main" id="{A4F4DA2C-6C38-DD75-C0DC-00D4A95F87F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707" y="1837560"/>
              <a:ext cx="8180070" cy="304038"/>
            </a:xfrm>
            <a:prstGeom prst="rect">
              <a:avLst/>
            </a:prstGeom>
          </p:spPr>
        </p:pic>
        <p:pic>
          <p:nvPicPr>
            <p:cNvPr id="11" name="object 9">
              <a:extLst>
                <a:ext uri="{FF2B5EF4-FFF2-40B4-BE49-F238E27FC236}">
                  <a16:creationId xmlns="" xmlns:a16="http://schemas.microsoft.com/office/drawing/2014/main" id="{B3659A85-5339-C45D-22A5-B47B03E55D8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745" y="1471929"/>
              <a:ext cx="8173095" cy="338328"/>
            </a:xfrm>
            <a:prstGeom prst="rect">
              <a:avLst/>
            </a:prstGeom>
          </p:spPr>
        </p:pic>
        <p:sp>
          <p:nvSpPr>
            <p:cNvPr id="12" name="object 11">
              <a:extLst>
                <a:ext uri="{FF2B5EF4-FFF2-40B4-BE49-F238E27FC236}">
                  <a16:creationId xmlns="" xmlns:a16="http://schemas.microsoft.com/office/drawing/2014/main" id="{9B674F5C-B957-3963-D678-D3E0ED920247}"/>
                </a:ext>
              </a:extLst>
            </p:cNvPr>
            <p:cNvSpPr/>
            <p:nvPr/>
          </p:nvSpPr>
          <p:spPr>
            <a:xfrm>
              <a:off x="355993" y="1648459"/>
              <a:ext cx="8448040" cy="266700"/>
            </a:xfrm>
            <a:custGeom>
              <a:avLst/>
              <a:gdLst/>
              <a:ahLst/>
              <a:cxnLst/>
              <a:rect l="l" t="t" r="r" b="b"/>
              <a:pathLst>
                <a:path w="8448040" h="266700">
                  <a:moveTo>
                    <a:pt x="678611" y="0"/>
                  </a:moveTo>
                  <a:lnTo>
                    <a:pt x="678611" y="266445"/>
                  </a:lnTo>
                </a:path>
                <a:path w="8448040" h="266700">
                  <a:moveTo>
                    <a:pt x="3157588" y="0"/>
                  </a:moveTo>
                  <a:lnTo>
                    <a:pt x="3157588" y="266445"/>
                  </a:lnTo>
                </a:path>
                <a:path w="8448040" h="266700">
                  <a:moveTo>
                    <a:pt x="0" y="260095"/>
                  </a:moveTo>
                  <a:lnTo>
                    <a:pt x="8447519" y="260095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8880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79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18DC4E21-1C46-8A99-3CD5-1EFA41867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64024"/>
              </p:ext>
            </p:extLst>
          </p:nvPr>
        </p:nvGraphicFramePr>
        <p:xfrm>
          <a:off x="1560358" y="-20959"/>
          <a:ext cx="7162800" cy="990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162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02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60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DEPARTMENT:     CENTRAL ADMNISTRATION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0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0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 :     MANAGEMENT AND ADMINISTRATION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27" y="774850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7" y="243388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CECAB3CE-5A89-D701-F5FD-456FA3D24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19676"/>
              </p:ext>
            </p:extLst>
          </p:nvPr>
        </p:nvGraphicFramePr>
        <p:xfrm>
          <a:off x="152401" y="1063002"/>
          <a:ext cx="8786813" cy="5040645"/>
        </p:xfrm>
        <a:graphic>
          <a:graphicData uri="http://schemas.openxmlformats.org/drawingml/2006/table">
            <a:tbl>
              <a:tblPr/>
              <a:tblGrid>
                <a:gridCol w="323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72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17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69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0050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872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8432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2882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7467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7332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4791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6927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69277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28823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19594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34427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31731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23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13778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2126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39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Firimin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-Roger Nabiebakye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Co-ordinating Director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13/04/1983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612569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5,109.98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61,319.79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9,197.97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5,510.40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6,048.00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6,417.60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5,241.60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5,241.60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5,510.40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104,487.36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Ofori Nuamah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Deputy Director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15/09/1984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739210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3,968.31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47,619.67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7,142.95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54,762.62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Ebenezer Ofosu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Director IIA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08/08/1985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1207495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2,647.90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31,774.85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4,766.23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36,541.08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Kudohia Georgina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Director IIB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26/09/1983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1329015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2,199.74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26,396.90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3,959.54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30,356.44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Gifty Gyimah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Director IIB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05/06/1991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1501458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29,350.06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Zakaria Abdul-Haalik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Director IIB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01/08/1985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1512305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29,350.06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Suleman Salahudeen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Director IIB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04/02/1995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1466488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29,350.06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Eric Eyiah-Donkor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Budget Analyst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20/04/1976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917774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2,880.76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34,569.11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5,185.37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39,754.48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Sayibu Anisah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Budget Analyst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30/03/1994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1326220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2,199.74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26,396.90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3,959.54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30,356.44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Harry Opare-Addo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Budget Analyst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18/09/1984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1342934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2,199.74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26,396.90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3,959.54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30,356.44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Mansah Oduro Yeboah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Budget Analyst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23/06/1988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1409545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29,849.01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Adjewi Tetteh Andy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Budget Analyst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09/01/1984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1427495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29,849.01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Hannah Graham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Budget Analyst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17/04/1989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1506011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29,350.06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45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4951" marR="4951" marT="49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Adolphus Selorm Dotse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Budget Analyst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04/11/1998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1506054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29,350.06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80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18DC4E21-1C46-8A99-3CD5-1EFA41867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573804"/>
              </p:ext>
            </p:extLst>
          </p:nvPr>
        </p:nvGraphicFramePr>
        <p:xfrm>
          <a:off x="1295400" y="78665"/>
          <a:ext cx="6781800" cy="98036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781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83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DEPARTMENT:     CENTRAL ADMNISTRATION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 :     MANAGEMENT AND ADMINISTRATION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294" y="910580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73DDD537-ABB8-D641-A497-E1876749B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149530"/>
              </p:ext>
            </p:extLst>
          </p:nvPr>
        </p:nvGraphicFramePr>
        <p:xfrm>
          <a:off x="204788" y="1105706"/>
          <a:ext cx="8786812" cy="4964894"/>
        </p:xfrm>
        <a:graphic>
          <a:graphicData uri="http://schemas.openxmlformats.org/drawingml/2006/table">
            <a:tbl>
              <a:tblPr/>
              <a:tblGrid>
                <a:gridCol w="323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72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17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69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0050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872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8432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2882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7467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7332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4791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6927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69277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28823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19594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34427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31731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2364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13778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1485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26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Korbla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Ganyo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Akpablie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Internal Auditor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3/11/1970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913758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2,785.26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33,423.07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5,013.46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38,436.53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John Magnus Yankson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Internal Auditor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22/09/1977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540183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2,199.74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26,396.90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3,959.54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30,356.44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Isaac Frimpong Debrah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Internal Auditor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07/06/1984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1451061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Tinadu Kwakye David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Internal Auditor Trainee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09/08/1987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877855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2,237.14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26,845.65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4,026.85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30,872.50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Prince Yeboah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Internal Auditor Trainee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04/11/1990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1426179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1,954.90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23,458.83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3,518.82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26,977.65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Nana Turkson Amissah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Development Planning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29/08/1990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937154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2,647.90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31,774.85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4,766.23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36,541.08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Ageh Selase Francis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Dev. Planning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01/10/1988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1411813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29,849.01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Osew Clement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Executive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28/03/1998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1415157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1,922.23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23,066.70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3,460.01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26,526.71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Boateng Felix Obeng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Executive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18/05/1987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1505205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1,890.09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22,681.12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3,402.17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26,083.29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Obeng Lawrence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Executive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9/10/1990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1,178.95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14,147.44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2,122.12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16,269.56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Philomena Osei-Sarfo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Stenograper Grade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20/11/1975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692222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1,570.19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18,842.30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2,826.35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21,668.65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Korankye Ofosu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Yard Foreman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22/08/1979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703551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1,708.27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20,499.28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3,074.89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23,574.17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Dominic Okyere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Heavy Duty Driver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05/05/1982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899240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1,326.61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15,919.32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2,387.90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18,307.22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Samuel Asare Smith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Driver Grade III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26/12/1976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1320165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827.48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9,929.74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1,489.46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11,419.20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84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Ankomah Ebenezer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Driver Grade III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2/7/1982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827.48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9,929.74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1,489.46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11,419.20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9431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81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294" y="781033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8" y="225766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338E74B0-932F-B2C9-6121-F2174083D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883244"/>
              </p:ext>
            </p:extLst>
          </p:nvPr>
        </p:nvGraphicFramePr>
        <p:xfrm>
          <a:off x="1219200" y="48341"/>
          <a:ext cx="8093123" cy="98036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0931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83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     CENTRAL ADMNISTRATION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PROGRAMME :     MANAGEMENT AND ADMINISTRATION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0B34E3E2-595A-A540-67C2-809574B99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239569"/>
              </p:ext>
            </p:extLst>
          </p:nvPr>
        </p:nvGraphicFramePr>
        <p:xfrm>
          <a:off x="152400" y="1122064"/>
          <a:ext cx="8915401" cy="5041902"/>
        </p:xfrm>
        <a:graphic>
          <a:graphicData uri="http://schemas.openxmlformats.org/drawingml/2006/table">
            <a:tbl>
              <a:tblPr/>
              <a:tblGrid>
                <a:gridCol w="3138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252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19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36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883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7853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7269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1584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6030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5899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3738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55076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55076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15846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09923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24307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21692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13847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892716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1269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48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Yeboah Kwame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Security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1/7/1972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1,047.73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12,572.77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1,885.92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14,458.69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Kofi Ampomah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Procurement offier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25/11/1984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925287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2,353.18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28,238.19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4,235.73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32,473.92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Manu Patrick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Procurement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05/11/1988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1427551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29,849.01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Ofori Lawrence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Procurement offier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18/11/1983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1505521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Obeng Augustine Anim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Procurement offier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29/08/1992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1502959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54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Raymond Kojo Boadi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Information Technology Technician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07/12/1987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1439947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1,326.61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15,919.32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2,387.90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18,307.22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Paulina Gbedemah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Snr. Revenue Superintendent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30/05/1981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864621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29,849.01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Ebenezer Owusu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Superintendent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21/11/1983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508521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2,021.93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24,263.21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3,639.48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27,902.69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John Arthur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Superintendent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19/12/1965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512337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1,922.23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23,066.70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3,460.01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26,526.71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Anti Kwasi Harold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Superintendent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17/05/1965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130929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2,091.26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25,095.17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3,764.28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28,859.45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Isaac Oppong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Higher Revenue Inspector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15/10/1964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691843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1,349.16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16,189.94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2,428.49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18,618.43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Richard Entsie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Higher Revenue Inspector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8/5/1987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691866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1,349.16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16,189.94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2,428.49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18,618.43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Janet Tetteh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Higher Revenue Inspector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21/07/1984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843264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1,199.00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14,387.94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2,158.19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16,546.13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Leticia  Adu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Higher Revenue Inspector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26/12/1963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1,570.19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18,842.30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2,826.35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21,668.65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535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Christiana Kyei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Higher Revenue Inspector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06/08/1968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789324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1,890.09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22,681.12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3,402.17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26,083.29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754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90,232.36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1,082,788.28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162,418.24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1,279,176.12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5541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82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520" y="717504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94" y="197400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15C46B5B-9533-64B3-14A4-8AA14BFCD3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696308"/>
              </p:ext>
            </p:extLst>
          </p:nvPr>
        </p:nvGraphicFramePr>
        <p:xfrm>
          <a:off x="152400" y="1064664"/>
          <a:ext cx="8915400" cy="5143233"/>
        </p:xfrm>
        <a:graphic>
          <a:graphicData uri="http://schemas.openxmlformats.org/drawingml/2006/table">
            <a:tbl>
              <a:tblPr/>
              <a:tblGrid>
                <a:gridCol w="3220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18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67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47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84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8577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8237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2665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6531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7788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4615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66904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66904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26653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17978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32735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30052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22003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684216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1678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03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Tauh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Bonsu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Yaw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Chief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Enviromental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Health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16/06/1965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73347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3,586.57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43,038.85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6,455.83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53,081.25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Joseph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Offei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Boakye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Environmental Health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26/11/1992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982965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1,543.95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18,527.34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2,779.10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22,850.39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Obed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Henry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Bempong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Enviromental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Health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22/03/1995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1249361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1,679.72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20,156.62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3,023.49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24,859.83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Isaac Amponsah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Chief Environmental Health Asst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11/8/1966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80660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2,738.70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32,864.38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4,929.66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40,532.74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Esther Ofori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Snr. Enviromental Health Asst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16/10/1986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1099804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1,543.95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18,527.34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2,779.10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22,850.39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Oppong Emmanuel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Enviromental Health Assistant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06/04/1990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1372464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1,326.61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15,919.32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2,387.90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19,633.83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Salima Bukari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Enviromental Health Assistant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14/02/1992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1408453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1,326.61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15,919.32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2,387.90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19,633.83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Edward Oppong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Sanitary Labourer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07/10/1966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87278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870.40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10,444.81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1,566.72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12,881.93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Richard Bawa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Gardener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2/11/1986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735.38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8,824.52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1,323.68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10,883.57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Kyeremah Adwoa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Labourer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1/7/1989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735.38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8,824.52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1,323.68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10,883.57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68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16,087.25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193,047.02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28,957.05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238,091.32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09F5E65A-FB60-7EB0-8840-0BC034536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946591"/>
              </p:ext>
            </p:extLst>
          </p:nvPr>
        </p:nvGraphicFramePr>
        <p:xfrm>
          <a:off x="1151849" y="0"/>
          <a:ext cx="8093123" cy="98036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0931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83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     CENTRAL ADMNISTRATION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39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PROGRAMME :     MANAGEMENT AND ADMINISTRATION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6029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83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520" y="851519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94" y="307495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B3622321-C732-4825-6B23-28B1D0FDF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029773"/>
              </p:ext>
            </p:extLst>
          </p:nvPr>
        </p:nvGraphicFramePr>
        <p:xfrm>
          <a:off x="1092755" y="131164"/>
          <a:ext cx="7708951" cy="96157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089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436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     SOCIAL</a:t>
                      </a:r>
                      <a:r>
                        <a:rPr lang="en-US" sz="1200" u="none" strike="noStrike" baseline="0" dirty="0">
                          <a:effectLst/>
                        </a:rPr>
                        <a:t> WELFARE AND COMMUNITY DEVELOPMENT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71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PROGRAMME :     SOCIAL</a:t>
                      </a:r>
                      <a:r>
                        <a:rPr lang="en-US" sz="1200" u="none" strike="noStrike" baseline="0" dirty="0">
                          <a:effectLst/>
                        </a:rPr>
                        <a:t> SERVICES DELIVERY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6030FF12-23DD-6C4A-E042-2A56DDDEB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026485"/>
              </p:ext>
            </p:extLst>
          </p:nvPr>
        </p:nvGraphicFramePr>
        <p:xfrm>
          <a:off x="100408" y="1174859"/>
          <a:ext cx="8943183" cy="4901174"/>
        </p:xfrm>
        <a:graphic>
          <a:graphicData uri="http://schemas.openxmlformats.org/drawingml/2006/table">
            <a:tbl>
              <a:tblPr/>
              <a:tblGrid>
                <a:gridCol w="329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60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91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446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076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9234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9116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3645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8311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8174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5410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7762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77628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36454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25282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40379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37634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29399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22921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2672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1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8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Derrick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Yeboah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Social Dev't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13/08/1982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722581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2,880.10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34,561.16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5,184.17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39,745.33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8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Janet Asante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Social Dev't Asst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09/09/1984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763525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2,275.17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27,302.03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4,095.30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31,397.33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8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Sarah Obeng Robertson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Social Dev't Asst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31/07/1984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885164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2,313.85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27,766.16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4,164.92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31,931.08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8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Mary Dompreh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Social Dev't Asst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29/07/1992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1511029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1,890.09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22,681.12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3,402.17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26,083.29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8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Opare Portia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Social Dev't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17/02/1992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1511846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8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Efua Korsima Amissah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Social Dev't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06/11/1992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1512288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5889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13,612.84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163,354.05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24,503.11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187,857.16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9285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84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294" y="910580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7D6358F2-689F-C1FA-D5E0-0B26F8ED9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294096"/>
              </p:ext>
            </p:extLst>
          </p:nvPr>
        </p:nvGraphicFramePr>
        <p:xfrm>
          <a:off x="1134742" y="226247"/>
          <a:ext cx="7863078" cy="9144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8630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220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744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</a:t>
                      </a:r>
                      <a:r>
                        <a:rPr lang="en-US" sz="1200" u="none" strike="noStrike" baseline="0" dirty="0">
                          <a:effectLst/>
                        </a:rPr>
                        <a:t>      PHYSICAL PLANNING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744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744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PROGRAMME :</a:t>
                      </a:r>
                      <a:r>
                        <a:rPr lang="en-US" sz="1200" u="none" strike="noStrike" baseline="0" dirty="0">
                          <a:effectLst/>
                        </a:rPr>
                        <a:t>      INFRASTRUCTURE DELIVERY AND MANAGEMENT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4EEB01D0-3AD7-C3A8-CBC3-1D17E169F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002589"/>
              </p:ext>
            </p:extLst>
          </p:nvPr>
        </p:nvGraphicFramePr>
        <p:xfrm>
          <a:off x="199640" y="1212024"/>
          <a:ext cx="8734423" cy="2095877"/>
        </p:xfrm>
        <a:graphic>
          <a:graphicData uri="http://schemas.openxmlformats.org/drawingml/2006/table">
            <a:tbl>
              <a:tblPr/>
              <a:tblGrid>
                <a:gridCol w="3217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09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58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43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81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855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8203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2626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7184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705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4583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66479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66479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26266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17689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32433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29753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2171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10715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1328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1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2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Kingsley Odei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Technical Officer Grade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9/12/1983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691274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1,596.89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19,162.62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2,874.39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22,037.01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2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Nii Amon Osei Addison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Physical planner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04/07/1996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1443611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29,849.01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2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3,759.86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45,118.28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6,767.74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51,886.02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Box 8">
            <a:extLst>
              <a:ext uri="{FF2B5EF4-FFF2-40B4-BE49-F238E27FC236}">
                <a16:creationId xmlns="" xmlns:a16="http://schemas.microsoft.com/office/drawing/2014/main" id="{1A099BAC-2ED4-4883-E0D0-3B17AC9A9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60" y="4025744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9" name="Picture 8" descr="Ghana logo fixed">
            <a:extLst>
              <a:ext uri="{FF2B5EF4-FFF2-40B4-BE49-F238E27FC236}">
                <a16:creationId xmlns="" xmlns:a16="http://schemas.microsoft.com/office/drawing/2014/main" id="{5E38C2B9-D6E1-DC83-7C04-28D8E0B2CF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34" y="3517158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DF116465-F7BC-20AE-D778-4D6A6538B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179673"/>
              </p:ext>
            </p:extLst>
          </p:nvPr>
        </p:nvGraphicFramePr>
        <p:xfrm>
          <a:off x="912601" y="3357278"/>
          <a:ext cx="7558278" cy="92507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5582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47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     BIRTH AND DEATH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6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6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PROGRAMME :</a:t>
                      </a:r>
                      <a:r>
                        <a:rPr lang="en-US" sz="1200" u="none" strike="noStrike" baseline="0" dirty="0">
                          <a:effectLst/>
                        </a:rPr>
                        <a:t>      SOCIAL SERVICES DELIVERY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64580657-412F-0222-0591-BF3166F6D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594036"/>
              </p:ext>
            </p:extLst>
          </p:nvPr>
        </p:nvGraphicFramePr>
        <p:xfrm>
          <a:off x="94862" y="4264180"/>
          <a:ext cx="8839201" cy="1858695"/>
        </p:xfrm>
        <a:graphic>
          <a:graphicData uri="http://schemas.openxmlformats.org/drawingml/2006/table">
            <a:tbl>
              <a:tblPr/>
              <a:tblGrid>
                <a:gridCol w="3255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35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75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95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028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8894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8661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3138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7750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7614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4998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72075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72075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3138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2150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36421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33708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2557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16841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1380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17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Elizabeth Manu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Principal Registration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29/12/1979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937320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2,692.92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32,315.02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4,847.25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37,162.27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2054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054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4923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85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183" y="799822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31" y="214336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5D66D718-D225-2697-8E49-624CE7FFB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752809"/>
              </p:ext>
            </p:extLst>
          </p:nvPr>
        </p:nvGraphicFramePr>
        <p:xfrm>
          <a:off x="1143000" y="243226"/>
          <a:ext cx="7750829" cy="9525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508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72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2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     WORKS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2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713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</a:rPr>
                        <a:t>PROGRAMME :     INFRASTRUCTURE DELIVERY AND MANAGEMENT</a:t>
                      </a:r>
                      <a:endParaRPr lang="en-US" sz="1200" b="1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455882A7-EC0E-516D-C3C3-D95045257B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130800"/>
              </p:ext>
            </p:extLst>
          </p:nvPr>
        </p:nvGraphicFramePr>
        <p:xfrm>
          <a:off x="152400" y="1079109"/>
          <a:ext cx="8839200" cy="4967623"/>
        </p:xfrm>
        <a:graphic>
          <a:graphicData uri="http://schemas.openxmlformats.org/drawingml/2006/table">
            <a:tbl>
              <a:tblPr/>
              <a:tblGrid>
                <a:gridCol w="3181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391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49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94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36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8232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7775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2149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5968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7210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4196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6125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61258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21494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14133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28712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26061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18109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707547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2308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55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Emmanuel Otchere Brenya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Engineer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14/08/1969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3,241.56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38,898.68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5,834.80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44,733.48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Kofi Gyasi Gyebi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Quantity Surveyor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3/7/1992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1426175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29,849.01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Baba Abu-Adams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Engineer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23/11/1985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1427499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29,849.01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Darko Vincent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Technician Engineer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14/10/1988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1405276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1,922.23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23,066.70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3,460.01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26,526.71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Yeboah Emmanuel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Technician Engineer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19/03/1990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1509147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1,890.09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22,681.12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3,402.17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26,083.29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Biney Wilfred Kwamena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Quantity Surveyor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28/01/1995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Gyimah Nicholas Sarkwa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Quantity Surveyor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26/06/1980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603647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2,433.31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29,199.72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4,379.96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33,579.68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15,939.94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191,279.33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28,691.90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219,971.23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1132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86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9" y="700613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56" y="171041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36B15277-D5CF-672C-128E-B6764A40E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98852"/>
              </p:ext>
            </p:extLst>
          </p:nvPr>
        </p:nvGraphicFramePr>
        <p:xfrm>
          <a:off x="1029167" y="84653"/>
          <a:ext cx="7657633" cy="9525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6576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    </a:t>
                      </a:r>
                      <a:r>
                        <a:rPr lang="en-US" sz="1200" u="none" strike="noStrike" baseline="0" dirty="0">
                          <a:effectLst/>
                        </a:rPr>
                        <a:t> AGRIC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130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</a:rPr>
                        <a:t>PROGRAMME :     ECONOMIC</a:t>
                      </a:r>
                      <a:r>
                        <a:rPr lang="en-US" sz="1200" u="none" strike="noStrike" baseline="0" dirty="0">
                          <a:effectLst/>
                        </a:rPr>
                        <a:t> DEVELOPMENT</a:t>
                      </a:r>
                      <a:endParaRPr lang="en-US" sz="1200" b="1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D69579FB-A610-CA56-5F41-2E7CEDF4B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004747"/>
              </p:ext>
            </p:extLst>
          </p:nvPr>
        </p:nvGraphicFramePr>
        <p:xfrm>
          <a:off x="45689" y="856105"/>
          <a:ext cx="8935031" cy="5555266"/>
        </p:xfrm>
        <a:graphic>
          <a:graphicData uri="http://schemas.openxmlformats.org/drawingml/2006/table">
            <a:tbl>
              <a:tblPr/>
              <a:tblGrid>
                <a:gridCol w="329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50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82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442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072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9207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9080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3605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7556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8841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5378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77195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77195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36057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24985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40068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37325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2910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22444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2819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70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Dr. Mawuli Cyril Lavoe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Agric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10/5/1981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848880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2,880.76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34,569.11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5,185.37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39,754.48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Theouphilus Oppong Addo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Senior Agric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02/06/1982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814782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2,929.73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35,156.79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5,273.52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40,430.31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Eric Opoku Adjei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Agricultural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26/12/1965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30742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2,979.54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35,754.45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5,363.17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41,117.62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Stephen Addin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Asst Agric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21/02/1978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788934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29,849.01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Adarkwah Kwaku Daniel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Asst Agric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10/08/1983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1313562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29,849.01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Birikorang Zakari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Agricultural Extension Agent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07/07/1987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889602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1,349.16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16,189.94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2,428.49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18,618.43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Yeboah Nti Remus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Technical Officer Grade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27/07/1985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922141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1,326.61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15,919.32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2,387.90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18,307.22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Richard Agyekum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Agricultural Extension Agent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24/06/1984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889342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1,349.16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16,189.94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2,428.49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18,618.43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Bismark Baning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Production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10/1/1990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922290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1,922.23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23,066.70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3,460.01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26,526.71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8165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87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9" y="700613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56" y="171041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36B15277-D5CF-672C-128E-B6764A40E5CD}"/>
              </a:ext>
            </a:extLst>
          </p:cNvPr>
          <p:cNvGraphicFramePr>
            <a:graphicFrameLocks noGrp="1"/>
          </p:cNvGraphicFramePr>
          <p:nvPr/>
        </p:nvGraphicFramePr>
        <p:xfrm>
          <a:off x="1029167" y="84653"/>
          <a:ext cx="7657633" cy="9525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6576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    </a:t>
                      </a:r>
                      <a:r>
                        <a:rPr lang="en-US" sz="1200" u="none" strike="noStrike" baseline="0" dirty="0">
                          <a:effectLst/>
                        </a:rPr>
                        <a:t> AGRIC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130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</a:rPr>
                        <a:t>PROGRAMME :     ECONOMIC</a:t>
                      </a:r>
                      <a:r>
                        <a:rPr lang="en-US" sz="1200" u="none" strike="noStrike" baseline="0" dirty="0">
                          <a:effectLst/>
                        </a:rPr>
                        <a:t> DEVELOPMENT</a:t>
                      </a:r>
                      <a:endParaRPr lang="en-US" sz="1200" b="1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D69579FB-A610-CA56-5F41-2E7CEDF4B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56715"/>
              </p:ext>
            </p:extLst>
          </p:nvPr>
        </p:nvGraphicFramePr>
        <p:xfrm>
          <a:off x="56569" y="908172"/>
          <a:ext cx="8935031" cy="5320071"/>
        </p:xfrm>
        <a:graphic>
          <a:graphicData uri="http://schemas.openxmlformats.org/drawingml/2006/table">
            <a:tbl>
              <a:tblPr/>
              <a:tblGrid>
                <a:gridCol w="329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50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82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442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072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9207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9080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3605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7556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8841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5378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77195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77195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36057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24985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40068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37325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2910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22444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1601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69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Jacob Mantey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Production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4/6/1987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887583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1,922.23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23,066.70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3,460.01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26,526.71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Felix Bonsu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Chief Headman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9/5/1980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763088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900.25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10,802.95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1,620.44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12,423.39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Bernice Adjei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Head Refuse Labourer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18/07/1976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773401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870.40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10,444.81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1,566.72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12,011.53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Kwame Akrasi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 Watchman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16/06/1970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763086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870.40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10,444.81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1,566.72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12,011.53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Georgina Nyanteh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Chief Technical Assistant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28/10/1983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763081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29,350.06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Tijani Ayuba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Agric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10/3/1992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1310038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2,162.97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25,955.66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3,893.35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29,849.01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4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Konadu Agyemang Sarah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Veterinary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18/07/1994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1198798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1,988.14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23,857.63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3,578.64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27,436.27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Owusu Emmanuel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Veterinary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15/10/1996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29,350.06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673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Alhassan Ibrahim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Veterinary Officer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04/04/1992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1,679.72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20,156.62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3,023.49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23,180.11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355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33,710.86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404,530.33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60,679.55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465,209.88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9502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88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674943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8378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49CF55A1-DFE7-3014-4413-6A07259EC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441721"/>
              </p:ext>
            </p:extLst>
          </p:nvPr>
        </p:nvGraphicFramePr>
        <p:xfrm>
          <a:off x="1123344" y="137160"/>
          <a:ext cx="7715856" cy="87245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15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95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</a:t>
                      </a:r>
                      <a:r>
                        <a:rPr lang="en-US" sz="1200" u="none" strike="noStrike" baseline="0" dirty="0">
                          <a:effectLst/>
                        </a:rPr>
                        <a:t>     HUMAN RESOURCE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PROGRAMME :</a:t>
                      </a:r>
                      <a:r>
                        <a:rPr lang="en-US" sz="1200" u="none" strike="noStrike" baseline="0" dirty="0">
                          <a:effectLst/>
                        </a:rPr>
                        <a:t>      MANAGEMENT AND ADMINISTRATION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8BA0FB82-BE74-FA5A-A8D3-C88AA20BB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305449"/>
              </p:ext>
            </p:extLst>
          </p:nvPr>
        </p:nvGraphicFramePr>
        <p:xfrm>
          <a:off x="151795" y="1006781"/>
          <a:ext cx="8658222" cy="2095877"/>
        </p:xfrm>
        <a:graphic>
          <a:graphicData uri="http://schemas.openxmlformats.org/drawingml/2006/table">
            <a:tbl>
              <a:tblPr/>
              <a:tblGrid>
                <a:gridCol w="3189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17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73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05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464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8302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7869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2254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6772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6639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4282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6241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6241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22547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14917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29533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26876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18904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06259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1215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06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99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Rafiu Abdul-Rahman Kotomah Kipo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Human Resource Manager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03/08/1986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916015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2,692.92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32,315.02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4,847.25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37,162.27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99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Narh Tetteh Eugene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Asst Human Resource Manager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08/04/1997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1511070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998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TOTAL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4,819.73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57,836.81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8,675.52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66,512.33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A63052B2-BE6F-20D9-6859-8F3C4AA0E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439207"/>
              </p:ext>
            </p:extLst>
          </p:nvPr>
        </p:nvGraphicFramePr>
        <p:xfrm>
          <a:off x="1115030" y="3154332"/>
          <a:ext cx="7877175" cy="93603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8771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23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     STATISTICS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3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23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PROGRAMME :</a:t>
                      </a:r>
                      <a:r>
                        <a:rPr lang="en-US" sz="1200" u="none" strike="noStrike" baseline="0" dirty="0">
                          <a:effectLst/>
                        </a:rPr>
                        <a:t>      MANAGEMENT AND ADMINISTRATIONS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8">
            <a:extLst>
              <a:ext uri="{FF2B5EF4-FFF2-40B4-BE49-F238E27FC236}">
                <a16:creationId xmlns="" xmlns:a16="http://schemas.microsoft.com/office/drawing/2014/main" id="{6801C142-059A-CFF1-B44E-8A5016ADE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23" y="3898304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3" name="Picture 12" descr="Ghana logo fixed">
            <a:extLst>
              <a:ext uri="{FF2B5EF4-FFF2-40B4-BE49-F238E27FC236}">
                <a16:creationId xmlns="" xmlns:a16="http://schemas.microsoft.com/office/drawing/2014/main" id="{0C58E6D8-A311-C204-7BF2-BDB4E55CE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97" y="3345627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 15">
            <a:extLst>
              <a:ext uri="{FF2B5EF4-FFF2-40B4-BE49-F238E27FC236}">
                <a16:creationId xmlns="" xmlns:a16="http://schemas.microsoft.com/office/drawing/2014/main" id="{86C4A364-C2E5-A7CF-9DD8-83E0CF0EA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1818"/>
              </p:ext>
            </p:extLst>
          </p:nvPr>
        </p:nvGraphicFramePr>
        <p:xfrm>
          <a:off x="151795" y="4162442"/>
          <a:ext cx="8582024" cy="1850530"/>
        </p:xfrm>
        <a:graphic>
          <a:graphicData uri="http://schemas.openxmlformats.org/drawingml/2006/table">
            <a:tbl>
              <a:tblPr/>
              <a:tblGrid>
                <a:gridCol w="3160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325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88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67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116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8053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7536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1882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6360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6229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3980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5834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5834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18829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1214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26633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23999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16097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501804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</a:tblGrid>
              <a:tr h="1908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" marR="4951" marT="49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GRADE/STAFF TYPE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SALARY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TYPE(S) OF ALLOWANCES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67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STEP 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Interim Premium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ACCOMODATION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FUEL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UTILITIES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CLOTHING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ENTERTAINMENT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DOMESTIC SERVANTS</a:t>
                      </a:r>
                    </a:p>
                  </a:txBody>
                  <a:tcPr marL="4951" marR="4951" marT="49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8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Sarpong Benjamin Kwadwo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Statistician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01/05/1989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1502981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8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Gabriel Tetteh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Assistant Statistician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18/02/1992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1512299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2,126.82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25,521.79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3,828.27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29,350.06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839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TOTAL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4,253.63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51,043.58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7,656.54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58,700.12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4413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89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198" y="518833"/>
            <a:ext cx="704850" cy="25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20" y="56927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C27BDA76-92EF-152E-990F-17929AA48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887838"/>
              </p:ext>
            </p:extLst>
          </p:nvPr>
        </p:nvGraphicFramePr>
        <p:xfrm>
          <a:off x="1164571" y="56927"/>
          <a:ext cx="7750829" cy="9525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508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8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DEPARTMENT:</a:t>
                      </a:r>
                      <a:r>
                        <a:rPr lang="en-US" sz="12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IGF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715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 :     MANAGEMENT</a:t>
                      </a:r>
                      <a:r>
                        <a:rPr lang="en-US" sz="12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ADMINISTRATION</a:t>
                      </a:r>
                      <a:endParaRPr lang="en-US" sz="1200" b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ACA09CCC-AC0E-6B1A-915B-7E3F5C169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088915"/>
              </p:ext>
            </p:extLst>
          </p:nvPr>
        </p:nvGraphicFramePr>
        <p:xfrm>
          <a:off x="152400" y="866260"/>
          <a:ext cx="8763000" cy="5434243"/>
        </p:xfrm>
        <a:graphic>
          <a:graphicData uri="http://schemas.openxmlformats.org/drawingml/2006/table">
            <a:tbl>
              <a:tblPr/>
              <a:tblGrid>
                <a:gridCol w="5419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02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37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15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15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435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802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6769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9479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672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</a:t>
                      </a:r>
                    </a:p>
                  </a:txBody>
                  <a:tcPr marL="8131" marR="8131" marT="81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NAME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STAFF NUMBER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GRADE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BASIC SALARY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ANNUAL SALARY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SSNIT CONTRIBUTION (13%)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0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 (10%)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31" marR="8131" marT="81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Vida Pambim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1/7/1989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0429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Asana Mumuni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20/03/1970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0432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Veronica A. Acheamponmaa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05/08/1971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0436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Ankomea Kwabena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16/08/1969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0441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Augustina Wiafoa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05/05/1974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0452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Isaac Ampofo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5/7/1981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0427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Kwaku Tawiah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0465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Salomey Adomakoa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0466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Susana Acheamponmaa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9/28/1976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Rita Abeka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5/7/1982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0464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Gifty Aquaye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0465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Philomina Asante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19/05/1982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0466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Cleaner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Appenteng K. Michael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15/02/1982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0464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Junior Foreman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402.31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4,827.72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627.60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Louis Awisabo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0468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300.00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330.00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3,960.00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514.80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Yaw Gyekye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0469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Watchman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300.00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330.00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3,960.00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514.80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8131" marR="8131" marT="81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5,349.03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5,890.03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70,680.36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9,188.45 </a:t>
                      </a:r>
                    </a:p>
                  </a:txBody>
                  <a:tcPr marL="8131" marR="8131" marT="81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2634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07897"/>
            <a:ext cx="9144000" cy="650240"/>
          </a:xfrm>
          <a:custGeom>
            <a:avLst/>
            <a:gdLst/>
            <a:ahLst/>
            <a:cxnLst/>
            <a:rect l="l" t="t" r="r" b="b"/>
            <a:pathLst>
              <a:path w="9144000" h="650240">
                <a:moveTo>
                  <a:pt x="0" y="650103"/>
                </a:moveTo>
                <a:lnTo>
                  <a:pt x="9144000" y="650103"/>
                </a:lnTo>
                <a:lnTo>
                  <a:pt x="9144000" y="0"/>
                </a:lnTo>
                <a:lnTo>
                  <a:pt x="0" y="0"/>
                </a:lnTo>
                <a:lnTo>
                  <a:pt x="0" y="650103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B9EE8D0-280B-8B05-83E0-B5E9159AD5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90</a:t>
            </a:fld>
            <a:endParaRPr lang="en-US"/>
          </a:p>
        </p:txBody>
      </p:sp>
      <p:sp>
        <p:nvSpPr>
          <p:cNvPr id="11" name="Text Box 8">
            <a:extLst>
              <a:ext uri="{FF2B5EF4-FFF2-40B4-BE49-F238E27FC236}">
                <a16:creationId xmlns="" xmlns:a16="http://schemas.microsoft.com/office/drawing/2014/main" id="{0B914031-CE2F-BF25-0ED4-12A18F0B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294" y="910580"/>
            <a:ext cx="704850" cy="1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5715000" algn="r"/>
              </a:tabLst>
            </a:pPr>
            <a:r>
              <a:rPr lang="en-US" sz="700" b="1" dirty="0">
                <a:effectLst/>
                <a:latin typeface="Tahoma"/>
                <a:ea typeface="Calibri"/>
              </a:rPr>
              <a:t>REPUBLIC OF GHANA</a:t>
            </a:r>
            <a:endParaRPr lang="en-US" sz="900" b="1" dirty="0">
              <a:effectLst/>
              <a:latin typeface="Tahoma"/>
              <a:ea typeface="Calibri"/>
            </a:endParaRPr>
          </a:p>
        </p:txBody>
      </p:sp>
      <p:pic>
        <p:nvPicPr>
          <p:cNvPr id="12" name="Picture 11" descr="Ghana logo fixed">
            <a:extLst>
              <a:ext uri="{FF2B5EF4-FFF2-40B4-BE49-F238E27FC236}">
                <a16:creationId xmlns="" xmlns:a16="http://schemas.microsoft.com/office/drawing/2014/main" id="{4987EC5B-53CD-832B-423F-635482F7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619302" cy="46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29D48ADF-F222-1BFD-BC9E-C8993983B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151" y="18521"/>
            <a:ext cx="7010400" cy="461906"/>
          </a:xfrm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1"/>
                </a:solidFill>
                <a:latin typeface="+mj-lt"/>
              </a:rPr>
              <a:t>RETIREES FOR 2023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8E9E8EE6-8158-63C7-FECF-E25FB2B64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100117"/>
              </p:ext>
            </p:extLst>
          </p:nvPr>
        </p:nvGraphicFramePr>
        <p:xfrm>
          <a:off x="1706538" y="249474"/>
          <a:ext cx="5730923" cy="98036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7309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9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MDA/MMDA   :      LOCAL GOVERNMENT SERVICE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69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DEPARTMENT:</a:t>
                      </a:r>
                      <a:r>
                        <a:rPr lang="en-US" sz="1200" u="none" strike="noStrike" baseline="0" dirty="0">
                          <a:effectLst/>
                        </a:rPr>
                        <a:t>     CENTRAL ADMINISTRATION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9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COST CENTRE:     0221-BIRIM SOUTH DISTRICT ASSEMBLY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9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PROGRAMME :</a:t>
                      </a:r>
                      <a:r>
                        <a:rPr lang="en-US" sz="1200" u="none" strike="noStrike" baseline="0" dirty="0">
                          <a:effectLst/>
                        </a:rPr>
                        <a:t>      MANAGEMENT AND ADMINISTRATION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020185C6-39DA-AD53-871A-B9F59AE3C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681363"/>
              </p:ext>
            </p:extLst>
          </p:nvPr>
        </p:nvGraphicFramePr>
        <p:xfrm>
          <a:off x="228599" y="1412321"/>
          <a:ext cx="8839200" cy="260032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40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44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448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704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05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199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3540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9059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0489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S/N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OF BIRTH</a:t>
                      </a: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STAFF ID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CURRENT GRADE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MONTHLY BASIC SALARY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ANNUAL SALARY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OF APPOINTMENT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OF RETIREMENT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5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Leticia Adu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26/12/1963</a:t>
                      </a: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119133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Higher Revenue Inspector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1,570.19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18,842.30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01/03/1984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26/12/2023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5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9" marR="5859" marT="58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1221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025E76-DBE9-DF0E-2E7A-90E345216B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492BEB2-589A-9537-1A3E-93DB383B2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2" y="914400"/>
            <a:ext cx="9144000" cy="4815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14385</TotalTime>
  <Words>10086</Words>
  <Application>Microsoft Office PowerPoint</Application>
  <PresentationFormat>On-screen Show (4:3)</PresentationFormat>
  <Paragraphs>5139</Paragraphs>
  <Slides>91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91</vt:i4>
      </vt:variant>
    </vt:vector>
  </HeadingPairs>
  <TitlesOfParts>
    <vt:vector size="101" baseType="lpstr">
      <vt:lpstr>Arial Unicode MS</vt:lpstr>
      <vt:lpstr>Arial</vt:lpstr>
      <vt:lpstr>Calibri</vt:lpstr>
      <vt:lpstr>Cambria Math</vt:lpstr>
      <vt:lpstr>Symbol</vt:lpstr>
      <vt:lpstr>Tahoma</vt:lpstr>
      <vt:lpstr>Times New Roman</vt:lpstr>
      <vt:lpstr>Wingdings</vt:lpstr>
      <vt:lpstr>Office Theme</vt:lpstr>
      <vt:lpstr>2_Office Theme</vt:lpstr>
      <vt:lpstr>BIRIM SOUTH DISTRICT ASSEMBLY</vt:lpstr>
      <vt:lpstr>PowerPoint Presentation</vt:lpstr>
      <vt:lpstr>KEY CHALLENGES </vt:lpstr>
      <vt:lpstr>PowerPoint Presentation</vt:lpstr>
      <vt:lpstr>PowerPoint Presentation</vt:lpstr>
      <vt:lpstr>PowerPoint Presentation</vt:lpstr>
      <vt:lpstr>PowerPoint Presentation</vt:lpstr>
      <vt:lpstr>FINANCIAL</vt:lpstr>
      <vt:lpstr>PowerPoint Presentation</vt:lpstr>
      <vt:lpstr>FINANCIAL PERFORMANCE - EXPENDITURE</vt:lpstr>
      <vt:lpstr>FINANCIAL PERFORMANCE – EXPENDITURE CONT’D.</vt:lpstr>
      <vt:lpstr>FINANCIAL PERFORMANCE – EXPENDITURE CONT’D.</vt:lpstr>
      <vt:lpstr>2022 BUDGET PROGRAMME PERFORMANCE</vt:lpstr>
      <vt:lpstr>2022 KEY PROJECTS AND PROGRAMMES FROM ALL FUNDING  SOURCES</vt:lpstr>
      <vt:lpstr>2022 KEY PROJECTS AND PROGRAMMES FROM ALL FUNDING  SOURCES</vt:lpstr>
      <vt:lpstr>2022 KEY PROJECTS AND PROGRAMMES FROM ALL FUNDING  SOURCES</vt:lpstr>
      <vt:lpstr>PowerPoint Presentation</vt:lpstr>
      <vt:lpstr>KEY ACHIEVEMENTS (2022)</vt:lpstr>
      <vt:lpstr>KEY ACHIEVEMENTS (2022)</vt:lpstr>
      <vt:lpstr>KEY ACHIEVEMENTS (2022)</vt:lpstr>
      <vt:lpstr>PowerPoint Presentation</vt:lpstr>
      <vt:lpstr>POLICY OUTCOME INDICATORS AND TARGETS</vt:lpstr>
      <vt:lpstr>POLICY OUTCOME INDICATORS AND TARGETS</vt:lpstr>
      <vt:lpstr>KEY PERFORMANCE INFORMATION FOR BUDGET PROGRAMMES</vt:lpstr>
      <vt:lpstr>KEY PERFORMANCE INFORMATION FOR BUDGET PROGRAMMES</vt:lpstr>
      <vt:lpstr>KEY PERFORMANCE INFORMATION FOR BUDGET PROGRAMMES</vt:lpstr>
      <vt:lpstr>KEY PERFORMANCE INFORMATION FOR BUDGET PROGRAMMES</vt:lpstr>
      <vt:lpstr>KEY PERFORMANCE INFORMATION FOR BUDGET PROGRAMMES</vt:lpstr>
      <vt:lpstr>SANITATION BUDGET PERFORMANCE</vt:lpstr>
      <vt:lpstr>SANITATION BUDGET PERFORMANCE</vt:lpstr>
      <vt:lpstr>DP SUPPORTED PROGRAMMES (MODERNIZATION OF AGRICULTURE IN GHANA)</vt:lpstr>
      <vt:lpstr>GOVERNMENT FLAGSHIP PROJECTS OR PROGRAMMES</vt:lpstr>
      <vt:lpstr>OUTLOOK FOR  2023</vt:lpstr>
      <vt:lpstr>PowerPoint Presentation</vt:lpstr>
      <vt:lpstr>PowerPoint Presentation</vt:lpstr>
      <vt:lpstr>POLICY OUTCOME INDICATORS AND TARGETS</vt:lpstr>
      <vt:lpstr>POLICY OUTCOME INDICATORS AND TARGETS</vt:lpstr>
      <vt:lpstr>KEY PERFORMANCE INFORMATION FOR BUDGET PROGRAMMES</vt:lpstr>
      <vt:lpstr>KEY PERFORMANCE INFORMATION FOR BUDGET PROGRAMMES</vt:lpstr>
      <vt:lpstr>KEY PERFORMANCE INFORMATION FOR BUDGET PROGRAMMES</vt:lpstr>
      <vt:lpstr>KEY PERFORMANCE INFORMATION FOR BUDGET PROGRAMMES</vt:lpstr>
      <vt:lpstr>KEY PERFORMANCE INFORMATION FOR BUDGET PROGRAMMES</vt:lpstr>
      <vt:lpstr>KEY PERFORMANCE INFORMATION FOR BUDGET PROGRAMMES</vt:lpstr>
      <vt:lpstr>2023 - 2026</vt:lpstr>
      <vt:lpstr>2023-2026 REVENUE PROJECTIONS – IGF ONLY</vt:lpstr>
      <vt:lpstr>PowerPoint Presentation</vt:lpstr>
      <vt:lpstr>REVENUE MOBILIZATION STRATEGIES FOR KEY REVENUE SOURCES     </vt:lpstr>
      <vt:lpstr>REVENUE MOBILIZATION STRATEGIES FOR KEY REVENUE SOURCES     </vt:lpstr>
      <vt:lpstr>2023-2026 REVENUE PROJECTIONS – ALL REVENUE SOURCES</vt:lpstr>
      <vt:lpstr>2023 EXPENDITURE BY BUDGET PROGRAMME, PROJECTS</vt:lpstr>
      <vt:lpstr>EXPENDITURE BY BUDGET PROGRAMME AND ECONOMIC CLASSIFICATION-ALL FUNDING SOURCES </vt:lpstr>
      <vt:lpstr>2023 EXPENDITURE BY BUDGET PROGRAMME, PROJECTS</vt:lpstr>
      <vt:lpstr>2023 EXPENDITURE BY BUDGET PROGRAMME, PROJECTS</vt:lpstr>
      <vt:lpstr>GOVERNMENT FLAGSHIP PROJECTS OR PROGRAMMES FOR 2023</vt:lpstr>
      <vt:lpstr>2023-2026 EXPENDITURE PROJECTIONS BY ECONOMIC CLASSIFICATION- ALL FUNDING SOURCES</vt:lpstr>
      <vt:lpstr>SUMMARY OF EXPENDITURE BUDGET BY DEPARTMENT, ECON. CLASSIFICATION AND FUNDING SOURCES-2023</vt:lpstr>
      <vt:lpstr>SUMMARY OF EXPENDITURE BUDGET BY DEPARTMENT, ECON. CLASSIFICATION AND FUNDING SOURCES-2023</vt:lpstr>
      <vt:lpstr>PROJECTS FOR 2023 AND CORRESPONDING COST AND JUSTIFICATION</vt:lpstr>
      <vt:lpstr>PROJECTS FOR 2023 AND CORRESPONDING COST AND JUSTIFICATION</vt:lpstr>
      <vt:lpstr>PROJECTS FOR 2023 AND CORRESPONDING COST AND JUSTIFICATION</vt:lpstr>
      <vt:lpstr>PROJECTS FOR 2023 AND CORRESPONDING COST AND JUSTIFICATION</vt:lpstr>
      <vt:lpstr>PROJECTS FOR 2023 AND CORRESPONDING COST AND JUSTIFICATION</vt:lpstr>
      <vt:lpstr>PROJECTS FOR 2023 AND CORRESPONDING COST AND JUSTIFICATION</vt:lpstr>
      <vt:lpstr>PROJECTS FOR 2023 AND CORRESPONDING COST AND  JUSTIFICATION</vt:lpstr>
      <vt:lpstr>PROJECTS FOR 2023 AND CORRESPONDING COST AND  JUSTIFICATION</vt:lpstr>
      <vt:lpstr>PROJECTS FOR 2023 AND CORRESPONDING COST AND  JUSTIFICATION</vt:lpstr>
      <vt:lpstr>PROJECTS FOR 2023 AND CORRESPONDING COST AND  JUSTIFICATION</vt:lpstr>
      <vt:lpstr>PROJECTS FOR 2023 AND CORRESPONDING COST AND JUSTIFICATION</vt:lpstr>
      <vt:lpstr>PROJECTS FOR 2023 AND CORRESPONDING COST AND  JUSTIFICATION</vt:lpstr>
      <vt:lpstr>PROJECTS FOR 2023 AND CORRESPONDING COST AND  JUSTIFICATION</vt:lpstr>
      <vt:lpstr>PROJECTS FOR 2023 AND CORRESPONDING COST AND JUSTIFICATION</vt:lpstr>
      <vt:lpstr>PROJECTS FOR 2023 AND CORRESPONDING COST AND  JUSTIFICATION</vt:lpstr>
      <vt:lpstr>PROJECTS FOR 2023 AND CORRESPONDING COST AND  JUSTIFICATION</vt:lpstr>
      <vt:lpstr>PROJECTS FOR 2023 AND CORRESPONDING COST AND  JUSTIFICATION</vt:lpstr>
      <vt:lpstr>PROJECTS FOR 2023 AND CORRESPONDING COST AND  JUSTIFICATION</vt:lpstr>
      <vt:lpstr>SANITATION BUDGET</vt:lpstr>
      <vt:lpstr>DP SUPPORTED PROGRAMMES (MODERNIZATION OF AGRICULTURE IN GHANA (MAG)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RETIREES FOR 2023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BUDGET</cp:lastModifiedBy>
  <cp:revision>590</cp:revision>
  <cp:lastPrinted>2023-01-12T20:00:42Z</cp:lastPrinted>
  <dcterms:created xsi:type="dcterms:W3CDTF">2022-10-04T11:16:24Z</dcterms:created>
  <dcterms:modified xsi:type="dcterms:W3CDTF">2023-05-02T22:58:57Z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2022-10-04T00:00:00Z</vt:filetime>
  </property>
  <property fmtid="{D5CDD505-2E9C-101B-9397-08002B2CF9AE}" pid="3" name="LastSaved">
    <vt:filetime>2022-10-04T00:00:00Z</vt:filetime>
  </property>
</Properties>
</file>