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media/image13.jpg" ContentType="image/jpeg"/>
  <Override PartName="/ppt/media/image15.jpg" ContentType="image/jpeg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media/image19.jpg" ContentType="image/jpeg"/>
  <Override PartName="/ppt/media/image20.jpg" ContentType="image/jpeg"/>
  <Override PartName="/ppt/media/image21.jpg" ContentType="image/jpeg"/>
  <Override PartName="/ppt/media/image22.jpg" ContentType="image/jpeg"/>
  <Override PartName="/ppt/media/image23.jpg" ContentType="image/jpeg"/>
  <Override PartName="/ppt/media/image24.jpg" ContentType="image/jpeg"/>
  <Override PartName="/ppt/media/image25.jpg" ContentType="image/jpeg"/>
  <Override PartName="/ppt/media/image26.jpg" ContentType="image/jpeg"/>
  <Override PartName="/ppt/media/image27.jpg" ContentType="image/jpeg"/>
  <Override PartName="/ppt/media/image31.jpg" ContentType="image/jpeg"/>
  <Override PartName="/ppt/media/image32.jpg" ContentType="image/jpeg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61" r:id="rId1"/>
    <p:sldMasterId id="2147483664" r:id="rId2"/>
    <p:sldMasterId id="2147483677" r:id="rId3"/>
    <p:sldMasterId id="2147483683" r:id="rId4"/>
  </p:sldMasterIdLst>
  <p:notesMasterIdLst>
    <p:notesMasterId r:id="rId46"/>
  </p:notesMasterIdLst>
  <p:handoutMasterIdLst>
    <p:handoutMasterId r:id="rId47"/>
  </p:handoutMasterIdLst>
  <p:sldIdLst>
    <p:sldId id="496" r:id="rId5"/>
    <p:sldId id="501" r:id="rId6"/>
    <p:sldId id="498" r:id="rId7"/>
    <p:sldId id="499" r:id="rId8"/>
    <p:sldId id="500" r:id="rId9"/>
    <p:sldId id="502" r:id="rId10"/>
    <p:sldId id="509" r:id="rId11"/>
    <p:sldId id="445" r:id="rId12"/>
    <p:sldId id="430" r:id="rId13"/>
    <p:sldId id="431" r:id="rId14"/>
    <p:sldId id="460" r:id="rId15"/>
    <p:sldId id="494" r:id="rId16"/>
    <p:sldId id="485" r:id="rId17"/>
    <p:sldId id="491" r:id="rId18"/>
    <p:sldId id="529" r:id="rId19"/>
    <p:sldId id="530" r:id="rId20"/>
    <p:sldId id="531" r:id="rId21"/>
    <p:sldId id="532" r:id="rId22"/>
    <p:sldId id="526" r:id="rId23"/>
    <p:sldId id="465" r:id="rId24"/>
    <p:sldId id="467" r:id="rId25"/>
    <p:sldId id="493" r:id="rId26"/>
    <p:sldId id="510" r:id="rId27"/>
    <p:sldId id="511" r:id="rId28"/>
    <p:sldId id="525" r:id="rId29"/>
    <p:sldId id="528" r:id="rId30"/>
    <p:sldId id="474" r:id="rId31"/>
    <p:sldId id="514" r:id="rId32"/>
    <p:sldId id="515" r:id="rId33"/>
    <p:sldId id="516" r:id="rId34"/>
    <p:sldId id="486" r:id="rId35"/>
    <p:sldId id="471" r:id="rId36"/>
    <p:sldId id="475" r:id="rId37"/>
    <p:sldId id="503" r:id="rId38"/>
    <p:sldId id="504" r:id="rId39"/>
    <p:sldId id="505" r:id="rId40"/>
    <p:sldId id="506" r:id="rId41"/>
    <p:sldId id="513" r:id="rId42"/>
    <p:sldId id="508" r:id="rId43"/>
    <p:sldId id="512" r:id="rId44"/>
    <p:sldId id="479" r:id="rId45"/>
  </p:sldIdLst>
  <p:sldSz cx="9144000" cy="6858000" type="screen4x3"/>
  <p:notesSz cx="6797675" cy="9928225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pos="2980" userDrawn="1">
          <p15:clr>
            <a:srgbClr val="A4A3A4"/>
          </p15:clr>
        </p15:guide>
        <p15:guide id="4" orient="horz" pos="22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57EA48D-1F06-9615-DB9A-E830B82C1281}" name="DEBORAH" initials="D" userId="DEBORAH" providerId="None"/>
  <p188:author id="{A8B1D4B8-2162-4334-A84A-A5817670D50D}" name="Richard Ebo Amuah" initials="REA" userId="Richard Ebo Amuah" providerId="None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EBORAH" initials="D" lastIdx="3" clrIdx="0">
    <p:extLst>
      <p:ext uri="{19B8F6BF-5375-455C-9EA6-DF929625EA0E}">
        <p15:presenceInfo xmlns:p15="http://schemas.microsoft.com/office/powerpoint/2012/main" userId="DEBORAH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FFC5"/>
    <a:srgbClr val="FFE2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88" autoAdjust="0"/>
    <p:restoredTop sz="93896" autoAdjust="0"/>
  </p:normalViewPr>
  <p:slideViewPr>
    <p:cSldViewPr snapToGrid="0">
      <p:cViewPr varScale="1">
        <p:scale>
          <a:sx n="66" d="100"/>
          <a:sy n="66" d="100"/>
        </p:scale>
        <p:origin x="1320" y="72"/>
      </p:cViewPr>
      <p:guideLst>
        <p:guide orient="horz" pos="2160"/>
        <p:guide pos="2880"/>
        <p:guide pos="2980"/>
        <p:guide orient="horz" pos="226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5" d="100"/>
          <a:sy n="85" d="100"/>
        </p:scale>
        <p:origin x="3804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handoutMaster" Target="handoutMasters/handoutMaster1.xml"/><Relationship Id="rId50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commentAuthors" Target="commentAuthors.xml"/><Relationship Id="rId8" Type="http://schemas.openxmlformats.org/officeDocument/2006/relationships/slide" Target="slides/slide4.xml"/><Relationship Id="rId51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2945659" cy="498136"/>
          </a:xfrm>
          <a:prstGeom prst="rect">
            <a:avLst/>
          </a:prstGeom>
        </p:spPr>
        <p:txBody>
          <a:bodyPr vert="horz" lIns="93496" tIns="46748" rIns="93496" bIns="4674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2"/>
            <a:ext cx="2945659" cy="498136"/>
          </a:xfrm>
          <a:prstGeom prst="rect">
            <a:avLst/>
          </a:prstGeom>
        </p:spPr>
        <p:txBody>
          <a:bodyPr vert="horz" lIns="93496" tIns="46748" rIns="93496" bIns="46748" rtlCol="0"/>
          <a:lstStyle>
            <a:lvl1pPr algn="r">
              <a:defRPr sz="1200"/>
            </a:lvl1pPr>
          </a:lstStyle>
          <a:p>
            <a:fld id="{3F28F936-8F0A-453C-8328-6A9CEA7C3114}" type="datetimeFigureOut">
              <a:rPr lang="en-US" smtClean="0"/>
              <a:t>11/26/2024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30093"/>
            <a:ext cx="2945659" cy="498135"/>
          </a:xfrm>
          <a:prstGeom prst="rect">
            <a:avLst/>
          </a:prstGeom>
        </p:spPr>
        <p:txBody>
          <a:bodyPr vert="horz" lIns="93496" tIns="46748" rIns="93496" bIns="4674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30093"/>
            <a:ext cx="2945659" cy="498135"/>
          </a:xfrm>
          <a:prstGeom prst="rect">
            <a:avLst/>
          </a:prstGeom>
        </p:spPr>
        <p:txBody>
          <a:bodyPr vert="horz" lIns="93496" tIns="46748" rIns="93496" bIns="46748" rtlCol="0" anchor="b"/>
          <a:lstStyle>
            <a:lvl1pPr algn="r">
              <a:defRPr sz="1200"/>
            </a:lvl1pPr>
          </a:lstStyle>
          <a:p>
            <a:fld id="{A3ABB84D-838E-4106-8A75-7B2B077CAA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53554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04T11:25:54.7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24575,'0'0'-8191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04T11:26:22.1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24575,'0'0'-8191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4113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79769" y="4715909"/>
            <a:ext cx="5438140" cy="4467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481" tIns="93481" rIns="93481" bIns="93481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81519853"/>
      </p:ext>
    </p:extLst>
  </p:cSld>
  <p:clrMap bg1="lt1" tx1="dk1" bg2="dk2" tx2="lt2" accent1="accent1" accent2="accent2" accent3="accent3" accent4="accent4" accent5="accent5" accent6="accent6" hlink="hlink" folHlink="folHlink"/>
  <p:hf hdr="0" ftr="0" dt="0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4113" cy="37242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95752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3693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0113" y="742950"/>
            <a:ext cx="4954587" cy="3717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4253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4113" cy="37242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758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5024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1624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7904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5532120"/>
            <a:ext cx="9144000" cy="1325880"/>
          </a:xfrm>
          <a:custGeom>
            <a:avLst/>
            <a:gdLst/>
            <a:ahLst/>
            <a:cxnLst/>
            <a:rect l="l" t="t" r="r" b="b"/>
            <a:pathLst>
              <a:path w="9144000" h="1325879">
                <a:moveTo>
                  <a:pt x="9143999" y="0"/>
                </a:moveTo>
                <a:lnTo>
                  <a:pt x="0" y="0"/>
                </a:lnTo>
                <a:lnTo>
                  <a:pt x="0" y="1325877"/>
                </a:lnTo>
                <a:lnTo>
                  <a:pt x="9143999" y="1325877"/>
                </a:lnTo>
                <a:lnTo>
                  <a:pt x="9143999" y="0"/>
                </a:lnTo>
                <a:close/>
              </a:path>
            </a:pathLst>
          </a:custGeom>
          <a:solidFill>
            <a:srgbClr val="EDED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894588" y="5971032"/>
            <a:ext cx="2257044" cy="6537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0" y="0"/>
            <a:ext cx="9144000" cy="5468620"/>
          </a:xfrm>
          <a:custGeom>
            <a:avLst/>
            <a:gdLst/>
            <a:ahLst/>
            <a:cxnLst/>
            <a:rect l="l" t="t" r="r" b="b"/>
            <a:pathLst>
              <a:path w="9144000" h="5468620">
                <a:moveTo>
                  <a:pt x="9144000" y="0"/>
                </a:moveTo>
                <a:lnTo>
                  <a:pt x="0" y="0"/>
                </a:lnTo>
                <a:lnTo>
                  <a:pt x="0" y="5468112"/>
                </a:lnTo>
                <a:lnTo>
                  <a:pt x="9144000" y="5468112"/>
                </a:lnTo>
                <a:lnTo>
                  <a:pt x="9144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5073396" y="0"/>
            <a:ext cx="4070604" cy="546811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g object 20"/>
          <p:cNvSpPr/>
          <p:nvPr/>
        </p:nvSpPr>
        <p:spPr>
          <a:xfrm>
            <a:off x="4425696" y="0"/>
            <a:ext cx="3350260" cy="5468620"/>
          </a:xfrm>
          <a:custGeom>
            <a:avLst/>
            <a:gdLst/>
            <a:ahLst/>
            <a:cxnLst/>
            <a:rect l="l" t="t" r="r" b="b"/>
            <a:pathLst>
              <a:path w="3350259" h="5468620">
                <a:moveTo>
                  <a:pt x="3349752" y="0"/>
                </a:moveTo>
                <a:lnTo>
                  <a:pt x="0" y="0"/>
                </a:lnTo>
                <a:lnTo>
                  <a:pt x="0" y="5468112"/>
                </a:lnTo>
                <a:lnTo>
                  <a:pt x="3349752" y="5468112"/>
                </a:lnTo>
                <a:lnTo>
                  <a:pt x="334975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chemeClr val="bg1"/>
                </a:solidFill>
                <a:latin typeface="Palladio Uralic"/>
                <a:cs typeface="Palladio Ural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900" b="0" i="0">
                <a:solidFill>
                  <a:srgbClr val="7E7E7E"/>
                </a:solidFill>
                <a:latin typeface="Palladio Uralic"/>
                <a:cs typeface="Palladio Uralic"/>
              </a:defRPr>
            </a:lvl1pPr>
          </a:lstStyle>
          <a:p>
            <a:pPr marL="12700">
              <a:lnSpc>
                <a:spcPct val="100000"/>
              </a:lnSpc>
              <a:spcBef>
                <a:spcPts val="30"/>
              </a:spcBef>
            </a:pPr>
            <a:endParaRPr dirty="0">
              <a:solidFill>
                <a:srgbClr val="FFFFFF"/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900" b="0" i="0">
                <a:solidFill>
                  <a:srgbClr val="7E7E7E"/>
                </a:solidFill>
                <a:latin typeface="Palladio Uralic"/>
                <a:cs typeface="Palladio Uralic"/>
              </a:defRPr>
            </a:lvl1pPr>
          </a:lstStyle>
          <a:p>
            <a:pPr marL="12700">
              <a:lnSpc>
                <a:spcPct val="100000"/>
              </a:lnSpc>
              <a:spcBef>
                <a:spcPts val="30"/>
              </a:spcBef>
            </a:pPr>
            <a:endParaRPr spc="-5" dirty="0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220071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rgbClr val="4285F4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47750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rgbClr val="4285F4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68005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rgbClr val="4285F4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84403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9144000" cy="5625465"/>
          </a:xfrm>
          <a:custGeom>
            <a:avLst/>
            <a:gdLst/>
            <a:ahLst/>
            <a:cxnLst/>
            <a:rect l="l" t="t" r="r" b="b"/>
            <a:pathLst>
              <a:path w="9144000" h="5625465">
                <a:moveTo>
                  <a:pt x="0" y="5625083"/>
                </a:moveTo>
                <a:lnTo>
                  <a:pt x="9143999" y="5625083"/>
                </a:lnTo>
                <a:lnTo>
                  <a:pt x="9143999" y="0"/>
                </a:lnTo>
                <a:lnTo>
                  <a:pt x="0" y="0"/>
                </a:lnTo>
                <a:lnTo>
                  <a:pt x="0" y="562508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>
              <a:buClrTx/>
              <a:buFontTx/>
              <a:buNone/>
            </a:pPr>
            <a:endParaRPr sz="180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0" y="5625084"/>
            <a:ext cx="9144000" cy="1233170"/>
          </a:xfrm>
          <a:custGeom>
            <a:avLst/>
            <a:gdLst/>
            <a:ahLst/>
            <a:cxnLst/>
            <a:rect l="l" t="t" r="r" b="b"/>
            <a:pathLst>
              <a:path w="9144000" h="1233170">
                <a:moveTo>
                  <a:pt x="9143999" y="0"/>
                </a:moveTo>
                <a:lnTo>
                  <a:pt x="0" y="0"/>
                </a:lnTo>
                <a:lnTo>
                  <a:pt x="0" y="1232912"/>
                </a:lnTo>
                <a:lnTo>
                  <a:pt x="9143999" y="1232912"/>
                </a:lnTo>
                <a:lnTo>
                  <a:pt x="9143999" y="0"/>
                </a:lnTo>
                <a:close/>
              </a:path>
            </a:pathLst>
          </a:custGeom>
          <a:solidFill>
            <a:srgbClr val="EDEDED"/>
          </a:solidFill>
        </p:spPr>
        <p:txBody>
          <a:bodyPr wrap="square" lIns="0" tIns="0" rIns="0" bIns="0" rtlCol="0"/>
          <a:lstStyle/>
          <a:p>
            <a:pPr>
              <a:buClrTx/>
              <a:buFontTx/>
              <a:buNone/>
            </a:pPr>
            <a:endParaRPr sz="180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18" name="bg object 18"/>
          <p:cNvSpPr/>
          <p:nvPr/>
        </p:nvSpPr>
        <p:spPr>
          <a:xfrm>
            <a:off x="0" y="5625084"/>
            <a:ext cx="9144000" cy="0"/>
          </a:xfrm>
          <a:custGeom>
            <a:avLst/>
            <a:gdLst/>
            <a:ahLst/>
            <a:cxnLst/>
            <a:rect l="l" t="t" r="r" b="b"/>
            <a:pathLst>
              <a:path w="9144000">
                <a:moveTo>
                  <a:pt x="9143999" y="0"/>
                </a:moveTo>
                <a:lnTo>
                  <a:pt x="0" y="0"/>
                </a:lnTo>
              </a:path>
            </a:pathLst>
          </a:custGeom>
          <a:ln w="9525">
            <a:solidFill>
              <a:srgbClr val="585858"/>
            </a:solidFill>
          </a:ln>
        </p:spPr>
        <p:txBody>
          <a:bodyPr wrap="square" lIns="0" tIns="0" rIns="0" bIns="0" rtlCol="0"/>
          <a:lstStyle/>
          <a:p>
            <a:pPr>
              <a:buClrTx/>
              <a:buFontTx/>
              <a:buNone/>
            </a:pPr>
            <a:endParaRPr sz="1800">
              <a:solidFill>
                <a:sysClr val="windowText" lastClr="000000"/>
              </a:solidFill>
              <a:latin typeface="Calibri"/>
            </a:endParaRPr>
          </a:p>
        </p:txBody>
      </p:sp>
      <p:pic>
        <p:nvPicPr>
          <p:cNvPr id="19" name="bg object 1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63978" y="911402"/>
            <a:ext cx="5346192" cy="1548384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71297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 1">
  <p:cSld name="Title and body 1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5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algn="l"/>
            <a:fld id="{00000000-1234-1234-1234-123412341234}" type="slidenum">
              <a:rPr lang="en">
                <a:solidFill>
                  <a:prstClr val="black">
                    <a:tint val="75000"/>
                  </a:prstClr>
                </a:solidFill>
              </a:rPr>
              <a:pPr algn="l"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Google Shape;24;p5"/>
          <p:cNvSpPr/>
          <p:nvPr/>
        </p:nvSpPr>
        <p:spPr>
          <a:xfrm>
            <a:off x="-336350" y="-28025"/>
            <a:ext cx="9689100" cy="6988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25" name="Google Shape;25;p5"/>
          <p:cNvPicPr preferRelativeResize="0"/>
          <p:nvPr/>
        </p:nvPicPr>
        <p:blipFill rotWithShape="1">
          <a:blip r:embed="rId2">
            <a:alphaModFix/>
          </a:blip>
          <a:srcRect t="15079" b="15072"/>
          <a:stretch/>
        </p:blipFill>
        <p:spPr>
          <a:xfrm>
            <a:off x="2600175" y="3101375"/>
            <a:ext cx="3390240" cy="9816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125450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title"/>
          </p:nvPr>
        </p:nvSpPr>
        <p:spPr>
          <a:xfrm>
            <a:off x="1049075" y="496025"/>
            <a:ext cx="3008400" cy="80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700"/>
              <a:buFont typeface="Times New Roman"/>
              <a:buNone/>
              <a:defRPr sz="2700" b="1"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body" idx="1"/>
          </p:nvPr>
        </p:nvSpPr>
        <p:spPr>
          <a:xfrm>
            <a:off x="1057750" y="1846725"/>
            <a:ext cx="6996600" cy="299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A75E07-4E11-4DA8-8E96-080906928781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08885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" type="titleOnly">
  <p:cSld name="Title only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" name="Slide Number Placeholder 1"/>
          <p:cNvSpPr txBox="1">
            <a:spLocks/>
          </p:cNvSpPr>
          <p:nvPr userDrawn="1"/>
        </p:nvSpPr>
        <p:spPr>
          <a:xfrm>
            <a:off x="6559550" y="629817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200" b="0" i="0" u="none" strike="noStrike" cap="none">
                <a:solidFill>
                  <a:schemeClr val="tx1">
                    <a:tint val="75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7E5F93E-D7AD-4C43-B612-1B53324FEBDE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26262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ne column text">
  <p:cSld name="One column text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 txBox="1">
            <a:spLocks noGrp="1"/>
          </p:cNvSpPr>
          <p:nvPr>
            <p:ph type="title"/>
          </p:nvPr>
        </p:nvSpPr>
        <p:spPr>
          <a:xfrm>
            <a:off x="311700" y="740800"/>
            <a:ext cx="2808000" cy="10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9pPr>
          </a:lstStyle>
          <a:p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body" idx="1"/>
          </p:nvPr>
        </p:nvSpPr>
        <p:spPr>
          <a:xfrm>
            <a:off x="311700" y="1852800"/>
            <a:ext cx="2808000" cy="423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l"/>
            <a:fld id="{00000000-1234-1234-1234-123412341234}" type="slidenum">
              <a:rPr lang="en">
                <a:solidFill>
                  <a:srgbClr val="000000">
                    <a:tint val="75000"/>
                  </a:srgbClr>
                </a:solidFill>
              </a:rPr>
              <a:pPr algn="l"/>
              <a:t>‹#›</a:t>
            </a:fld>
            <a:endParaRPr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44443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title and description">
  <p:cSld name="Section title and description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1"/>
          <p:cNvSpPr/>
          <p:nvPr/>
        </p:nvSpPr>
        <p:spPr>
          <a:xfrm>
            <a:off x="4572000" y="-167"/>
            <a:ext cx="4572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44" name="Google Shape;44;p11"/>
          <p:cNvSpPr txBox="1">
            <a:spLocks noGrp="1"/>
          </p:cNvSpPr>
          <p:nvPr>
            <p:ph type="title"/>
          </p:nvPr>
        </p:nvSpPr>
        <p:spPr>
          <a:xfrm>
            <a:off x="265500" y="1644233"/>
            <a:ext cx="4045200" cy="19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Char char="●"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Char char="○"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Char char="■"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Char char="●"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Char char="○"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Char char="■"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Char char="●"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Char char="○"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Char char="■"/>
              <a:defRPr sz="4200"/>
            </a:lvl9pPr>
          </a:lstStyle>
          <a:p>
            <a:endParaRPr/>
          </a:p>
        </p:txBody>
      </p:sp>
      <p:sp>
        <p:nvSpPr>
          <p:cNvPr id="45" name="Google Shape;45;p11"/>
          <p:cNvSpPr txBox="1">
            <a:spLocks noGrp="1"/>
          </p:cNvSpPr>
          <p:nvPr>
            <p:ph type="subTitle" idx="1"/>
          </p:nvPr>
        </p:nvSpPr>
        <p:spPr>
          <a:xfrm>
            <a:off x="265500" y="3737433"/>
            <a:ext cx="4045200" cy="16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2"/>
          </p:nvPr>
        </p:nvSpPr>
        <p:spPr>
          <a:xfrm>
            <a:off x="4939500" y="965433"/>
            <a:ext cx="3837000" cy="492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l"/>
            <a:fld id="{00000000-1234-1234-1234-123412341234}" type="slidenum">
              <a:rPr lang="en">
                <a:solidFill>
                  <a:srgbClr val="000000">
                    <a:tint val="75000"/>
                  </a:srgbClr>
                </a:solidFill>
              </a:rPr>
              <a:pPr algn="l"/>
              <a:t>‹#›</a:t>
            </a:fld>
            <a:endParaRPr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74093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08914" y="66243"/>
            <a:ext cx="8526170" cy="1489710"/>
          </a:xfrm>
          <a:prstGeom prst="rect">
            <a:avLst/>
          </a:prstGeom>
        </p:spPr>
        <p:txBody>
          <a:bodyPr lIns="0" tIns="0" rIns="0" bIns="0"/>
          <a:lstStyle>
            <a:lvl1pPr>
              <a:defRPr sz="3200" b="1" i="0">
                <a:solidFill>
                  <a:srgbClr val="4285F4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22300" y="1470786"/>
            <a:ext cx="7899400" cy="4055745"/>
          </a:xfrm>
          <a:prstGeom prst="rect">
            <a:avLst/>
          </a:prstGeom>
        </p:spPr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15523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chemeClr val="bg1"/>
                </a:solidFill>
                <a:latin typeface="Palladio Uralic"/>
                <a:cs typeface="Palladio Ural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400" b="1" i="0" u="heavy">
                <a:solidFill>
                  <a:schemeClr val="bg1"/>
                </a:solidFill>
                <a:latin typeface="Palladio Uralic"/>
                <a:cs typeface="Palladio Uralic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900" b="0" i="0">
                <a:solidFill>
                  <a:srgbClr val="7E7E7E"/>
                </a:solidFill>
                <a:latin typeface="Palladio Uralic"/>
                <a:cs typeface="Palladio Uralic"/>
              </a:defRPr>
            </a:lvl1pPr>
          </a:lstStyle>
          <a:p>
            <a:pPr marL="12700">
              <a:lnSpc>
                <a:spcPct val="100000"/>
              </a:lnSpc>
              <a:spcBef>
                <a:spcPts val="30"/>
              </a:spcBef>
            </a:pPr>
            <a:endParaRPr dirty="0">
              <a:solidFill>
                <a:srgbClr val="FFFFFF"/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900" b="0" i="0">
                <a:solidFill>
                  <a:srgbClr val="7E7E7E"/>
                </a:solidFill>
                <a:latin typeface="Palladio Uralic"/>
                <a:cs typeface="Palladio Uralic"/>
              </a:defRPr>
            </a:lvl1pPr>
          </a:lstStyle>
          <a:p>
            <a:pPr marL="12700">
              <a:lnSpc>
                <a:spcPct val="100000"/>
              </a:lnSpc>
              <a:spcBef>
                <a:spcPts val="30"/>
              </a:spcBef>
            </a:pPr>
            <a:endParaRPr spc="-5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922813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title"/>
          </p:nvPr>
        </p:nvSpPr>
        <p:spPr>
          <a:xfrm>
            <a:off x="1049075" y="496025"/>
            <a:ext cx="3008400" cy="80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700"/>
              <a:buFont typeface="Times New Roman"/>
              <a:buNone/>
              <a:defRPr sz="2700" b="1"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body" idx="1"/>
          </p:nvPr>
        </p:nvSpPr>
        <p:spPr>
          <a:xfrm>
            <a:off x="1057750" y="1846725"/>
            <a:ext cx="6996600" cy="299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A75E07-4E11-4DA8-8E96-080906928781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54914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" type="titleOnly">
  <p:cSld name="Title only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" name="Slide Number Placeholder 1"/>
          <p:cNvSpPr txBox="1">
            <a:spLocks/>
          </p:cNvSpPr>
          <p:nvPr userDrawn="1"/>
        </p:nvSpPr>
        <p:spPr>
          <a:xfrm>
            <a:off x="6559550" y="629817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200" b="0" i="0" u="none" strike="noStrike" cap="none">
                <a:solidFill>
                  <a:schemeClr val="tx1">
                    <a:tint val="75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7E5F93E-D7AD-4C43-B612-1B53324FEBDE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03279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ne column text">
  <p:cSld name="One column text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 txBox="1">
            <a:spLocks noGrp="1"/>
          </p:cNvSpPr>
          <p:nvPr>
            <p:ph type="title"/>
          </p:nvPr>
        </p:nvSpPr>
        <p:spPr>
          <a:xfrm>
            <a:off x="311700" y="740800"/>
            <a:ext cx="2808000" cy="10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9pPr>
          </a:lstStyle>
          <a:p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body" idx="1"/>
          </p:nvPr>
        </p:nvSpPr>
        <p:spPr>
          <a:xfrm>
            <a:off x="311700" y="1852800"/>
            <a:ext cx="2808000" cy="423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l"/>
            <a:fld id="{00000000-1234-1234-1234-123412341234}" type="slidenum">
              <a:rPr lang="en">
                <a:solidFill>
                  <a:srgbClr val="000000">
                    <a:tint val="75000"/>
                  </a:srgbClr>
                </a:solidFill>
              </a:rPr>
              <a:pPr algn="l"/>
              <a:t>‹#›</a:t>
            </a:fld>
            <a:endParaRPr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07438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title and description">
  <p:cSld name="Section title and description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1"/>
          <p:cNvSpPr/>
          <p:nvPr/>
        </p:nvSpPr>
        <p:spPr>
          <a:xfrm>
            <a:off x="4572000" y="-167"/>
            <a:ext cx="4572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44" name="Google Shape;44;p11"/>
          <p:cNvSpPr txBox="1">
            <a:spLocks noGrp="1"/>
          </p:cNvSpPr>
          <p:nvPr>
            <p:ph type="title"/>
          </p:nvPr>
        </p:nvSpPr>
        <p:spPr>
          <a:xfrm>
            <a:off x="265500" y="1644233"/>
            <a:ext cx="4045200" cy="19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Char char="●"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Char char="○"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Char char="■"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Char char="●"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Char char="○"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Char char="■"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Char char="●"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Char char="○"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Char char="■"/>
              <a:defRPr sz="4200"/>
            </a:lvl9pPr>
          </a:lstStyle>
          <a:p>
            <a:endParaRPr/>
          </a:p>
        </p:txBody>
      </p:sp>
      <p:sp>
        <p:nvSpPr>
          <p:cNvPr id="45" name="Google Shape;45;p11"/>
          <p:cNvSpPr txBox="1">
            <a:spLocks noGrp="1"/>
          </p:cNvSpPr>
          <p:nvPr>
            <p:ph type="subTitle" idx="1"/>
          </p:nvPr>
        </p:nvSpPr>
        <p:spPr>
          <a:xfrm>
            <a:off x="265500" y="3737433"/>
            <a:ext cx="4045200" cy="16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2"/>
          </p:nvPr>
        </p:nvSpPr>
        <p:spPr>
          <a:xfrm>
            <a:off x="4939500" y="965433"/>
            <a:ext cx="3837000" cy="492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l"/>
            <a:fld id="{00000000-1234-1234-1234-123412341234}" type="slidenum">
              <a:rPr lang="en">
                <a:solidFill>
                  <a:srgbClr val="000000">
                    <a:tint val="75000"/>
                  </a:srgbClr>
                </a:solidFill>
              </a:rPr>
              <a:pPr algn="l"/>
              <a:t>‹#›</a:t>
            </a:fld>
            <a:endParaRPr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76708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08914" y="66243"/>
            <a:ext cx="8526170" cy="1489710"/>
          </a:xfrm>
          <a:prstGeom prst="rect">
            <a:avLst/>
          </a:prstGeom>
        </p:spPr>
        <p:txBody>
          <a:bodyPr lIns="0" tIns="0" rIns="0" bIns="0"/>
          <a:lstStyle>
            <a:lvl1pPr>
              <a:defRPr sz="3200" b="1" i="0">
                <a:solidFill>
                  <a:srgbClr val="4285F4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22300" y="1470786"/>
            <a:ext cx="7899400" cy="4055745"/>
          </a:xfrm>
          <a:prstGeom prst="rect">
            <a:avLst/>
          </a:prstGeom>
        </p:spPr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44691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title"/>
          </p:nvPr>
        </p:nvSpPr>
        <p:spPr>
          <a:xfrm>
            <a:off x="1049075" y="496025"/>
            <a:ext cx="3008400" cy="80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700"/>
              <a:buFont typeface="Times New Roman"/>
              <a:buNone/>
              <a:defRPr sz="2700" b="1"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body" idx="1"/>
          </p:nvPr>
        </p:nvSpPr>
        <p:spPr>
          <a:xfrm>
            <a:off x="1057750" y="1846725"/>
            <a:ext cx="6996600" cy="299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 1">
  <p:cSld name="TITLE_AND_BODY_1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5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4" name="Google Shape;24;p5"/>
          <p:cNvSpPr/>
          <p:nvPr/>
        </p:nvSpPr>
        <p:spPr>
          <a:xfrm>
            <a:off x="-336350" y="-28025"/>
            <a:ext cx="9689100" cy="6988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5" name="Google Shape;25;p5"/>
          <p:cNvPicPr preferRelativeResize="0"/>
          <p:nvPr/>
        </p:nvPicPr>
        <p:blipFill rotWithShape="1">
          <a:blip r:embed="rId2">
            <a:alphaModFix/>
          </a:blip>
          <a:srcRect t="15079" b="15072"/>
          <a:stretch/>
        </p:blipFill>
        <p:spPr>
          <a:xfrm>
            <a:off x="2600175" y="3101375"/>
            <a:ext cx="3390240" cy="9816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" type="titleOnly">
  <p:cSld name="TITLE_ONLY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ne column text">
  <p:cSld name="ONE_COLUMN_TEXT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 txBox="1">
            <a:spLocks noGrp="1"/>
          </p:cNvSpPr>
          <p:nvPr>
            <p:ph type="title"/>
          </p:nvPr>
        </p:nvSpPr>
        <p:spPr>
          <a:xfrm>
            <a:off x="311700" y="740800"/>
            <a:ext cx="2808000" cy="10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9pPr>
          </a:lstStyle>
          <a:p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body" idx="1"/>
          </p:nvPr>
        </p:nvSpPr>
        <p:spPr>
          <a:xfrm>
            <a:off x="311700" y="1852800"/>
            <a:ext cx="2808000" cy="423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title and description">
  <p:cSld name="SECTION_TITLE_AND_DESCRIPTION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1"/>
          <p:cNvSpPr/>
          <p:nvPr/>
        </p:nvSpPr>
        <p:spPr>
          <a:xfrm>
            <a:off x="4572000" y="-167"/>
            <a:ext cx="4572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11"/>
          <p:cNvSpPr txBox="1">
            <a:spLocks noGrp="1"/>
          </p:cNvSpPr>
          <p:nvPr>
            <p:ph type="title"/>
          </p:nvPr>
        </p:nvSpPr>
        <p:spPr>
          <a:xfrm>
            <a:off x="265500" y="1644233"/>
            <a:ext cx="4045200" cy="19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Char char="●"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Char char="○"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Char char="■"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Char char="●"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Char char="○"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Char char="■"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Char char="●"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Char char="○"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Char char="■"/>
              <a:defRPr sz="4200"/>
            </a:lvl9pPr>
          </a:lstStyle>
          <a:p>
            <a:endParaRPr/>
          </a:p>
        </p:txBody>
      </p:sp>
      <p:sp>
        <p:nvSpPr>
          <p:cNvPr id="45" name="Google Shape;45;p11"/>
          <p:cNvSpPr txBox="1">
            <a:spLocks noGrp="1"/>
          </p:cNvSpPr>
          <p:nvPr>
            <p:ph type="subTitle" idx="1"/>
          </p:nvPr>
        </p:nvSpPr>
        <p:spPr>
          <a:xfrm>
            <a:off x="265500" y="3737433"/>
            <a:ext cx="4045200" cy="16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2"/>
          </p:nvPr>
        </p:nvSpPr>
        <p:spPr>
          <a:xfrm>
            <a:off x="4939500" y="965433"/>
            <a:ext cx="3837000" cy="492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aption">
  <p:cSld name="CAPTION_ONLY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body" idx="1"/>
          </p:nvPr>
        </p:nvSpPr>
        <p:spPr>
          <a:xfrm>
            <a:off x="311700" y="5640767"/>
            <a:ext cx="5998800" cy="80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</a:lstStyle>
          <a:p>
            <a:endParaRPr/>
          </a:p>
        </p:txBody>
      </p:sp>
      <p:sp>
        <p:nvSpPr>
          <p:cNvPr id="50" name="Google Shape;50;p12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70304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24.xml"/><Relationship Id="rId4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/>
          <p:nvPr/>
        </p:nvSpPr>
        <p:spPr>
          <a:xfrm>
            <a:off x="-46700" y="5532125"/>
            <a:ext cx="9349500" cy="1532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7;p1"/>
          <p:cNvSpPr/>
          <p:nvPr/>
        </p:nvSpPr>
        <p:spPr>
          <a:xfrm>
            <a:off x="858300" y="586625"/>
            <a:ext cx="27900" cy="775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" name="Google Shape;8;p1"/>
          <p:cNvPicPr preferRelativeResize="0"/>
          <p:nvPr/>
        </p:nvPicPr>
        <p:blipFill rotWithShape="1">
          <a:blip r:embed="rId10">
            <a:alphaModFix/>
          </a:blip>
          <a:srcRect t="15078" b="15078"/>
          <a:stretch/>
        </p:blipFill>
        <p:spPr>
          <a:xfrm>
            <a:off x="894625" y="5971350"/>
            <a:ext cx="2257461" cy="653651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48" r:id="rId3"/>
    <p:sldLayoutId id="2147483651" r:id="rId4"/>
    <p:sldLayoutId id="2147483654" r:id="rId5"/>
    <p:sldLayoutId id="2147483655" r:id="rId6"/>
    <p:sldLayoutId id="2147483657" r:id="rId7"/>
    <p:sldLayoutId id="2147483658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08914" y="66243"/>
            <a:ext cx="8526170" cy="14897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1" i="0">
                <a:solidFill>
                  <a:srgbClr val="4285F4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22300" y="1470786"/>
            <a:ext cx="7899400" cy="405574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endParaRPr sz="180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endParaRPr lang="en-US" sz="180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B6F15528-21DE-4FAA-801E-634DDDAF4B2B}" type="slidenum">
              <a:rPr sz="1800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buClrTx/>
                <a:buFontTx/>
                <a:buNone/>
              </a:pPr>
              <a:t>‹#›</a:t>
            </a:fld>
            <a:endParaRPr sz="180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9909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</p:sldLayoutIdLst>
  <p:hf sldNum="0" hdr="0" ftr="0" dt="0"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7;p1"/>
          <p:cNvSpPr/>
          <p:nvPr/>
        </p:nvSpPr>
        <p:spPr>
          <a:xfrm>
            <a:off x="858300" y="586625"/>
            <a:ext cx="27900" cy="775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A75E07-4E11-4DA8-8E96-080906928781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589759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7;p1"/>
          <p:cNvSpPr/>
          <p:nvPr/>
        </p:nvSpPr>
        <p:spPr>
          <a:xfrm>
            <a:off x="858300" y="586625"/>
            <a:ext cx="27900" cy="775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A75E07-4E11-4DA8-8E96-080906928781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085757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6" Type="http://schemas.openxmlformats.org/officeDocument/2006/relationships/customXml" Target="../ink/ink2.xml"/><Relationship Id="rId5" Type="http://schemas.openxmlformats.org/officeDocument/2006/relationships/image" Target="../media/image7.emf"/><Relationship Id="rId4" Type="http://schemas.openxmlformats.org/officeDocument/2006/relationships/customXml" Target="../ink/ink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3" Type="http://schemas.openxmlformats.org/officeDocument/2006/relationships/image" Target="../media/image19.jpg"/><Relationship Id="rId7" Type="http://schemas.openxmlformats.org/officeDocument/2006/relationships/image" Target="../media/image23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4.png"/><Relationship Id="rId3" Type="http://schemas.openxmlformats.org/officeDocument/2006/relationships/image" Target="../media/image8.png"/><Relationship Id="rId7" Type="http://schemas.openxmlformats.org/officeDocument/2006/relationships/image" Target="../media/image10.jpeg"/><Relationship Id="rId12" Type="http://schemas.openxmlformats.org/officeDocument/2006/relationships/image" Target="../media/image13.jpg"/><Relationship Id="rId2" Type="http://schemas.openxmlformats.org/officeDocument/2006/relationships/image" Target="../media/image7.jpeg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svg"/><Relationship Id="rId11" Type="http://schemas.openxmlformats.org/officeDocument/2006/relationships/image" Target="../media/image16.svg"/><Relationship Id="rId5" Type="http://schemas.openxmlformats.org/officeDocument/2006/relationships/image" Target="../media/image9.png"/><Relationship Id="rId15" Type="http://schemas.openxmlformats.org/officeDocument/2006/relationships/image" Target="../media/image15.jpg"/><Relationship Id="rId10" Type="http://schemas.openxmlformats.org/officeDocument/2006/relationships/image" Target="../media/image12.png"/><Relationship Id="rId4" Type="http://schemas.openxmlformats.org/officeDocument/2006/relationships/image" Target="../media/image9.svg"/><Relationship Id="rId9" Type="http://schemas.openxmlformats.org/officeDocument/2006/relationships/image" Target="../media/image14.svg"/><Relationship Id="rId14" Type="http://schemas.openxmlformats.org/officeDocument/2006/relationships/image" Target="../media/image19.sv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BIRIM SOUTH DISTRICT LOGO">
            <a:extLst>
              <a:ext uri="{FF2B5EF4-FFF2-40B4-BE49-F238E27FC236}">
                <a16:creationId xmlns:a16="http://schemas.microsoft.com/office/drawing/2014/main" xmlns="" id="{41994D3D-9B40-7033-4F8C-233525BE683C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4213" y="220615"/>
            <a:ext cx="2355142" cy="2006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4">
            <a:extLst>
              <a:ext uri="{FF2B5EF4-FFF2-40B4-BE49-F238E27FC236}">
                <a16:creationId xmlns:a16="http://schemas.microsoft.com/office/drawing/2014/main" xmlns="" id="{65FB31F0-5678-7A3B-CA0E-9E9B57E97F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7040" y="2628200"/>
            <a:ext cx="7695718" cy="492443"/>
          </a:xfrm>
          <a:noFill/>
        </p:spPr>
        <p:txBody>
          <a:bodyPr/>
          <a:lstStyle/>
          <a:p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BIRIM SOUTH DISTRICT ASSEMBLY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xmlns="" id="{77C40729-B478-9299-258A-1CDE3A2E6CE3}"/>
              </a:ext>
            </a:extLst>
          </p:cNvPr>
          <p:cNvSpPr txBox="1">
            <a:spLocks/>
          </p:cNvSpPr>
          <p:nvPr/>
        </p:nvSpPr>
        <p:spPr>
          <a:xfrm>
            <a:off x="2214807" y="5007438"/>
            <a:ext cx="4525961" cy="683517"/>
          </a:xfrm>
          <a:prstGeom prst="rect">
            <a:avLst/>
          </a:prstGeom>
        </p:spPr>
        <p:txBody>
          <a:bodyPr>
            <a:no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algn="ctr">
              <a:buClrTx/>
              <a:buFontTx/>
              <a:buNone/>
            </a:pPr>
            <a:r>
              <a:rPr lang="en-GB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2025 FISCAL YEAR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6B297FA4-C7A8-0518-4BF2-34072FD1F277}"/>
              </a:ext>
            </a:extLst>
          </p:cNvPr>
          <p:cNvSpPr/>
          <p:nvPr/>
        </p:nvSpPr>
        <p:spPr>
          <a:xfrm>
            <a:off x="1953557" y="3755571"/>
            <a:ext cx="5048459" cy="584775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lvl="2" algn="ctr">
              <a:buClrTx/>
              <a:buFontTx/>
              <a:buNone/>
            </a:pP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BUDGET STATEMENT</a:t>
            </a:r>
            <a:endParaRPr lang="en-US" sz="210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xmlns="" id="{DA7B05D6-6953-7B79-6FEB-49646AC55E0E}"/>
                  </a:ext>
                </a:extLst>
              </p14:cNvPr>
              <p14:cNvContentPartPr/>
              <p14:nvPr/>
            </p14:nvContentPartPr>
            <p14:xfrm>
              <a:off x="992574" y="933573"/>
              <a:ext cx="360" cy="36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xmlns="" xmlns:p14="http://schemas.microsoft.com/office/powerpoint/2010/main" id="{DA7B05D6-6953-7B79-6FEB-49646AC55E0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80334" y="921333"/>
                <a:ext cx="24840" cy="24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xmlns="" id="{4E717542-9B40-6179-923F-1FB1B1F124F0}"/>
                  </a:ext>
                </a:extLst>
              </p14:cNvPr>
              <p14:cNvContentPartPr/>
              <p14:nvPr/>
            </p14:nvContentPartPr>
            <p14:xfrm>
              <a:off x="5486013" y="3824373"/>
              <a:ext cx="360" cy="36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xmlns="" xmlns:p14="http://schemas.microsoft.com/office/powerpoint/2010/main" id="{4E717542-9B40-6179-923F-1FB1B1F124F0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473773" y="3812133"/>
                <a:ext cx="24840" cy="24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5849718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ED3C4CF-8083-8138-DD85-12DDA733BA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9074" y="298938"/>
            <a:ext cx="7954248" cy="1003487"/>
          </a:xfrm>
        </p:spPr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chemeClr val="tx1"/>
                </a:solidFill>
                <a:latin typeface="+mj-lt"/>
              </a:rPr>
              <a:t>Financial Performance – Expenditure Cont’d.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Table 2">
                <a:extLst>
                  <a:ext uri="{FF2B5EF4-FFF2-40B4-BE49-F238E27FC236}">
                    <a16:creationId xmlns:a16="http://schemas.microsoft.com/office/drawing/2014/main" xmlns="" id="{23253887-2C73-9A4E-103B-760FF92AB9B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605332997"/>
                  </p:ext>
                </p:extLst>
              </p:nvPr>
            </p:nvGraphicFramePr>
            <p:xfrm>
              <a:off x="201479" y="1455547"/>
              <a:ext cx="8801844" cy="4972550"/>
            </p:xfrm>
            <a:graphic>
              <a:graphicData uri="http://schemas.openxmlformats.org/drawingml/2006/table">
                <a:tbl>
                  <a:tblPr>
                    <a:tableStyleId>{5940675A-B579-460E-94D1-54222C63F5DA}</a:tableStyleId>
                  </a:tblPr>
                  <a:tblGrid>
                    <a:gridCol w="1627321">
                      <a:extLst>
                        <a:ext uri="{9D8B030D-6E8A-4147-A177-3AD203B41FA5}">
                          <a16:colId xmlns:a16="http://schemas.microsoft.com/office/drawing/2014/main" xmlns="" val="1682003533"/>
                        </a:ext>
                      </a:extLst>
                    </a:gridCol>
                    <a:gridCol w="1216812">
                      <a:extLst>
                        <a:ext uri="{9D8B030D-6E8A-4147-A177-3AD203B41FA5}">
                          <a16:colId xmlns:a16="http://schemas.microsoft.com/office/drawing/2014/main" xmlns="" val="1767879680"/>
                        </a:ext>
                      </a:extLst>
                    </a:gridCol>
                    <a:gridCol w="1021422">
                      <a:extLst>
                        <a:ext uri="{9D8B030D-6E8A-4147-A177-3AD203B41FA5}">
                          <a16:colId xmlns:a16="http://schemas.microsoft.com/office/drawing/2014/main" xmlns="" val="4021936741"/>
                        </a:ext>
                      </a:extLst>
                    </a:gridCol>
                    <a:gridCol w="956263">
                      <a:extLst>
                        <a:ext uri="{9D8B030D-6E8A-4147-A177-3AD203B41FA5}">
                          <a16:colId xmlns:a16="http://schemas.microsoft.com/office/drawing/2014/main" xmlns="" val="438512203"/>
                        </a:ext>
                      </a:extLst>
                    </a:gridCol>
                    <a:gridCol w="1058404">
                      <a:extLst>
                        <a:ext uri="{9D8B030D-6E8A-4147-A177-3AD203B41FA5}">
                          <a16:colId xmlns:a16="http://schemas.microsoft.com/office/drawing/2014/main" xmlns="" val="2486258872"/>
                        </a:ext>
                      </a:extLst>
                    </a:gridCol>
                    <a:gridCol w="933248">
                      <a:extLst>
                        <a:ext uri="{9D8B030D-6E8A-4147-A177-3AD203B41FA5}">
                          <a16:colId xmlns:a16="http://schemas.microsoft.com/office/drawing/2014/main" xmlns="" val="1366912373"/>
                        </a:ext>
                      </a:extLst>
                    </a:gridCol>
                    <a:gridCol w="942297">
                      <a:extLst>
                        <a:ext uri="{9D8B030D-6E8A-4147-A177-3AD203B41FA5}">
                          <a16:colId xmlns:a16="http://schemas.microsoft.com/office/drawing/2014/main" xmlns="" val="2527463556"/>
                        </a:ext>
                      </a:extLst>
                    </a:gridCol>
                    <a:gridCol w="1046077">
                      <a:extLst>
                        <a:ext uri="{9D8B030D-6E8A-4147-A177-3AD203B41FA5}">
                          <a16:colId xmlns:a16="http://schemas.microsoft.com/office/drawing/2014/main" xmlns="" val="3851752378"/>
                        </a:ext>
                      </a:extLst>
                    </a:gridCol>
                  </a:tblGrid>
                  <a:tr h="407545">
                    <a:tc gridSpan="8"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200" b="1" kern="100" dirty="0">
                              <a:effectLst/>
                            </a:rPr>
                            <a:t>EXPENDITURE PERFORMANCE (ALL DEPARTMENTS) IGF ONLY</a:t>
                          </a:r>
                          <a:endParaRPr lang="en-US" sz="1200" b="1" kern="100" dirty="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xmlns="" val="1232618991"/>
                      </a:ext>
                    </a:extLst>
                  </a:tr>
                  <a:tr h="443155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200" b="1" kern="100" dirty="0">
                              <a:effectLst/>
                            </a:rPr>
                            <a:t>Expenditure</a:t>
                          </a:r>
                          <a:endParaRPr lang="en-US" sz="1200" b="1" kern="100" dirty="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 gridSpan="2"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200" b="1" kern="100" dirty="0">
                              <a:effectLst/>
                            </a:rPr>
                            <a:t>2022</a:t>
                          </a:r>
                          <a:endParaRPr lang="en-US" sz="1200" b="1" kern="100" dirty="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200" b="1" kern="100" dirty="0">
                              <a:effectLst/>
                            </a:rPr>
                            <a:t>2023</a:t>
                          </a:r>
                          <a:endParaRPr lang="en-US" sz="1200" b="1" kern="100" dirty="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gridSpan="3"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200" b="1" kern="100" dirty="0">
                              <a:effectLst/>
                            </a:rPr>
                            <a:t>2024</a:t>
                          </a:r>
                          <a:endParaRPr lang="en-US" sz="1200" b="1" kern="100" dirty="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xmlns="" val="3618974293"/>
                      </a:ext>
                    </a:extLst>
                  </a:tr>
                  <a:tr h="1453422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200" b="1" kern="100" dirty="0">
                              <a:effectLst/>
                            </a:rPr>
                            <a:t> </a:t>
                          </a:r>
                          <a:endParaRPr lang="en-US" sz="1200" b="1" kern="100" dirty="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200" b="1" kern="100" dirty="0">
                              <a:effectLst/>
                            </a:rPr>
                            <a:t>Budget</a:t>
                          </a:r>
                          <a:endParaRPr lang="en-US" sz="1200" b="1" kern="100" dirty="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200" b="1" kern="100">
                              <a:effectLst/>
                            </a:rPr>
                            <a:t>Actual </a:t>
                          </a:r>
                          <a:endParaRPr lang="en-US" sz="1200" b="1" kern="10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200" b="1" kern="100">
                              <a:effectLst/>
                            </a:rPr>
                            <a:t>Budget</a:t>
                          </a:r>
                          <a:endParaRPr lang="en-US" sz="1200" b="1" kern="10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200" b="1" kern="100" dirty="0">
                              <a:effectLst/>
                            </a:rPr>
                            <a:t>Actual</a:t>
                          </a:r>
                          <a:endParaRPr lang="en-US" sz="1200" b="1" kern="100" dirty="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200" b="1" kern="100" dirty="0">
                              <a:effectLst/>
                            </a:rPr>
                            <a:t>Budget</a:t>
                          </a:r>
                          <a:endParaRPr lang="en-US" sz="1200" b="1" kern="100" dirty="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200" b="1" kern="100" dirty="0">
                              <a:effectLst/>
                            </a:rPr>
                            <a:t>Actual as at September</a:t>
                          </a:r>
                          <a:endParaRPr lang="en-US" sz="1200" b="1" kern="100" dirty="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200" b="1" kern="100" dirty="0">
                              <a:effectLst/>
                            </a:rPr>
                            <a:t>% Performance as at September</a:t>
                          </a:r>
                        </a:p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1200" b="1" i="1" kern="10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200" b="1" kern="100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𝐀𝐜𝐭𝐮𝐚𝐥</m:t>
                                    </m:r>
                                  </m:num>
                                  <m:den>
                                    <m:r>
                                      <a:rPr lang="en-US" sz="1200" b="1" kern="100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𝐁𝐮𝐝𝐠𝐞𝐭</m:t>
                                    </m:r>
                                  </m:den>
                                </m:f>
                                <m:r>
                                  <a:rPr lang="en-US" sz="1200" b="1" i="1" kern="100" smtClean="0">
                                    <a:effectLst/>
                                    <a:latin typeface="Cambria Math" panose="02040503050406030204" pitchFamily="18" charset="0"/>
                                  </a:rPr>
                                  <m:t>𝐱</m:t>
                                </m:r>
                                <m:r>
                                  <a:rPr lang="en-US" sz="1200" b="1" kern="100">
                                    <a:effectLst/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1200" b="1" kern="100">
                                    <a:effectLst/>
                                    <a:latin typeface="Cambria Math" panose="02040503050406030204" pitchFamily="18" charset="0"/>
                                  </a:rPr>
                                  <m:t>𝟏𝟎𝟎</m:t>
                                </m:r>
                              </m:oMath>
                            </m:oMathPara>
                          </a14:m>
                          <a:endParaRPr lang="en-US" sz="1200" b="1" kern="100" dirty="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extLst>
                      <a:ext uri="{0D108BD9-81ED-4DB2-BD59-A6C34878D82A}">
                        <a16:rowId xmlns:a16="http://schemas.microsoft.com/office/drawing/2014/main" xmlns="" val="805047645"/>
                      </a:ext>
                    </a:extLst>
                  </a:tr>
                  <a:tr h="735954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200" b="1" kern="100" dirty="0">
                              <a:effectLst/>
                            </a:rPr>
                            <a:t>Compensation of Employees </a:t>
                          </a:r>
                          <a:endParaRPr lang="en-US" sz="1200" b="1" kern="100" dirty="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b="0" dirty="0"/>
                            <a:t>108,835.00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200" b="0" kern="100" dirty="0">
                              <a:effectLst/>
                            </a:rPr>
                            <a:t> 102,587.89</a:t>
                          </a:r>
                          <a:endParaRPr lang="en-US" sz="1200" b="0" kern="100" dirty="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106,100.00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80,061.57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</a:pPr>
                          <a:r>
                            <a:rPr lang="en-US" sz="1200" b="0" kern="100" dirty="0">
                              <a:effectLst/>
                              <a:latin typeface="+mn-lt"/>
                            </a:rPr>
                            <a:t>95,314.25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200" b="0" kern="100" dirty="0">
                              <a:effectLst/>
                            </a:rPr>
                            <a:t>51,423.69 </a:t>
                          </a:r>
                          <a:endParaRPr lang="en-US" sz="1200" b="0" kern="100" dirty="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</a:pPr>
                          <a:r>
                            <a:rPr lang="en-US" sz="1200" b="0" kern="1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53.95</a:t>
                          </a:r>
                        </a:p>
                      </a:txBody>
                      <a:tcPr marL="9525" marR="9525" marT="9525" marB="0" anchor="b"/>
                    </a:tc>
                    <a:extLst>
                      <a:ext uri="{0D108BD9-81ED-4DB2-BD59-A6C34878D82A}">
                        <a16:rowId xmlns:a16="http://schemas.microsoft.com/office/drawing/2014/main" xmlns="" val="1716917068"/>
                      </a:ext>
                    </a:extLst>
                  </a:tr>
                  <a:tr h="644158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200" b="1" kern="100">
                              <a:effectLst/>
                            </a:rPr>
                            <a:t>Goods and Services </a:t>
                          </a:r>
                          <a:endParaRPr lang="en-US" sz="1200" b="1" kern="10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b="0" dirty="0"/>
                            <a:t>251,900.00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200" b="0" kern="100" dirty="0">
                              <a:effectLst/>
                            </a:rPr>
                            <a:t> 299,237.72</a:t>
                          </a:r>
                          <a:endParaRPr lang="en-US" sz="1200" b="0" kern="100" dirty="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227,399.20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242,613.26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200" b="0" kern="100" dirty="0">
                              <a:effectLst/>
                              <a:latin typeface="+mn-lt"/>
                              <a:ea typeface="Aptos" panose="020B0004020202020204" pitchFamily="34" charset="0"/>
                              <a:cs typeface="Times New Roman" panose="02020603050405020304" pitchFamily="18" charset="0"/>
                            </a:rPr>
                            <a:t>291,123.40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200" b="0" kern="100" dirty="0">
                              <a:effectLst/>
                            </a:rPr>
                            <a:t> 270,608.53</a:t>
                          </a:r>
                          <a:endParaRPr lang="en-US" sz="1200" b="0" kern="100" dirty="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</a:pPr>
                          <a:r>
                            <a:rPr lang="en-US" sz="1200" b="0" kern="1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92.95</a:t>
                          </a:r>
                        </a:p>
                      </a:txBody>
                      <a:tcPr marL="9525" marR="9525" marT="9525" marB="0" anchor="b"/>
                    </a:tc>
                    <a:extLst>
                      <a:ext uri="{0D108BD9-81ED-4DB2-BD59-A6C34878D82A}">
                        <a16:rowId xmlns:a16="http://schemas.microsoft.com/office/drawing/2014/main" xmlns="" val="2130121764"/>
                      </a:ext>
                    </a:extLst>
                  </a:tr>
                  <a:tr h="644158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200" b="1" kern="100">
                              <a:effectLst/>
                            </a:rPr>
                            <a:t>Assets </a:t>
                          </a:r>
                          <a:endParaRPr lang="en-US" sz="1200" b="1" kern="10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b="0" dirty="0"/>
                            <a:t>90,184.00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200" b="0" kern="100" dirty="0">
                              <a:effectLst/>
                            </a:rPr>
                            <a:t> 0.00</a:t>
                          </a:r>
                          <a:endParaRPr lang="en-US" sz="1200" b="0" kern="100" dirty="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83,374.80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20,707.20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200" b="0" kern="100" dirty="0">
                              <a:effectLst/>
                              <a:latin typeface="+mn-lt"/>
                              <a:ea typeface="Aptos" panose="020B0004020202020204" pitchFamily="34" charset="0"/>
                              <a:cs typeface="Times New Roman" panose="02020603050405020304" pitchFamily="18" charset="0"/>
                            </a:rPr>
                            <a:t>96,609.40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200" b="0" kern="100" dirty="0">
                              <a:effectLst/>
                            </a:rPr>
                            <a:t>35,466.00</a:t>
                          </a:r>
                          <a:endParaRPr lang="en-US" sz="1200" b="0" kern="100" dirty="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</a:pPr>
                          <a:r>
                            <a:rPr lang="en-US" sz="1200" b="0" kern="1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36.71</a:t>
                          </a:r>
                        </a:p>
                      </a:txBody>
                      <a:tcPr marL="9525" marR="9525" marT="9525" marB="0" anchor="b"/>
                    </a:tc>
                    <a:extLst>
                      <a:ext uri="{0D108BD9-81ED-4DB2-BD59-A6C34878D82A}">
                        <a16:rowId xmlns:a16="http://schemas.microsoft.com/office/drawing/2014/main" xmlns="" val="4292755051"/>
                      </a:ext>
                    </a:extLst>
                  </a:tr>
                  <a:tr h="644158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200" b="1" kern="100" dirty="0">
                              <a:effectLst/>
                            </a:rPr>
                            <a:t>Total</a:t>
                          </a:r>
                          <a:endParaRPr lang="en-US" sz="1200" b="1" kern="100" dirty="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200" b="1" kern="100" dirty="0">
                              <a:effectLst/>
                            </a:rPr>
                            <a:t> 450,919.00</a:t>
                          </a:r>
                          <a:endParaRPr lang="en-US" sz="1200" b="1" kern="100" dirty="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200" b="1" kern="100" dirty="0">
                              <a:effectLst/>
                            </a:rPr>
                            <a:t> 401,825.61</a:t>
                          </a:r>
                          <a:endParaRPr lang="en-US" sz="1200" b="1" kern="100" dirty="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b="1" dirty="0"/>
                            <a:t>416,874.00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b="1" dirty="0"/>
                            <a:t>343,382.03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200" b="1" kern="100" dirty="0">
                              <a:effectLst/>
                              <a:latin typeface="+mn-lt"/>
                            </a:rPr>
                            <a:t>483,047.00</a:t>
                          </a:r>
                          <a:endParaRPr lang="en-US" sz="1200" b="1" kern="100" dirty="0">
                            <a:effectLst/>
                            <a:latin typeface="+mn-lt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200" b="1" kern="100" dirty="0">
                              <a:effectLst/>
                            </a:rPr>
                            <a:t> 357,498.22</a:t>
                          </a:r>
                          <a:endParaRPr lang="en-US" sz="1200" b="1" kern="100" dirty="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</a:pPr>
                          <a:r>
                            <a:rPr lang="en-US" sz="1200" b="1" kern="1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74.01</a:t>
                          </a:r>
                        </a:p>
                      </a:txBody>
                      <a:tcPr marL="9525" marR="9525" marT="9525" marB="0" anchor="b"/>
                    </a:tc>
                    <a:extLst>
                      <a:ext uri="{0D108BD9-81ED-4DB2-BD59-A6C34878D82A}">
                        <a16:rowId xmlns:a16="http://schemas.microsoft.com/office/drawing/2014/main" xmlns="" val="390026923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" name="Table 2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23253887-2C73-9A4E-103B-760FF92AB9B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605332997"/>
                  </p:ext>
                </p:extLst>
              </p:nvPr>
            </p:nvGraphicFramePr>
            <p:xfrm>
              <a:off x="201479" y="1455547"/>
              <a:ext cx="8801844" cy="4972550"/>
            </p:xfrm>
            <a:graphic>
              <a:graphicData uri="http://schemas.openxmlformats.org/drawingml/2006/table">
                <a:tbl>
                  <a:tblPr>
                    <a:tableStyleId>{5940675A-B579-460E-94D1-54222C63F5DA}</a:tableStyleId>
                  </a:tblPr>
                  <a:tblGrid>
                    <a:gridCol w="1627321">
                      <a:extLst>
                        <a:ext uri="{9D8B030D-6E8A-4147-A177-3AD203B41FA5}">
                          <a16:colId xmlns="" xmlns:a16="http://schemas.microsoft.com/office/drawing/2014/main" xmlns:a14="http://schemas.microsoft.com/office/drawing/2010/main" val="1682003533"/>
                        </a:ext>
                      </a:extLst>
                    </a:gridCol>
                    <a:gridCol w="1216812">
                      <a:extLst>
                        <a:ext uri="{9D8B030D-6E8A-4147-A177-3AD203B41FA5}">
                          <a16:colId xmlns="" xmlns:a16="http://schemas.microsoft.com/office/drawing/2014/main" xmlns:a14="http://schemas.microsoft.com/office/drawing/2010/main" val="1767879680"/>
                        </a:ext>
                      </a:extLst>
                    </a:gridCol>
                    <a:gridCol w="1021422">
                      <a:extLst>
                        <a:ext uri="{9D8B030D-6E8A-4147-A177-3AD203B41FA5}">
                          <a16:colId xmlns="" xmlns:a16="http://schemas.microsoft.com/office/drawing/2014/main" xmlns:a14="http://schemas.microsoft.com/office/drawing/2010/main" val="4021936741"/>
                        </a:ext>
                      </a:extLst>
                    </a:gridCol>
                    <a:gridCol w="956263">
                      <a:extLst>
                        <a:ext uri="{9D8B030D-6E8A-4147-A177-3AD203B41FA5}">
                          <a16:colId xmlns="" xmlns:a16="http://schemas.microsoft.com/office/drawing/2014/main" xmlns:a14="http://schemas.microsoft.com/office/drawing/2010/main" val="438512203"/>
                        </a:ext>
                      </a:extLst>
                    </a:gridCol>
                    <a:gridCol w="1058404">
                      <a:extLst>
                        <a:ext uri="{9D8B030D-6E8A-4147-A177-3AD203B41FA5}">
                          <a16:colId xmlns="" xmlns:a16="http://schemas.microsoft.com/office/drawing/2014/main" xmlns:a14="http://schemas.microsoft.com/office/drawing/2010/main" val="2486258872"/>
                        </a:ext>
                      </a:extLst>
                    </a:gridCol>
                    <a:gridCol w="933248">
                      <a:extLst>
                        <a:ext uri="{9D8B030D-6E8A-4147-A177-3AD203B41FA5}">
                          <a16:colId xmlns="" xmlns:a16="http://schemas.microsoft.com/office/drawing/2014/main" xmlns:a14="http://schemas.microsoft.com/office/drawing/2010/main" val="1366912373"/>
                        </a:ext>
                      </a:extLst>
                    </a:gridCol>
                    <a:gridCol w="942297">
                      <a:extLst>
                        <a:ext uri="{9D8B030D-6E8A-4147-A177-3AD203B41FA5}">
                          <a16:colId xmlns="" xmlns:a16="http://schemas.microsoft.com/office/drawing/2014/main" xmlns:a14="http://schemas.microsoft.com/office/drawing/2010/main" val="2527463556"/>
                        </a:ext>
                      </a:extLst>
                    </a:gridCol>
                    <a:gridCol w="1046077">
                      <a:extLst>
                        <a:ext uri="{9D8B030D-6E8A-4147-A177-3AD203B41FA5}">
                          <a16:colId xmlns="" xmlns:a16="http://schemas.microsoft.com/office/drawing/2014/main" xmlns:a14="http://schemas.microsoft.com/office/drawing/2010/main" val="3851752378"/>
                        </a:ext>
                      </a:extLst>
                    </a:gridCol>
                  </a:tblGrid>
                  <a:tr h="407545">
                    <a:tc gridSpan="8"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200" b="1" kern="100" dirty="0">
                              <a:effectLst/>
                            </a:rPr>
                            <a:t>EXPENDITURE PERFORMANCE (ALL DEPARTMENTS) IGF ONLY</a:t>
                          </a:r>
                          <a:endParaRPr lang="en-US" sz="1200" b="1" kern="100" dirty="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="" xmlns:a16="http://schemas.microsoft.com/office/drawing/2014/main" xmlns:a14="http://schemas.microsoft.com/office/drawing/2010/main" val="1232618991"/>
                      </a:ext>
                    </a:extLst>
                  </a:tr>
                  <a:tr h="443155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200" b="1" kern="100" dirty="0">
                              <a:effectLst/>
                            </a:rPr>
                            <a:t>Expenditure</a:t>
                          </a:r>
                          <a:endParaRPr lang="en-US" sz="1200" b="1" kern="100" dirty="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 gridSpan="2"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200" b="1" kern="100" dirty="0">
                              <a:effectLst/>
                            </a:rPr>
                            <a:t>2022</a:t>
                          </a:r>
                          <a:endParaRPr lang="en-US" sz="1200" b="1" kern="100" dirty="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200" b="1" kern="100" dirty="0">
                              <a:effectLst/>
                            </a:rPr>
                            <a:t>2023</a:t>
                          </a:r>
                          <a:endParaRPr lang="en-US" sz="1200" b="1" kern="100" dirty="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gridSpan="3"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200" b="1" kern="100" dirty="0">
                              <a:effectLst/>
                            </a:rPr>
                            <a:t>2024</a:t>
                          </a:r>
                          <a:endParaRPr lang="en-US" sz="1200" b="1" kern="100" dirty="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="" xmlns:a16="http://schemas.microsoft.com/office/drawing/2014/main" xmlns:a14="http://schemas.microsoft.com/office/drawing/2010/main" val="3618974293"/>
                      </a:ext>
                    </a:extLst>
                  </a:tr>
                  <a:tr h="1453422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200" b="1" kern="100" dirty="0">
                              <a:effectLst/>
                            </a:rPr>
                            <a:t> </a:t>
                          </a:r>
                          <a:endParaRPr lang="en-US" sz="1200" b="1" kern="100" dirty="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200" b="1" kern="100" dirty="0">
                              <a:effectLst/>
                            </a:rPr>
                            <a:t>Budget</a:t>
                          </a:r>
                          <a:endParaRPr lang="en-US" sz="1200" b="1" kern="100" dirty="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200" b="1" kern="100">
                              <a:effectLst/>
                            </a:rPr>
                            <a:t>Actual </a:t>
                          </a:r>
                          <a:endParaRPr lang="en-US" sz="1200" b="1" kern="10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200" b="1" kern="100">
                              <a:effectLst/>
                            </a:rPr>
                            <a:t>Budget</a:t>
                          </a:r>
                          <a:endParaRPr lang="en-US" sz="1200" b="1" kern="10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200" b="1" kern="100" dirty="0">
                              <a:effectLst/>
                            </a:rPr>
                            <a:t>Actual</a:t>
                          </a:r>
                          <a:endParaRPr lang="en-US" sz="1200" b="1" kern="100" dirty="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200" b="1" kern="100" dirty="0">
                              <a:effectLst/>
                            </a:rPr>
                            <a:t>Budget</a:t>
                          </a:r>
                          <a:endParaRPr lang="en-US" sz="1200" b="1" kern="100" dirty="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200" b="1" kern="100" dirty="0">
                              <a:effectLst/>
                            </a:rPr>
                            <a:t>Actual as at September</a:t>
                          </a:r>
                          <a:endParaRPr lang="en-US" sz="1200" b="1" kern="100" dirty="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9525" marR="9525" marT="9525" marB="0" anchor="b">
                        <a:blipFill rotWithShape="0">
                          <a:blip r:embed="rId2"/>
                          <a:stretch>
                            <a:fillRect l="-740116" t="-58996" r="-1744" b="-18912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="" xmlns:a16="http://schemas.microsoft.com/office/drawing/2014/main" xmlns:a14="http://schemas.microsoft.com/office/drawing/2010/main" val="805047645"/>
                      </a:ext>
                    </a:extLst>
                  </a:tr>
                  <a:tr h="735954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200" b="1" kern="100" dirty="0">
                              <a:effectLst/>
                            </a:rPr>
                            <a:t>Compensation of Employees </a:t>
                          </a:r>
                          <a:endParaRPr lang="en-US" sz="1200" b="1" kern="100" dirty="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b="0" dirty="0"/>
                            <a:t>108,835.00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200" b="0" kern="100" dirty="0">
                              <a:effectLst/>
                            </a:rPr>
                            <a:t> 102,587.89</a:t>
                          </a:r>
                          <a:endParaRPr lang="en-US" sz="1200" b="0" kern="100" dirty="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106,100.00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80,061.57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</a:pPr>
                          <a:r>
                            <a:rPr lang="en-US" sz="1200" b="0" kern="100" dirty="0">
                              <a:effectLst/>
                              <a:latin typeface="+mn-lt"/>
                            </a:rPr>
                            <a:t>95,314.25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200" b="0" kern="100" dirty="0">
                              <a:effectLst/>
                            </a:rPr>
                            <a:t>51,423.69 </a:t>
                          </a:r>
                          <a:endParaRPr lang="en-US" sz="1200" b="0" kern="100" dirty="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</a:pPr>
                          <a:r>
                            <a:rPr lang="en-US" sz="1200" b="0" kern="1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53.95</a:t>
                          </a:r>
                        </a:p>
                      </a:txBody>
                      <a:tcPr marL="9525" marR="9525" marT="9525" marB="0" anchor="b"/>
                    </a:tc>
                    <a:extLst>
                      <a:ext uri="{0D108BD9-81ED-4DB2-BD59-A6C34878D82A}">
                        <a16:rowId xmlns="" xmlns:a16="http://schemas.microsoft.com/office/drawing/2014/main" xmlns:a14="http://schemas.microsoft.com/office/drawing/2010/main" val="1716917068"/>
                      </a:ext>
                    </a:extLst>
                  </a:tr>
                  <a:tr h="644158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200" b="1" kern="100">
                              <a:effectLst/>
                            </a:rPr>
                            <a:t>Goods and Services </a:t>
                          </a:r>
                          <a:endParaRPr lang="en-US" sz="1200" b="1" kern="10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b="0" dirty="0"/>
                            <a:t>251,900.00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200" b="0" kern="100" dirty="0">
                              <a:effectLst/>
                            </a:rPr>
                            <a:t> 299,237.72</a:t>
                          </a:r>
                          <a:endParaRPr lang="en-US" sz="1200" b="0" kern="100" dirty="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227,399.20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242,613.26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200" b="0" kern="100" dirty="0">
                              <a:effectLst/>
                              <a:latin typeface="+mn-lt"/>
                              <a:ea typeface="Aptos" panose="020B0004020202020204" pitchFamily="34" charset="0"/>
                              <a:cs typeface="Times New Roman" panose="02020603050405020304" pitchFamily="18" charset="0"/>
                            </a:rPr>
                            <a:t>291,123.40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200" b="0" kern="100" dirty="0">
                              <a:effectLst/>
                            </a:rPr>
                            <a:t> </a:t>
                          </a:r>
                          <a:r>
                            <a:rPr lang="en-US" sz="1200" b="0" kern="100" dirty="0" smtClean="0">
                              <a:effectLst/>
                            </a:rPr>
                            <a:t>270,608.53</a:t>
                          </a:r>
                          <a:endParaRPr lang="en-US" sz="1200" b="0" kern="100" dirty="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</a:pPr>
                          <a:r>
                            <a:rPr lang="en-US" sz="1200" b="0" kern="100" dirty="0" smtClean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92.95</a:t>
                          </a:r>
                          <a:endParaRPr lang="en-US" sz="1200" b="0" kern="1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9525" marR="9525" marT="9525" marB="0" anchor="b"/>
                    </a:tc>
                    <a:extLst>
                      <a:ext uri="{0D108BD9-81ED-4DB2-BD59-A6C34878D82A}">
                        <a16:rowId xmlns="" xmlns:a16="http://schemas.microsoft.com/office/drawing/2014/main" xmlns:a14="http://schemas.microsoft.com/office/drawing/2010/main" val="2130121764"/>
                      </a:ext>
                    </a:extLst>
                  </a:tr>
                  <a:tr h="644158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200" b="1" kern="100">
                              <a:effectLst/>
                            </a:rPr>
                            <a:t>Assets </a:t>
                          </a:r>
                          <a:endParaRPr lang="en-US" sz="1200" b="1" kern="10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b="0" dirty="0"/>
                            <a:t>90,184.00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200" b="0" kern="100" dirty="0">
                              <a:effectLst/>
                            </a:rPr>
                            <a:t> 0.00</a:t>
                          </a:r>
                          <a:endParaRPr lang="en-US" sz="1200" b="0" kern="100" dirty="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83,374.80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20,707.20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200" b="0" kern="100" dirty="0">
                              <a:effectLst/>
                              <a:latin typeface="+mn-lt"/>
                              <a:ea typeface="Aptos" panose="020B0004020202020204" pitchFamily="34" charset="0"/>
                              <a:cs typeface="Times New Roman" panose="02020603050405020304" pitchFamily="18" charset="0"/>
                            </a:rPr>
                            <a:t>96,609.40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200" b="0" kern="100" dirty="0" smtClean="0">
                              <a:effectLst/>
                            </a:rPr>
                            <a:t>35,466.00</a:t>
                          </a:r>
                          <a:endParaRPr lang="en-US" sz="1200" b="0" kern="100" dirty="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</a:pPr>
                          <a:r>
                            <a:rPr lang="en-US" sz="1200" b="0" kern="100" dirty="0" smtClean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36.71</a:t>
                          </a:r>
                          <a:endParaRPr lang="en-US" sz="1200" b="0" kern="1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9525" marR="9525" marT="9525" marB="0" anchor="b"/>
                    </a:tc>
                    <a:extLst>
                      <a:ext uri="{0D108BD9-81ED-4DB2-BD59-A6C34878D82A}">
                        <a16:rowId xmlns="" xmlns:a16="http://schemas.microsoft.com/office/drawing/2014/main" xmlns:a14="http://schemas.microsoft.com/office/drawing/2010/main" val="4292755051"/>
                      </a:ext>
                    </a:extLst>
                  </a:tr>
                  <a:tr h="644158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200" b="1" kern="100" dirty="0">
                              <a:effectLst/>
                            </a:rPr>
                            <a:t>Total</a:t>
                          </a:r>
                          <a:endParaRPr lang="en-US" sz="1200" b="1" kern="100" dirty="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200" b="1" kern="100" dirty="0">
                              <a:effectLst/>
                            </a:rPr>
                            <a:t> 450,919.00</a:t>
                          </a:r>
                          <a:endParaRPr lang="en-US" sz="1200" b="1" kern="100" dirty="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200" b="1" kern="100" dirty="0">
                              <a:effectLst/>
                            </a:rPr>
                            <a:t> 401,825.61</a:t>
                          </a:r>
                          <a:endParaRPr lang="en-US" sz="1200" b="1" kern="100" dirty="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b="1" dirty="0"/>
                            <a:t>416,874.00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b="1" dirty="0"/>
                            <a:t>343,382.03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200" b="1" kern="100" dirty="0">
                              <a:effectLst/>
                              <a:latin typeface="+mn-lt"/>
                            </a:rPr>
                            <a:t>483,047.00</a:t>
                          </a:r>
                          <a:endParaRPr lang="en-US" sz="1200" b="1" kern="100" dirty="0">
                            <a:effectLst/>
                            <a:latin typeface="+mn-lt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200" b="1" kern="100" dirty="0">
                              <a:effectLst/>
                            </a:rPr>
                            <a:t> 357,498.22</a:t>
                          </a:r>
                          <a:endParaRPr lang="en-US" sz="1200" b="1" kern="100" dirty="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</a:pPr>
                          <a:r>
                            <a:rPr lang="en-US" sz="1200" b="1" kern="1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74.01</a:t>
                          </a:r>
                        </a:p>
                      </a:txBody>
                      <a:tcPr marL="9525" marR="9525" marT="9525" marB="0" anchor="b"/>
                    </a:tc>
                    <a:extLst>
                      <a:ext uri="{0D108BD9-81ED-4DB2-BD59-A6C34878D82A}">
                        <a16:rowId xmlns="" xmlns:a16="http://schemas.microsoft.com/office/drawing/2014/main" xmlns:a14="http://schemas.microsoft.com/office/drawing/2010/main" val="3900269231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4" name="Slide Number Placeholder 5"/>
          <p:cNvSpPr txBox="1">
            <a:spLocks/>
          </p:cNvSpPr>
          <p:nvPr/>
        </p:nvSpPr>
        <p:spPr>
          <a:xfrm>
            <a:off x="6498894" y="649287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200" b="0" i="0" u="none" strike="noStrike" cap="none">
                <a:solidFill>
                  <a:schemeClr val="tx1">
                    <a:tint val="75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/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27968135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ED3C4CF-8083-8138-DD85-12DDA733BA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9074" y="298938"/>
            <a:ext cx="7954248" cy="1003487"/>
          </a:xfrm>
        </p:spPr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chemeClr val="tx1"/>
                </a:solidFill>
                <a:latin typeface="+mj-lt"/>
              </a:rPr>
              <a:t>Financial Performance – Expenditure Cont’d.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Table 2">
                <a:extLst>
                  <a:ext uri="{FF2B5EF4-FFF2-40B4-BE49-F238E27FC236}">
                    <a16:creationId xmlns:a16="http://schemas.microsoft.com/office/drawing/2014/main" xmlns="" id="{45C322D9-19CB-3496-FF21-0B1BB7B57B0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509082105"/>
                  </p:ext>
                </p:extLst>
              </p:nvPr>
            </p:nvGraphicFramePr>
            <p:xfrm>
              <a:off x="325464" y="1455547"/>
              <a:ext cx="8677859" cy="4987782"/>
            </p:xfrm>
            <a:graphic>
              <a:graphicData uri="http://schemas.openxmlformats.org/drawingml/2006/table">
                <a:tbl>
                  <a:tblPr>
                    <a:tableStyleId>{5940675A-B579-460E-94D1-54222C63F5DA}</a:tableStyleId>
                  </a:tblPr>
                  <a:tblGrid>
                    <a:gridCol w="1162677">
                      <a:extLst>
                        <a:ext uri="{9D8B030D-6E8A-4147-A177-3AD203B41FA5}">
                          <a16:colId xmlns:a16="http://schemas.microsoft.com/office/drawing/2014/main" xmlns="" val="2272811392"/>
                        </a:ext>
                      </a:extLst>
                    </a:gridCol>
                    <a:gridCol w="1102659">
                      <a:extLst>
                        <a:ext uri="{9D8B030D-6E8A-4147-A177-3AD203B41FA5}">
                          <a16:colId xmlns:a16="http://schemas.microsoft.com/office/drawing/2014/main" xmlns="" val="1123218578"/>
                        </a:ext>
                      </a:extLst>
                    </a:gridCol>
                    <a:gridCol w="1156447">
                      <a:extLst>
                        <a:ext uri="{9D8B030D-6E8A-4147-A177-3AD203B41FA5}">
                          <a16:colId xmlns:a16="http://schemas.microsoft.com/office/drawing/2014/main" xmlns="" val="3120684586"/>
                        </a:ext>
                      </a:extLst>
                    </a:gridCol>
                    <a:gridCol w="1039906">
                      <a:extLst>
                        <a:ext uri="{9D8B030D-6E8A-4147-A177-3AD203B41FA5}">
                          <a16:colId xmlns:a16="http://schemas.microsoft.com/office/drawing/2014/main" xmlns="" val="491451785"/>
                        </a:ext>
                      </a:extLst>
                    </a:gridCol>
                    <a:gridCol w="977153">
                      <a:extLst>
                        <a:ext uri="{9D8B030D-6E8A-4147-A177-3AD203B41FA5}">
                          <a16:colId xmlns:a16="http://schemas.microsoft.com/office/drawing/2014/main" xmlns="" val="2882250274"/>
                        </a:ext>
                      </a:extLst>
                    </a:gridCol>
                    <a:gridCol w="1188486">
                      <a:extLst>
                        <a:ext uri="{9D8B030D-6E8A-4147-A177-3AD203B41FA5}">
                          <a16:colId xmlns:a16="http://schemas.microsoft.com/office/drawing/2014/main" xmlns="" val="1979045336"/>
                        </a:ext>
                      </a:extLst>
                    </a:gridCol>
                    <a:gridCol w="1019189">
                      <a:extLst>
                        <a:ext uri="{9D8B030D-6E8A-4147-A177-3AD203B41FA5}">
                          <a16:colId xmlns:a16="http://schemas.microsoft.com/office/drawing/2014/main" xmlns="" val="1142817060"/>
                        </a:ext>
                      </a:extLst>
                    </a:gridCol>
                    <a:gridCol w="1031342">
                      <a:extLst>
                        <a:ext uri="{9D8B030D-6E8A-4147-A177-3AD203B41FA5}">
                          <a16:colId xmlns:a16="http://schemas.microsoft.com/office/drawing/2014/main" xmlns="" val="448313969"/>
                        </a:ext>
                      </a:extLst>
                    </a:gridCol>
                  </a:tblGrid>
                  <a:tr h="386028">
                    <a:tc gridSpan="8"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200" b="1" kern="100" dirty="0">
                              <a:effectLst/>
                            </a:rPr>
                            <a:t>EXPENDITURE PERFORMANCE (ALL DEPARTMENTS) ALL FUNDING SOURCES</a:t>
                          </a:r>
                          <a:endParaRPr lang="en-US" sz="1200" b="1" kern="100" dirty="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xmlns="" val="812202615"/>
                      </a:ext>
                    </a:extLst>
                  </a:tr>
                  <a:tr h="419759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200" b="1" kern="100">
                              <a:effectLst/>
                            </a:rPr>
                            <a:t>Expenditure</a:t>
                          </a:r>
                          <a:endParaRPr lang="en-US" sz="1200" b="1" kern="10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 gridSpan="2"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200" b="1" kern="100" dirty="0">
                              <a:effectLst/>
                            </a:rPr>
                            <a:t>2022</a:t>
                          </a:r>
                          <a:endParaRPr lang="en-US" sz="1200" b="1" kern="100" dirty="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200" b="1" kern="100" dirty="0">
                              <a:effectLst/>
                            </a:rPr>
                            <a:t>2023</a:t>
                          </a:r>
                          <a:endParaRPr lang="en-US" sz="1200" b="1" kern="100" dirty="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gridSpan="3"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200" b="1" kern="100">
                              <a:effectLst/>
                            </a:rPr>
                            <a:t>2024</a:t>
                          </a:r>
                          <a:endParaRPr lang="en-US" sz="1200" b="1" kern="10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xmlns="" val="1750460895"/>
                      </a:ext>
                    </a:extLst>
                  </a:tr>
                  <a:tr h="1654449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200" b="1" kern="100">
                              <a:effectLst/>
                            </a:rPr>
                            <a:t> </a:t>
                          </a:r>
                          <a:endParaRPr lang="en-US" sz="1200" b="1" kern="10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200" b="1" kern="100" dirty="0">
                              <a:effectLst/>
                            </a:rPr>
                            <a:t>Budget</a:t>
                          </a:r>
                          <a:endParaRPr lang="en-US" sz="1200" b="1" kern="100" dirty="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200" b="1" kern="100" dirty="0">
                              <a:effectLst/>
                            </a:rPr>
                            <a:t>Actual </a:t>
                          </a:r>
                          <a:endParaRPr lang="en-US" sz="1200" b="1" kern="100" dirty="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200" b="1" kern="100" dirty="0">
                              <a:effectLst/>
                            </a:rPr>
                            <a:t>Budget</a:t>
                          </a:r>
                          <a:endParaRPr lang="en-US" sz="1200" b="1" kern="100" dirty="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200" b="1" kern="100" dirty="0">
                              <a:effectLst/>
                            </a:rPr>
                            <a:t>Actual</a:t>
                          </a:r>
                          <a:endParaRPr lang="en-US" sz="1200" b="1" kern="100" dirty="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200" b="1" kern="100" dirty="0">
                              <a:effectLst/>
                            </a:rPr>
                            <a:t>Budget</a:t>
                          </a:r>
                          <a:endParaRPr lang="en-US" sz="1200" b="1" kern="100" dirty="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200" b="1" kern="100" dirty="0">
                              <a:effectLst/>
                            </a:rPr>
                            <a:t>Actual as at September</a:t>
                          </a:r>
                          <a:endParaRPr lang="en-US" sz="1200" b="1" kern="100" dirty="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200" b="1" kern="100" dirty="0">
                              <a:effectLst/>
                            </a:rPr>
                            <a:t>% Performance as at September</a:t>
                          </a:r>
                        </a:p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1200" b="1" i="1" kern="10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200" b="1" kern="100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𝐀𝐜𝐭𝐮𝐚𝐥</m:t>
                                    </m:r>
                                  </m:num>
                                  <m:den>
                                    <m:r>
                                      <a:rPr lang="en-US" sz="1200" b="1" kern="100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𝐁𝐮𝐝𝐠𝐞𝐭</m:t>
                                    </m:r>
                                  </m:den>
                                </m:f>
                                <m:r>
                                  <a:rPr lang="en-US" sz="1200" b="1" kern="100" smtClean="0">
                                    <a:effectLst/>
                                    <a:latin typeface="Cambria Math" panose="02040503050406030204" pitchFamily="18" charset="0"/>
                                  </a:rPr>
                                  <m:t>𝐱</m:t>
                                </m:r>
                                <m:r>
                                  <a:rPr lang="en-US" sz="1200" b="1" kern="100">
                                    <a:effectLst/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1200" b="1" kern="100">
                                    <a:effectLst/>
                                    <a:latin typeface="Cambria Math" panose="02040503050406030204" pitchFamily="18" charset="0"/>
                                  </a:rPr>
                                  <m:t>𝟏𝟎𝟎</m:t>
                                </m:r>
                              </m:oMath>
                            </m:oMathPara>
                          </a14:m>
                          <a:endParaRPr lang="en-US" sz="1200" b="1" kern="100" dirty="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extLst>
                      <a:ext uri="{0D108BD9-81ED-4DB2-BD59-A6C34878D82A}">
                        <a16:rowId xmlns:a16="http://schemas.microsoft.com/office/drawing/2014/main" xmlns="" val="255924484"/>
                      </a:ext>
                    </a:extLst>
                  </a:tr>
                  <a:tr h="697099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200" b="1" kern="100">
                              <a:effectLst/>
                            </a:rPr>
                            <a:t>Compensation of Employees </a:t>
                          </a:r>
                          <a:endParaRPr lang="en-US" sz="1200" b="1" kern="10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200" b="0" kern="100" dirty="0">
                              <a:solidFill>
                                <a:schemeClr val="tx1"/>
                              </a:solidFill>
                              <a:effectLst/>
                            </a:rPr>
                            <a:t> 1,731,006.00</a:t>
                          </a:r>
                          <a:endParaRPr lang="en-US" sz="1200" b="0" kern="100" dirty="0">
                            <a:solidFill>
                              <a:schemeClr val="tx1"/>
                            </a:solidFill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endParaRPr lang="en-US" sz="1200" b="0" kern="100" dirty="0">
                            <a:solidFill>
                              <a:schemeClr val="tx1"/>
                            </a:solidFill>
                            <a:effectLst/>
                          </a:endParaRPr>
                        </a:p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200" b="0" kern="100" dirty="0">
                              <a:solidFill>
                                <a:schemeClr val="tx1"/>
                              </a:solidFill>
                              <a:effectLst/>
                            </a:rPr>
                            <a:t>2,518,197.80 </a:t>
                          </a:r>
                          <a:endParaRPr lang="en-US" sz="1200" b="0" kern="100" dirty="0">
                            <a:solidFill>
                              <a:schemeClr val="tx1"/>
                            </a:solidFill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200" b="0" kern="100" dirty="0">
                              <a:solidFill>
                                <a:schemeClr val="tx1"/>
                              </a:solidFill>
                              <a:effectLst/>
                            </a:rPr>
                            <a:t> 2,710,666.00</a:t>
                          </a:r>
                          <a:endParaRPr lang="en-US" sz="1200" b="0" kern="100" dirty="0">
                            <a:solidFill>
                              <a:schemeClr val="tx1"/>
                            </a:solidFill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200" b="0" kern="100" dirty="0">
                              <a:solidFill>
                                <a:schemeClr val="tx1"/>
                              </a:solidFill>
                              <a:effectLst/>
                            </a:rPr>
                            <a:t> 3,299,507.74</a:t>
                          </a:r>
                          <a:endParaRPr lang="en-US" sz="1200" b="0" kern="100" dirty="0">
                            <a:solidFill>
                              <a:schemeClr val="tx1"/>
                            </a:solidFill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</a:pPr>
                          <a:r>
                            <a:rPr lang="en-US" sz="1200" b="0" kern="1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4,365,232.00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200" b="0" kern="100" dirty="0">
                              <a:solidFill>
                                <a:schemeClr val="tx1"/>
                              </a:solidFill>
                              <a:effectLst/>
                            </a:rPr>
                            <a:t>5,431,165.69 </a:t>
                          </a:r>
                          <a:endParaRPr lang="en-US" sz="1200" b="0" kern="100" dirty="0">
                            <a:solidFill>
                              <a:schemeClr val="tx1"/>
                            </a:solidFill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</a:pPr>
                          <a:r>
                            <a:rPr lang="en-US" sz="1200" b="0" kern="100" dirty="0">
                              <a:solidFill>
                                <a:schemeClr val="tx1"/>
                              </a:solidFill>
                              <a:effectLst/>
                              <a:latin typeface="+mj-lt"/>
                            </a:rPr>
                            <a:t>124.42</a:t>
                          </a:r>
                        </a:p>
                      </a:txBody>
                      <a:tcPr marL="9525" marR="9525" marT="9525" marB="0" anchor="b"/>
                    </a:tc>
                    <a:extLst>
                      <a:ext uri="{0D108BD9-81ED-4DB2-BD59-A6C34878D82A}">
                        <a16:rowId xmlns:a16="http://schemas.microsoft.com/office/drawing/2014/main" xmlns="" val="3941891986"/>
                      </a:ext>
                    </a:extLst>
                  </a:tr>
                  <a:tr h="610149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200" b="1" kern="100">
                              <a:effectLst/>
                            </a:rPr>
                            <a:t>Goods and Services </a:t>
                          </a:r>
                          <a:endParaRPr lang="en-US" sz="1200" b="1" kern="10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200" b="0" kern="100" dirty="0">
                              <a:solidFill>
                                <a:schemeClr val="tx1"/>
                              </a:solidFill>
                              <a:effectLst/>
                            </a:rPr>
                            <a:t> 3,084,173.50</a:t>
                          </a:r>
                          <a:endParaRPr lang="en-US" sz="1200" b="0" kern="100" dirty="0">
                            <a:solidFill>
                              <a:schemeClr val="tx1"/>
                            </a:solidFill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200" b="0" kern="100" dirty="0">
                              <a:solidFill>
                                <a:schemeClr val="tx1"/>
                              </a:solidFill>
                              <a:effectLst/>
                            </a:rPr>
                            <a:t>2,627,002.51 </a:t>
                          </a:r>
                          <a:endParaRPr lang="en-US" sz="1200" b="0" kern="100" dirty="0">
                            <a:solidFill>
                              <a:schemeClr val="tx1"/>
                            </a:solidFill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200" b="0" kern="100" dirty="0">
                              <a:solidFill>
                                <a:schemeClr val="tx1"/>
                              </a:solidFill>
                              <a:effectLst/>
                            </a:rPr>
                            <a:t> 2,431,561.20</a:t>
                          </a:r>
                          <a:endParaRPr lang="en-US" sz="1200" b="0" kern="100" dirty="0">
                            <a:solidFill>
                              <a:schemeClr val="tx1"/>
                            </a:solidFill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200" b="0" kern="100" dirty="0">
                              <a:solidFill>
                                <a:schemeClr val="tx1"/>
                              </a:solidFill>
                              <a:effectLst/>
                            </a:rPr>
                            <a:t> 2,371,041.94</a:t>
                          </a:r>
                          <a:endParaRPr lang="en-US" sz="1200" b="0" kern="100" dirty="0">
                            <a:solidFill>
                              <a:schemeClr val="tx1"/>
                            </a:solidFill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200" b="0" kern="1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 2,846,453.82</a:t>
                          </a:r>
                          <a:endParaRPr lang="en-US" sz="1200" b="0" kern="1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200" b="0" kern="100" dirty="0">
                              <a:solidFill>
                                <a:schemeClr val="tx1"/>
                              </a:solidFill>
                              <a:effectLst/>
                            </a:rPr>
                            <a:t> 1,932,721.98</a:t>
                          </a:r>
                          <a:endParaRPr lang="en-US" sz="1200" b="0" kern="100" dirty="0">
                            <a:solidFill>
                              <a:schemeClr val="tx1"/>
                            </a:solidFill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</a:pPr>
                          <a:r>
                            <a:rPr lang="en-US" sz="1200" b="0" kern="100" dirty="0">
                              <a:solidFill>
                                <a:schemeClr val="tx1"/>
                              </a:solidFill>
                              <a:effectLst/>
                              <a:latin typeface="+mj-lt"/>
                            </a:rPr>
                            <a:t>67.90</a:t>
                          </a:r>
                        </a:p>
                      </a:txBody>
                      <a:tcPr marL="9525" marR="9525" marT="9525" marB="0" anchor="b"/>
                    </a:tc>
                    <a:extLst>
                      <a:ext uri="{0D108BD9-81ED-4DB2-BD59-A6C34878D82A}">
                        <a16:rowId xmlns:a16="http://schemas.microsoft.com/office/drawing/2014/main" xmlns="" val="2050368895"/>
                      </a:ext>
                    </a:extLst>
                  </a:tr>
                  <a:tr h="610149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200" b="1" kern="100">
                              <a:effectLst/>
                            </a:rPr>
                            <a:t>Assets </a:t>
                          </a:r>
                          <a:endParaRPr lang="en-US" sz="1200" b="1" kern="10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200" b="0" kern="100" dirty="0">
                              <a:solidFill>
                                <a:schemeClr val="tx1"/>
                              </a:solidFill>
                              <a:effectLst/>
                            </a:rPr>
                            <a:t> 5,234,186.00</a:t>
                          </a:r>
                          <a:endParaRPr lang="en-US" sz="1200" b="0" kern="100" dirty="0">
                            <a:solidFill>
                              <a:schemeClr val="tx1"/>
                            </a:solidFill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200" b="0" kern="100" dirty="0">
                              <a:solidFill>
                                <a:schemeClr val="tx1"/>
                              </a:solidFill>
                              <a:effectLst/>
                            </a:rPr>
                            <a:t> 1,045,190.34</a:t>
                          </a:r>
                          <a:endParaRPr lang="en-US" sz="1200" b="0" kern="100" dirty="0">
                            <a:solidFill>
                              <a:schemeClr val="tx1"/>
                            </a:solidFill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200" b="0" kern="100" dirty="0">
                              <a:solidFill>
                                <a:schemeClr val="tx1"/>
                              </a:solidFill>
                              <a:effectLst/>
                            </a:rPr>
                            <a:t> 3,139,655.80</a:t>
                          </a:r>
                          <a:endParaRPr lang="en-US" sz="1200" b="0" kern="100" dirty="0">
                            <a:solidFill>
                              <a:schemeClr val="tx1"/>
                            </a:solidFill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200" b="0" kern="100" dirty="0">
                              <a:solidFill>
                                <a:schemeClr val="tx1"/>
                              </a:solidFill>
                              <a:effectLst/>
                            </a:rPr>
                            <a:t> 495,046.67</a:t>
                          </a:r>
                          <a:endParaRPr lang="en-US" sz="1200" b="0" kern="100" dirty="0">
                            <a:solidFill>
                              <a:schemeClr val="tx1"/>
                            </a:solidFill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200" b="0" kern="1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4,037,223.71</a:t>
                          </a:r>
                          <a:endParaRPr lang="en-US" sz="1200" b="0" kern="1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200" b="0" kern="100" dirty="0">
                              <a:solidFill>
                                <a:schemeClr val="tx1"/>
                              </a:solidFill>
                              <a:effectLst/>
                            </a:rPr>
                            <a:t> 589,553.00</a:t>
                          </a:r>
                          <a:endParaRPr lang="en-US" sz="1200" b="0" kern="100" dirty="0">
                            <a:solidFill>
                              <a:schemeClr val="tx1"/>
                            </a:solidFill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</a:pPr>
                          <a:r>
                            <a:rPr lang="en-US" sz="1200" b="0" kern="100" dirty="0">
                              <a:solidFill>
                                <a:schemeClr val="tx1"/>
                              </a:solidFill>
                              <a:effectLst/>
                              <a:latin typeface="+mj-lt"/>
                            </a:rPr>
                            <a:t>14.60</a:t>
                          </a:r>
                        </a:p>
                      </a:txBody>
                      <a:tcPr marL="9525" marR="9525" marT="9525" marB="0" anchor="b"/>
                    </a:tc>
                    <a:extLst>
                      <a:ext uri="{0D108BD9-81ED-4DB2-BD59-A6C34878D82A}">
                        <a16:rowId xmlns:a16="http://schemas.microsoft.com/office/drawing/2014/main" xmlns="" val="3163241909"/>
                      </a:ext>
                    </a:extLst>
                  </a:tr>
                  <a:tr h="610149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200" b="1" kern="100">
                              <a:effectLst/>
                            </a:rPr>
                            <a:t>Total</a:t>
                          </a:r>
                          <a:endParaRPr lang="en-US" sz="1200" b="1" kern="10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200" b="1" kern="100" dirty="0">
                              <a:solidFill>
                                <a:schemeClr val="tx1"/>
                              </a:solidFill>
                              <a:effectLst/>
                            </a:rPr>
                            <a:t> 10,049,365.50</a:t>
                          </a:r>
                          <a:endParaRPr lang="en-US" sz="1200" b="1" kern="100" dirty="0">
                            <a:solidFill>
                              <a:schemeClr val="tx1"/>
                            </a:solidFill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200" b="1" kern="100" dirty="0">
                              <a:solidFill>
                                <a:schemeClr val="tx1"/>
                              </a:solidFill>
                              <a:effectLst/>
                            </a:rPr>
                            <a:t> 6,190,390.65</a:t>
                          </a:r>
                          <a:endParaRPr lang="en-US" sz="1200" b="1" kern="100" dirty="0">
                            <a:solidFill>
                              <a:schemeClr val="tx1"/>
                            </a:solidFill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200" b="1" kern="100" dirty="0">
                              <a:solidFill>
                                <a:schemeClr val="tx1"/>
                              </a:solidFill>
                              <a:effectLst/>
                            </a:rPr>
                            <a:t> 8,281,883.00</a:t>
                          </a:r>
                          <a:endParaRPr lang="en-US" sz="1200" b="1" kern="100" dirty="0">
                            <a:solidFill>
                              <a:schemeClr val="tx1"/>
                            </a:solidFill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200" b="1" kern="100" dirty="0">
                              <a:solidFill>
                                <a:schemeClr val="tx1"/>
                              </a:solidFill>
                              <a:effectLst/>
                            </a:rPr>
                            <a:t> 6,165,596.35</a:t>
                          </a:r>
                          <a:endParaRPr lang="en-US" sz="1200" b="1" kern="100" dirty="0">
                            <a:solidFill>
                              <a:schemeClr val="tx1"/>
                            </a:solidFill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200" b="1" kern="1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11,248,909.53</a:t>
                          </a:r>
                          <a:endParaRPr lang="en-US" sz="1200" b="1" kern="1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200" b="1" kern="100" dirty="0">
                              <a:solidFill>
                                <a:schemeClr val="tx1"/>
                              </a:solidFill>
                              <a:effectLst/>
                            </a:rPr>
                            <a:t>7,953,440.67 </a:t>
                          </a:r>
                          <a:endParaRPr lang="en-US" sz="1200" b="1" kern="100" dirty="0">
                            <a:solidFill>
                              <a:schemeClr val="tx1"/>
                            </a:solidFill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</a:pPr>
                          <a:r>
                            <a:rPr lang="en-US" sz="1200" b="1" kern="100" dirty="0">
                              <a:solidFill>
                                <a:schemeClr val="tx1"/>
                              </a:solidFill>
                              <a:effectLst/>
                              <a:latin typeface="+mj-lt"/>
                            </a:rPr>
                            <a:t>70.70</a:t>
                          </a:r>
                        </a:p>
                      </a:txBody>
                      <a:tcPr marL="9525" marR="9525" marT="9525" marB="0" anchor="b"/>
                    </a:tc>
                    <a:extLst>
                      <a:ext uri="{0D108BD9-81ED-4DB2-BD59-A6C34878D82A}">
                        <a16:rowId xmlns:a16="http://schemas.microsoft.com/office/drawing/2014/main" xmlns="" val="187995197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" name="Table 2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45C322D9-19CB-3496-FF21-0B1BB7B57B0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509082105"/>
                  </p:ext>
                </p:extLst>
              </p:nvPr>
            </p:nvGraphicFramePr>
            <p:xfrm>
              <a:off x="325464" y="1455547"/>
              <a:ext cx="8677859" cy="4987782"/>
            </p:xfrm>
            <a:graphic>
              <a:graphicData uri="http://schemas.openxmlformats.org/drawingml/2006/table">
                <a:tbl>
                  <a:tblPr>
                    <a:tableStyleId>{5940675A-B579-460E-94D1-54222C63F5DA}</a:tableStyleId>
                  </a:tblPr>
                  <a:tblGrid>
                    <a:gridCol w="1162677">
                      <a:extLst>
                        <a:ext uri="{9D8B030D-6E8A-4147-A177-3AD203B41FA5}">
                          <a16:colId xmlns="" xmlns:a16="http://schemas.microsoft.com/office/drawing/2014/main" xmlns:a14="http://schemas.microsoft.com/office/drawing/2010/main" val="2272811392"/>
                        </a:ext>
                      </a:extLst>
                    </a:gridCol>
                    <a:gridCol w="1102659">
                      <a:extLst>
                        <a:ext uri="{9D8B030D-6E8A-4147-A177-3AD203B41FA5}">
                          <a16:colId xmlns="" xmlns:a16="http://schemas.microsoft.com/office/drawing/2014/main" xmlns:a14="http://schemas.microsoft.com/office/drawing/2010/main" val="1123218578"/>
                        </a:ext>
                      </a:extLst>
                    </a:gridCol>
                    <a:gridCol w="1156447">
                      <a:extLst>
                        <a:ext uri="{9D8B030D-6E8A-4147-A177-3AD203B41FA5}">
                          <a16:colId xmlns="" xmlns:a16="http://schemas.microsoft.com/office/drawing/2014/main" xmlns:a14="http://schemas.microsoft.com/office/drawing/2010/main" val="3120684586"/>
                        </a:ext>
                      </a:extLst>
                    </a:gridCol>
                    <a:gridCol w="1039906">
                      <a:extLst>
                        <a:ext uri="{9D8B030D-6E8A-4147-A177-3AD203B41FA5}">
                          <a16:colId xmlns="" xmlns:a16="http://schemas.microsoft.com/office/drawing/2014/main" xmlns:a14="http://schemas.microsoft.com/office/drawing/2010/main" val="491451785"/>
                        </a:ext>
                      </a:extLst>
                    </a:gridCol>
                    <a:gridCol w="977153">
                      <a:extLst>
                        <a:ext uri="{9D8B030D-6E8A-4147-A177-3AD203B41FA5}">
                          <a16:colId xmlns="" xmlns:a16="http://schemas.microsoft.com/office/drawing/2014/main" xmlns:a14="http://schemas.microsoft.com/office/drawing/2010/main" val="2882250274"/>
                        </a:ext>
                      </a:extLst>
                    </a:gridCol>
                    <a:gridCol w="1188486">
                      <a:extLst>
                        <a:ext uri="{9D8B030D-6E8A-4147-A177-3AD203B41FA5}">
                          <a16:colId xmlns="" xmlns:a16="http://schemas.microsoft.com/office/drawing/2014/main" xmlns:a14="http://schemas.microsoft.com/office/drawing/2010/main" val="1979045336"/>
                        </a:ext>
                      </a:extLst>
                    </a:gridCol>
                    <a:gridCol w="1019189">
                      <a:extLst>
                        <a:ext uri="{9D8B030D-6E8A-4147-A177-3AD203B41FA5}">
                          <a16:colId xmlns="" xmlns:a16="http://schemas.microsoft.com/office/drawing/2014/main" xmlns:a14="http://schemas.microsoft.com/office/drawing/2010/main" val="1142817060"/>
                        </a:ext>
                      </a:extLst>
                    </a:gridCol>
                    <a:gridCol w="1031342">
                      <a:extLst>
                        <a:ext uri="{9D8B030D-6E8A-4147-A177-3AD203B41FA5}">
                          <a16:colId xmlns="" xmlns:a16="http://schemas.microsoft.com/office/drawing/2014/main" xmlns:a14="http://schemas.microsoft.com/office/drawing/2010/main" val="448313969"/>
                        </a:ext>
                      </a:extLst>
                    </a:gridCol>
                  </a:tblGrid>
                  <a:tr h="386028">
                    <a:tc gridSpan="8"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200" b="1" kern="100" dirty="0">
                              <a:effectLst/>
                            </a:rPr>
                            <a:t>EXPENDITURE PERFORMANCE (ALL DEPARTMENTS) ALL FUNDING SOURCES</a:t>
                          </a:r>
                          <a:endParaRPr lang="en-US" sz="1200" b="1" kern="100" dirty="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="" xmlns:a16="http://schemas.microsoft.com/office/drawing/2014/main" xmlns:a14="http://schemas.microsoft.com/office/drawing/2010/main" val="812202615"/>
                      </a:ext>
                    </a:extLst>
                  </a:tr>
                  <a:tr h="419759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200" b="1" kern="100">
                              <a:effectLst/>
                            </a:rPr>
                            <a:t>Expenditure</a:t>
                          </a:r>
                          <a:endParaRPr lang="en-US" sz="1200" b="1" kern="10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 gridSpan="2"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200" b="1" kern="100" dirty="0">
                              <a:effectLst/>
                            </a:rPr>
                            <a:t>2022</a:t>
                          </a:r>
                          <a:endParaRPr lang="en-US" sz="1200" b="1" kern="100" dirty="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200" b="1" kern="100" dirty="0">
                              <a:effectLst/>
                            </a:rPr>
                            <a:t>2023</a:t>
                          </a:r>
                          <a:endParaRPr lang="en-US" sz="1200" b="1" kern="100" dirty="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gridSpan="3"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200" b="1" kern="100">
                              <a:effectLst/>
                            </a:rPr>
                            <a:t>2024</a:t>
                          </a:r>
                          <a:endParaRPr lang="en-US" sz="1200" b="1" kern="10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="" xmlns:a16="http://schemas.microsoft.com/office/drawing/2014/main" xmlns:a14="http://schemas.microsoft.com/office/drawing/2010/main" val="1750460895"/>
                      </a:ext>
                    </a:extLst>
                  </a:tr>
                  <a:tr h="1654449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200" b="1" kern="100">
                              <a:effectLst/>
                            </a:rPr>
                            <a:t> </a:t>
                          </a:r>
                          <a:endParaRPr lang="en-US" sz="1200" b="1" kern="10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200" b="1" kern="100" dirty="0">
                              <a:effectLst/>
                            </a:rPr>
                            <a:t>Budget</a:t>
                          </a:r>
                          <a:endParaRPr lang="en-US" sz="1200" b="1" kern="100" dirty="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200" b="1" kern="100" dirty="0">
                              <a:effectLst/>
                            </a:rPr>
                            <a:t>Actual </a:t>
                          </a:r>
                          <a:endParaRPr lang="en-US" sz="1200" b="1" kern="100" dirty="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200" b="1" kern="100" dirty="0">
                              <a:effectLst/>
                            </a:rPr>
                            <a:t>Budget</a:t>
                          </a:r>
                          <a:endParaRPr lang="en-US" sz="1200" b="1" kern="100" dirty="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200" b="1" kern="100" dirty="0">
                              <a:effectLst/>
                            </a:rPr>
                            <a:t>Actual</a:t>
                          </a:r>
                          <a:endParaRPr lang="en-US" sz="1200" b="1" kern="100" dirty="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200" b="1" kern="100" dirty="0">
                              <a:effectLst/>
                            </a:rPr>
                            <a:t>Budget</a:t>
                          </a:r>
                          <a:endParaRPr lang="en-US" sz="1200" b="1" kern="100" dirty="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200" b="1" kern="100" dirty="0">
                              <a:effectLst/>
                            </a:rPr>
                            <a:t>Actual as at September</a:t>
                          </a:r>
                          <a:endParaRPr lang="en-US" sz="1200" b="1" kern="100" dirty="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9525" marR="9525" marT="9525" marB="0" anchor="b">
                        <a:blipFill rotWithShape="0">
                          <a:blip r:embed="rId2"/>
                          <a:stretch>
                            <a:fillRect l="-743195" t="-48897" r="-1775" b="-15808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="" xmlns:a16="http://schemas.microsoft.com/office/drawing/2014/main" xmlns:a14="http://schemas.microsoft.com/office/drawing/2010/main" val="255924484"/>
                      </a:ext>
                    </a:extLst>
                  </a:tr>
                  <a:tr h="697099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200" b="1" kern="100">
                              <a:effectLst/>
                            </a:rPr>
                            <a:t>Compensation of Employees </a:t>
                          </a:r>
                          <a:endParaRPr lang="en-US" sz="1200" b="1" kern="10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200" b="0" kern="100" dirty="0">
                              <a:solidFill>
                                <a:schemeClr val="tx1"/>
                              </a:solidFill>
                              <a:effectLst/>
                            </a:rPr>
                            <a:t> 1,731,006.00</a:t>
                          </a:r>
                          <a:endParaRPr lang="en-US" sz="1200" b="0" kern="100" dirty="0">
                            <a:solidFill>
                              <a:schemeClr val="tx1"/>
                            </a:solidFill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endParaRPr lang="en-US" sz="1200" b="0" kern="100" dirty="0">
                            <a:solidFill>
                              <a:schemeClr val="tx1"/>
                            </a:solidFill>
                            <a:effectLst/>
                          </a:endParaRPr>
                        </a:p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200" b="0" kern="100" dirty="0">
                              <a:solidFill>
                                <a:schemeClr val="tx1"/>
                              </a:solidFill>
                              <a:effectLst/>
                            </a:rPr>
                            <a:t>2,518,197.80 </a:t>
                          </a:r>
                          <a:endParaRPr lang="en-US" sz="1200" b="0" kern="100" dirty="0">
                            <a:solidFill>
                              <a:schemeClr val="tx1"/>
                            </a:solidFill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200" b="0" kern="100" dirty="0">
                              <a:solidFill>
                                <a:schemeClr val="tx1"/>
                              </a:solidFill>
                              <a:effectLst/>
                            </a:rPr>
                            <a:t> 2,710,666.00</a:t>
                          </a:r>
                          <a:endParaRPr lang="en-US" sz="1200" b="0" kern="100" dirty="0">
                            <a:solidFill>
                              <a:schemeClr val="tx1"/>
                            </a:solidFill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200" b="0" kern="100" dirty="0">
                              <a:solidFill>
                                <a:schemeClr val="tx1"/>
                              </a:solidFill>
                              <a:effectLst/>
                            </a:rPr>
                            <a:t> 3,299,507.74</a:t>
                          </a:r>
                          <a:endParaRPr lang="en-US" sz="1200" b="0" kern="100" dirty="0">
                            <a:solidFill>
                              <a:schemeClr val="tx1"/>
                            </a:solidFill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</a:pPr>
                          <a:r>
                            <a:rPr lang="en-US" sz="1200" b="0" kern="1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4,365,232.00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200" b="0" kern="100" dirty="0">
                              <a:solidFill>
                                <a:schemeClr val="tx1"/>
                              </a:solidFill>
                              <a:effectLst/>
                            </a:rPr>
                            <a:t>5,431,165.69 </a:t>
                          </a:r>
                          <a:endParaRPr lang="en-US" sz="1200" b="0" kern="100" dirty="0">
                            <a:solidFill>
                              <a:schemeClr val="tx1"/>
                            </a:solidFill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</a:pPr>
                          <a:r>
                            <a:rPr lang="en-US" sz="1200" b="0" kern="100" dirty="0">
                              <a:solidFill>
                                <a:schemeClr val="tx1"/>
                              </a:solidFill>
                              <a:effectLst/>
                              <a:latin typeface="+mj-lt"/>
                            </a:rPr>
                            <a:t>124.42</a:t>
                          </a:r>
                        </a:p>
                      </a:txBody>
                      <a:tcPr marL="9525" marR="9525" marT="9525" marB="0" anchor="b"/>
                    </a:tc>
                    <a:extLst>
                      <a:ext uri="{0D108BD9-81ED-4DB2-BD59-A6C34878D82A}">
                        <a16:rowId xmlns="" xmlns:a16="http://schemas.microsoft.com/office/drawing/2014/main" xmlns:a14="http://schemas.microsoft.com/office/drawing/2010/main" val="3941891986"/>
                      </a:ext>
                    </a:extLst>
                  </a:tr>
                  <a:tr h="610149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200" b="1" kern="100">
                              <a:effectLst/>
                            </a:rPr>
                            <a:t>Goods and Services </a:t>
                          </a:r>
                          <a:endParaRPr lang="en-US" sz="1200" b="1" kern="10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200" b="0" kern="100" dirty="0">
                              <a:solidFill>
                                <a:schemeClr val="tx1"/>
                              </a:solidFill>
                              <a:effectLst/>
                            </a:rPr>
                            <a:t> 3,084,173.50</a:t>
                          </a:r>
                          <a:endParaRPr lang="en-US" sz="1200" b="0" kern="100" dirty="0">
                            <a:solidFill>
                              <a:schemeClr val="tx1"/>
                            </a:solidFill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200" b="0" kern="100" dirty="0">
                              <a:solidFill>
                                <a:schemeClr val="tx1"/>
                              </a:solidFill>
                              <a:effectLst/>
                            </a:rPr>
                            <a:t>2,627,002.51 </a:t>
                          </a:r>
                          <a:endParaRPr lang="en-US" sz="1200" b="0" kern="100" dirty="0">
                            <a:solidFill>
                              <a:schemeClr val="tx1"/>
                            </a:solidFill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200" b="0" kern="100" dirty="0">
                              <a:solidFill>
                                <a:schemeClr val="tx1"/>
                              </a:solidFill>
                              <a:effectLst/>
                            </a:rPr>
                            <a:t> 2,431,561.20</a:t>
                          </a:r>
                          <a:endParaRPr lang="en-US" sz="1200" b="0" kern="100" dirty="0">
                            <a:solidFill>
                              <a:schemeClr val="tx1"/>
                            </a:solidFill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200" b="0" kern="100" dirty="0">
                              <a:solidFill>
                                <a:schemeClr val="tx1"/>
                              </a:solidFill>
                              <a:effectLst/>
                            </a:rPr>
                            <a:t> 2,371,041.94</a:t>
                          </a:r>
                          <a:endParaRPr lang="en-US" sz="1200" b="0" kern="100" dirty="0">
                            <a:solidFill>
                              <a:schemeClr val="tx1"/>
                            </a:solidFill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200" b="0" kern="1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 2,846,453.82</a:t>
                          </a:r>
                          <a:endParaRPr lang="en-US" sz="1200" b="0" kern="1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200" b="0" kern="100" dirty="0">
                              <a:solidFill>
                                <a:schemeClr val="tx1"/>
                              </a:solidFill>
                              <a:effectLst/>
                            </a:rPr>
                            <a:t> 1,932,721.98</a:t>
                          </a:r>
                          <a:endParaRPr lang="en-US" sz="1200" b="0" kern="100" dirty="0">
                            <a:solidFill>
                              <a:schemeClr val="tx1"/>
                            </a:solidFill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</a:pPr>
                          <a:r>
                            <a:rPr lang="en-US" sz="1200" b="0" kern="100" dirty="0">
                              <a:solidFill>
                                <a:schemeClr val="tx1"/>
                              </a:solidFill>
                              <a:effectLst/>
                              <a:latin typeface="+mj-lt"/>
                            </a:rPr>
                            <a:t>67.90</a:t>
                          </a:r>
                        </a:p>
                      </a:txBody>
                      <a:tcPr marL="9525" marR="9525" marT="9525" marB="0" anchor="b"/>
                    </a:tc>
                    <a:extLst>
                      <a:ext uri="{0D108BD9-81ED-4DB2-BD59-A6C34878D82A}">
                        <a16:rowId xmlns="" xmlns:a16="http://schemas.microsoft.com/office/drawing/2014/main" xmlns:a14="http://schemas.microsoft.com/office/drawing/2010/main" val="2050368895"/>
                      </a:ext>
                    </a:extLst>
                  </a:tr>
                  <a:tr h="610149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200" b="1" kern="100">
                              <a:effectLst/>
                            </a:rPr>
                            <a:t>Assets </a:t>
                          </a:r>
                          <a:endParaRPr lang="en-US" sz="1200" b="1" kern="10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200" b="0" kern="100" dirty="0">
                              <a:solidFill>
                                <a:schemeClr val="tx1"/>
                              </a:solidFill>
                              <a:effectLst/>
                            </a:rPr>
                            <a:t> 5,234,186.00</a:t>
                          </a:r>
                          <a:endParaRPr lang="en-US" sz="1200" b="0" kern="100" dirty="0">
                            <a:solidFill>
                              <a:schemeClr val="tx1"/>
                            </a:solidFill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200" b="0" kern="100" dirty="0">
                              <a:solidFill>
                                <a:schemeClr val="tx1"/>
                              </a:solidFill>
                              <a:effectLst/>
                            </a:rPr>
                            <a:t> 1,045,190.34</a:t>
                          </a:r>
                          <a:endParaRPr lang="en-US" sz="1200" b="0" kern="100" dirty="0">
                            <a:solidFill>
                              <a:schemeClr val="tx1"/>
                            </a:solidFill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200" b="0" kern="100" dirty="0">
                              <a:solidFill>
                                <a:schemeClr val="tx1"/>
                              </a:solidFill>
                              <a:effectLst/>
                            </a:rPr>
                            <a:t> 3,139,655.80</a:t>
                          </a:r>
                          <a:endParaRPr lang="en-US" sz="1200" b="0" kern="100" dirty="0">
                            <a:solidFill>
                              <a:schemeClr val="tx1"/>
                            </a:solidFill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200" b="0" kern="100" dirty="0">
                              <a:solidFill>
                                <a:schemeClr val="tx1"/>
                              </a:solidFill>
                              <a:effectLst/>
                            </a:rPr>
                            <a:t> 495,046.67</a:t>
                          </a:r>
                          <a:endParaRPr lang="en-US" sz="1200" b="0" kern="100" dirty="0">
                            <a:solidFill>
                              <a:schemeClr val="tx1"/>
                            </a:solidFill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200" b="0" kern="1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4,037,223.71</a:t>
                          </a:r>
                          <a:endParaRPr lang="en-US" sz="1200" b="0" kern="1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200" b="0" kern="100" dirty="0">
                              <a:solidFill>
                                <a:schemeClr val="tx1"/>
                              </a:solidFill>
                              <a:effectLst/>
                            </a:rPr>
                            <a:t> 589,553.00</a:t>
                          </a:r>
                          <a:endParaRPr lang="en-US" sz="1200" b="0" kern="100" dirty="0">
                            <a:solidFill>
                              <a:schemeClr val="tx1"/>
                            </a:solidFill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</a:pPr>
                          <a:r>
                            <a:rPr lang="en-US" sz="1200" b="0" kern="100" dirty="0">
                              <a:solidFill>
                                <a:schemeClr val="tx1"/>
                              </a:solidFill>
                              <a:effectLst/>
                              <a:latin typeface="+mj-lt"/>
                            </a:rPr>
                            <a:t>14.60</a:t>
                          </a:r>
                        </a:p>
                      </a:txBody>
                      <a:tcPr marL="9525" marR="9525" marT="9525" marB="0" anchor="b"/>
                    </a:tc>
                    <a:extLst>
                      <a:ext uri="{0D108BD9-81ED-4DB2-BD59-A6C34878D82A}">
                        <a16:rowId xmlns="" xmlns:a16="http://schemas.microsoft.com/office/drawing/2014/main" xmlns:a14="http://schemas.microsoft.com/office/drawing/2010/main" val="3163241909"/>
                      </a:ext>
                    </a:extLst>
                  </a:tr>
                  <a:tr h="610149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200" b="1" kern="100">
                              <a:effectLst/>
                            </a:rPr>
                            <a:t>Total</a:t>
                          </a:r>
                          <a:endParaRPr lang="en-US" sz="1200" b="1" kern="10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200" b="1" kern="100" dirty="0">
                              <a:solidFill>
                                <a:schemeClr val="tx1"/>
                              </a:solidFill>
                              <a:effectLst/>
                            </a:rPr>
                            <a:t> 10,049,365.50</a:t>
                          </a:r>
                          <a:endParaRPr lang="en-US" sz="1200" b="1" kern="100" dirty="0">
                            <a:solidFill>
                              <a:schemeClr val="tx1"/>
                            </a:solidFill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200" b="1" kern="100" dirty="0">
                              <a:solidFill>
                                <a:schemeClr val="tx1"/>
                              </a:solidFill>
                              <a:effectLst/>
                            </a:rPr>
                            <a:t> 6,190,390.65</a:t>
                          </a:r>
                          <a:endParaRPr lang="en-US" sz="1200" b="1" kern="100" dirty="0">
                            <a:solidFill>
                              <a:schemeClr val="tx1"/>
                            </a:solidFill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200" b="1" kern="100" dirty="0">
                              <a:solidFill>
                                <a:schemeClr val="tx1"/>
                              </a:solidFill>
                              <a:effectLst/>
                            </a:rPr>
                            <a:t> 8,281,883.00</a:t>
                          </a:r>
                          <a:endParaRPr lang="en-US" sz="1200" b="1" kern="100" dirty="0">
                            <a:solidFill>
                              <a:schemeClr val="tx1"/>
                            </a:solidFill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200" b="1" kern="100" dirty="0">
                              <a:solidFill>
                                <a:schemeClr val="tx1"/>
                              </a:solidFill>
                              <a:effectLst/>
                            </a:rPr>
                            <a:t> 6,165,596.35</a:t>
                          </a:r>
                          <a:endParaRPr lang="en-US" sz="1200" b="1" kern="100" dirty="0">
                            <a:solidFill>
                              <a:schemeClr val="tx1"/>
                            </a:solidFill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200" b="1" kern="1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11,248,909.53</a:t>
                          </a:r>
                          <a:endParaRPr lang="en-US" sz="1200" b="1" kern="1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200" b="1" kern="100" dirty="0">
                              <a:solidFill>
                                <a:schemeClr val="tx1"/>
                              </a:solidFill>
                              <a:effectLst/>
                            </a:rPr>
                            <a:t>7,953,440.67 </a:t>
                          </a:r>
                          <a:endParaRPr lang="en-US" sz="1200" b="1" kern="100" dirty="0">
                            <a:solidFill>
                              <a:schemeClr val="tx1"/>
                            </a:solidFill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</a:pPr>
                          <a:r>
                            <a:rPr lang="en-US" sz="1200" b="1" kern="100" dirty="0">
                              <a:solidFill>
                                <a:schemeClr val="tx1"/>
                              </a:solidFill>
                              <a:effectLst/>
                              <a:latin typeface="+mj-lt"/>
                            </a:rPr>
                            <a:t>70.70</a:t>
                          </a:r>
                        </a:p>
                      </a:txBody>
                      <a:tcPr marL="9525" marR="9525" marT="9525" marB="0" anchor="b"/>
                    </a:tc>
                    <a:extLst>
                      <a:ext uri="{0D108BD9-81ED-4DB2-BD59-A6C34878D82A}">
                        <a16:rowId xmlns="" xmlns:a16="http://schemas.microsoft.com/office/drawing/2014/main" xmlns:a14="http://schemas.microsoft.com/office/drawing/2010/main" val="1879951972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4" name="Slide Number Placeholder 5"/>
          <p:cNvSpPr txBox="1">
            <a:spLocks/>
          </p:cNvSpPr>
          <p:nvPr/>
        </p:nvSpPr>
        <p:spPr>
          <a:xfrm>
            <a:off x="6526188" y="649287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200" b="0" i="0" u="none" strike="noStrike" cap="none">
                <a:solidFill>
                  <a:schemeClr val="tx1">
                    <a:tint val="75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22661245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ED3C4CF-8083-8138-DD85-12DDA733BA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7154" y="0"/>
            <a:ext cx="8176846" cy="1477107"/>
          </a:xfrm>
        </p:spPr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chemeClr val="tx1"/>
                </a:solidFill>
                <a:latin typeface="+mj-lt"/>
              </a:rPr>
              <a:t>Expenditure By Budget </a:t>
            </a:r>
            <a:r>
              <a:rPr lang="en-US" sz="2400" dirty="0" err="1">
                <a:solidFill>
                  <a:schemeClr val="tx1"/>
                </a:solidFill>
                <a:latin typeface="+mj-lt"/>
              </a:rPr>
              <a:t>Programme</a:t>
            </a:r>
            <a:r>
              <a:rPr lang="en-US" sz="2400" dirty="0">
                <a:solidFill>
                  <a:schemeClr val="tx1"/>
                </a:solidFill>
                <a:latin typeface="+mj-lt"/>
              </a:rPr>
              <a:t> And Economic Classification-all Funding Sources as at September 2024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xmlns="" id="{9C3AC857-B29C-CA36-9575-64D7CA69105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1609505"/>
              </p:ext>
            </p:extLst>
          </p:nvPr>
        </p:nvGraphicFramePr>
        <p:xfrm>
          <a:off x="504661" y="1601455"/>
          <a:ext cx="8372638" cy="4751719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643600">
                  <a:extLst>
                    <a:ext uri="{9D8B030D-6E8A-4147-A177-3AD203B41FA5}">
                      <a16:colId xmlns:a16="http://schemas.microsoft.com/office/drawing/2014/main" xmlns="" val="3293269387"/>
                    </a:ext>
                  </a:extLst>
                </a:gridCol>
                <a:gridCol w="1508295">
                  <a:extLst>
                    <a:ext uri="{9D8B030D-6E8A-4147-A177-3AD203B41FA5}">
                      <a16:colId xmlns:a16="http://schemas.microsoft.com/office/drawing/2014/main" xmlns="" val="2547471947"/>
                    </a:ext>
                  </a:extLst>
                </a:gridCol>
                <a:gridCol w="1508295">
                  <a:extLst>
                    <a:ext uri="{9D8B030D-6E8A-4147-A177-3AD203B41FA5}">
                      <a16:colId xmlns:a16="http://schemas.microsoft.com/office/drawing/2014/main" xmlns="" val="3784252969"/>
                    </a:ext>
                  </a:extLst>
                </a:gridCol>
                <a:gridCol w="1254999">
                  <a:extLst>
                    <a:ext uri="{9D8B030D-6E8A-4147-A177-3AD203B41FA5}">
                      <a16:colId xmlns:a16="http://schemas.microsoft.com/office/drawing/2014/main" xmlns="" val="3282361279"/>
                    </a:ext>
                  </a:extLst>
                </a:gridCol>
                <a:gridCol w="1276350">
                  <a:extLst>
                    <a:ext uri="{9D8B030D-6E8A-4147-A177-3AD203B41FA5}">
                      <a16:colId xmlns:a16="http://schemas.microsoft.com/office/drawing/2014/main" xmlns="" val="1992210147"/>
                    </a:ext>
                  </a:extLst>
                </a:gridCol>
                <a:gridCol w="1181099">
                  <a:extLst>
                    <a:ext uri="{9D8B030D-6E8A-4147-A177-3AD203B41FA5}">
                      <a16:colId xmlns:a16="http://schemas.microsoft.com/office/drawing/2014/main" xmlns="" val="4288895700"/>
                    </a:ext>
                  </a:extLst>
                </a:gridCol>
              </a:tblGrid>
              <a:tr h="322491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 b="1" kern="100" dirty="0">
                          <a:effectLst/>
                        </a:rPr>
                        <a:t>BUDGET PROGRAMME</a:t>
                      </a:r>
                      <a:endParaRPr lang="en-US" sz="1200" b="1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824" marR="65824" marT="9142" marB="0" anchor="ctr"/>
                </a:tc>
                <a:tc gridSpan="5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 b="1" kern="100" dirty="0">
                          <a:effectLst/>
                        </a:rPr>
                        <a:t>AMOUNT GH¢</a:t>
                      </a:r>
                      <a:endParaRPr lang="en-US" sz="1200" b="1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386522250"/>
                  </a:ext>
                </a:extLst>
              </a:tr>
              <a:tr h="62482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 b="1" kern="100" dirty="0">
                          <a:effectLst/>
                        </a:rPr>
                        <a:t>BUDGET</a:t>
                      </a:r>
                      <a:endParaRPr lang="en-US" sz="1200" b="1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 b="1" kern="100" dirty="0">
                          <a:effectLst/>
                        </a:rPr>
                        <a:t>COMPENSATION OF EMPLOYEES</a:t>
                      </a:r>
                      <a:endParaRPr lang="en-US" sz="1200" b="1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42" marR="9142" marT="9142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 b="1" kern="100" dirty="0">
                          <a:effectLst/>
                        </a:rPr>
                        <a:t>GOODS &amp; SERVICE</a:t>
                      </a:r>
                      <a:endParaRPr lang="en-US" sz="1200" b="1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824" marR="65824" marT="9142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 b="1" kern="100" dirty="0">
                          <a:effectLst/>
                        </a:rPr>
                        <a:t>CAPITAL EXPENDITURE</a:t>
                      </a:r>
                      <a:endParaRPr lang="en-US" sz="1200" b="1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824" marR="65824" marT="9142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 b="1" kern="100" dirty="0">
                          <a:effectLst/>
                        </a:rPr>
                        <a:t>TOTAL</a:t>
                      </a:r>
                      <a:endParaRPr lang="en-US" sz="1200" b="1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824" marR="65824" marT="9142" marB="0" anchor="ctr"/>
                </a:tc>
                <a:extLst>
                  <a:ext uri="{0D108BD9-81ED-4DB2-BD59-A6C34878D82A}">
                    <a16:rowId xmlns:a16="http://schemas.microsoft.com/office/drawing/2014/main" xmlns="" val="2539343390"/>
                  </a:ext>
                </a:extLst>
              </a:tr>
              <a:tr h="78081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 b="1" kern="100">
                          <a:effectLst/>
                        </a:rPr>
                        <a:t>Management and Administration</a:t>
                      </a:r>
                      <a:endParaRPr lang="en-US" sz="1200" b="1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824" marR="65824" marT="9142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 b="1" kern="100" dirty="0">
                          <a:solidFill>
                            <a:schemeClr val="tx1"/>
                          </a:solidFill>
                          <a:effectLst/>
                        </a:rPr>
                        <a:t>5,568,796.82</a:t>
                      </a:r>
                      <a:endParaRPr lang="en-US" sz="1200" b="1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1200" b="1" kern="1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3,328,640.08</a:t>
                      </a:r>
                    </a:p>
                  </a:txBody>
                  <a:tcPr marL="65824" marR="65824" marT="9142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 b="1" kern="1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1,618,442.20</a:t>
                      </a:r>
                      <a:endParaRPr lang="en-US" sz="1200" b="1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824" marR="65824" marT="9142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 b="1" kern="1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15,617.00 </a:t>
                      </a:r>
                      <a:endParaRPr lang="en-US" sz="1200" b="1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824" marR="65824" marT="9142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 b="1" kern="1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4,962,699.28</a:t>
                      </a:r>
                      <a:endParaRPr lang="en-US" sz="1200" b="1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824" marR="65824" marT="9142" marB="0" anchor="b"/>
                </a:tc>
                <a:extLst>
                  <a:ext uri="{0D108BD9-81ED-4DB2-BD59-A6C34878D82A}">
                    <a16:rowId xmlns:a16="http://schemas.microsoft.com/office/drawing/2014/main" xmlns="" val="3678618936"/>
                  </a:ext>
                </a:extLst>
              </a:tr>
              <a:tr h="62482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 b="1" kern="100">
                          <a:effectLst/>
                        </a:rPr>
                        <a:t>Social Services Delivery</a:t>
                      </a:r>
                      <a:endParaRPr lang="en-US" sz="1200" b="1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824" marR="65824" marT="9142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 b="1" kern="100" dirty="0">
                          <a:solidFill>
                            <a:schemeClr val="tx1"/>
                          </a:solidFill>
                          <a:effectLst/>
                        </a:rPr>
                        <a:t> 1,758,641.00</a:t>
                      </a:r>
                      <a:endParaRPr lang="en-US" sz="1200" b="1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 b="1" kern="1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891,108.28</a:t>
                      </a:r>
                      <a:endParaRPr lang="en-US" sz="1200" b="1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824" marR="65824" marT="9142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 b="1" kern="1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251,279.78</a:t>
                      </a:r>
                      <a:endParaRPr lang="en-US" sz="1200" b="1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824" marR="65824" marT="9142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 b="1" kern="1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16,166.00 </a:t>
                      </a:r>
                      <a:endParaRPr lang="en-US" sz="1200" b="1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824" marR="65824" marT="9142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 b="1" kern="1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1,158,554.06</a:t>
                      </a:r>
                      <a:endParaRPr lang="en-US" sz="1200" b="1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824" marR="65824" marT="9142" marB="0" anchor="b"/>
                </a:tc>
                <a:extLst>
                  <a:ext uri="{0D108BD9-81ED-4DB2-BD59-A6C34878D82A}">
                    <a16:rowId xmlns:a16="http://schemas.microsoft.com/office/drawing/2014/main" xmlns="" val="1668807118"/>
                  </a:ext>
                </a:extLst>
              </a:tr>
              <a:tr h="70287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 b="1" kern="100">
                          <a:effectLst/>
                        </a:rPr>
                        <a:t>Infrastructure Delivery and Management</a:t>
                      </a:r>
                      <a:endParaRPr lang="en-US" sz="1200" b="1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824" marR="65824" marT="9142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 b="1" kern="100" dirty="0">
                          <a:solidFill>
                            <a:schemeClr val="tx1"/>
                          </a:solidFill>
                          <a:effectLst/>
                        </a:rPr>
                        <a:t>2,385,830.48</a:t>
                      </a:r>
                      <a:endParaRPr lang="en-US" sz="1200" b="1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1200" b="1" kern="1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302,990.80</a:t>
                      </a:r>
                    </a:p>
                  </a:txBody>
                  <a:tcPr marL="65824" marR="65824" marT="9142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 b="1" kern="1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0.00 </a:t>
                      </a:r>
                      <a:endParaRPr lang="en-US" sz="1200" b="1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824" marR="65824" marT="9142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 b="1" kern="1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557,770.00 </a:t>
                      </a:r>
                      <a:endParaRPr lang="en-US" sz="1200" b="1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824" marR="65824" marT="9142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 b="1" kern="1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860,760.80</a:t>
                      </a:r>
                      <a:endParaRPr lang="en-US" sz="1200" b="1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824" marR="65824" marT="9142" marB="0" anchor="b"/>
                </a:tc>
                <a:extLst>
                  <a:ext uri="{0D108BD9-81ED-4DB2-BD59-A6C34878D82A}">
                    <a16:rowId xmlns:a16="http://schemas.microsoft.com/office/drawing/2014/main" xmlns="" val="505972260"/>
                  </a:ext>
                </a:extLst>
              </a:tr>
              <a:tr h="57662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 b="1" kern="100">
                          <a:effectLst/>
                        </a:rPr>
                        <a:t>Economic Development</a:t>
                      </a:r>
                      <a:endParaRPr lang="en-US" sz="1200" b="1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824" marR="65824" marT="9142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 b="1" kern="100" dirty="0">
                          <a:solidFill>
                            <a:schemeClr val="tx1"/>
                          </a:solidFill>
                          <a:effectLst/>
                        </a:rPr>
                        <a:t> 1,475,641.23</a:t>
                      </a:r>
                      <a:endParaRPr lang="en-US" sz="1200" b="1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 b="1" kern="1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908,426.53</a:t>
                      </a:r>
                      <a:endParaRPr lang="en-US" sz="1200" b="1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824" marR="65824" marT="9142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 b="1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23,000.00</a:t>
                      </a:r>
                    </a:p>
                  </a:txBody>
                  <a:tcPr marL="65824" marR="65824" marT="9142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 b="1" kern="1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0.00 </a:t>
                      </a:r>
                      <a:endParaRPr lang="en-US" sz="1200" b="1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824" marR="65824" marT="9142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 b="1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931,426.53</a:t>
                      </a:r>
                    </a:p>
                  </a:txBody>
                  <a:tcPr marL="65824" marR="65824" marT="9142" marB="0" anchor="b"/>
                </a:tc>
                <a:extLst>
                  <a:ext uri="{0D108BD9-81ED-4DB2-BD59-A6C34878D82A}">
                    <a16:rowId xmlns:a16="http://schemas.microsoft.com/office/drawing/2014/main" xmlns="" val="1316972303"/>
                  </a:ext>
                </a:extLst>
              </a:tr>
              <a:tr h="66688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 b="1" kern="100">
                          <a:effectLst/>
                        </a:rPr>
                        <a:t>Environmental Management</a:t>
                      </a:r>
                      <a:endParaRPr lang="en-US" sz="1200" b="1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824" marR="65824" marT="9142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 b="1" kern="100" dirty="0">
                          <a:solidFill>
                            <a:schemeClr val="tx1"/>
                          </a:solidFill>
                          <a:effectLst/>
                        </a:rPr>
                        <a:t> 60,000.00</a:t>
                      </a:r>
                      <a:endParaRPr lang="en-US" sz="1200" b="1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 b="1" kern="1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0.00</a:t>
                      </a:r>
                      <a:endParaRPr lang="en-US" sz="1200" b="1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824" marR="65824" marT="9142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 b="1" kern="1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40,000.00</a:t>
                      </a:r>
                      <a:endParaRPr lang="en-US" sz="1200" b="1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824" marR="65824" marT="9142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 b="1" kern="1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0.00 </a:t>
                      </a:r>
                      <a:endParaRPr lang="en-US" sz="1200" b="1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824" marR="65824" marT="9142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 b="1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40,000.00</a:t>
                      </a:r>
                    </a:p>
                  </a:txBody>
                  <a:tcPr marL="65824" marR="65824" marT="9142" marB="0" anchor="b"/>
                </a:tc>
                <a:extLst>
                  <a:ext uri="{0D108BD9-81ED-4DB2-BD59-A6C34878D82A}">
                    <a16:rowId xmlns:a16="http://schemas.microsoft.com/office/drawing/2014/main" xmlns="" val="1931798475"/>
                  </a:ext>
                </a:extLst>
              </a:tr>
              <a:tr h="45237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 b="1" kern="100" dirty="0">
                          <a:effectLst/>
                        </a:rPr>
                        <a:t>TOTAL</a:t>
                      </a:r>
                      <a:endParaRPr lang="en-US" sz="1200" b="1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824" marR="65824" marT="9142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 b="1" kern="100" dirty="0">
                          <a:solidFill>
                            <a:schemeClr val="tx1"/>
                          </a:solidFill>
                          <a:effectLst/>
                        </a:rPr>
                        <a:t>11,248,909.53</a:t>
                      </a:r>
                      <a:endParaRPr lang="en-US" sz="1200" b="1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 b="1" kern="1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5,431,165.69</a:t>
                      </a:r>
                      <a:endParaRPr lang="en-US" sz="1200" b="1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824" marR="65824" marT="9142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 b="1" kern="1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1,932,721.98 </a:t>
                      </a:r>
                      <a:endParaRPr lang="en-US" sz="1200" b="1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824" marR="65824" marT="9142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 b="1" kern="1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589,553.00 </a:t>
                      </a:r>
                      <a:endParaRPr lang="en-US" sz="1200" b="1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824" marR="65824" marT="9142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 b="1" kern="1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7,953,440.67 </a:t>
                      </a:r>
                      <a:endParaRPr lang="en-US" sz="1200" b="1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824" marR="65824" marT="9142" marB="0" anchor="b"/>
                </a:tc>
                <a:extLst>
                  <a:ext uri="{0D108BD9-81ED-4DB2-BD59-A6C34878D82A}">
                    <a16:rowId xmlns:a16="http://schemas.microsoft.com/office/drawing/2014/main" xmlns="" val="4119542821"/>
                  </a:ext>
                </a:extLst>
              </a:tr>
            </a:tbl>
          </a:graphicData>
        </a:graphic>
      </p:graphicFrame>
      <p:sp>
        <p:nvSpPr>
          <p:cNvPr id="4" name="Slide Number Placeholder 5"/>
          <p:cNvSpPr txBox="1">
            <a:spLocks/>
          </p:cNvSpPr>
          <p:nvPr/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200" b="0" i="0" u="none" strike="noStrike" cap="none">
                <a:solidFill>
                  <a:schemeClr val="tx1">
                    <a:tint val="75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/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36322789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ED3C4CF-8083-8138-DD85-12DDA733BA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9074" y="198120"/>
            <a:ext cx="7815008" cy="1104305"/>
          </a:xfrm>
        </p:spPr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chemeClr val="tx1"/>
                </a:solidFill>
                <a:latin typeface="+mj-lt"/>
              </a:rPr>
              <a:t>2024 Key Projects and </a:t>
            </a:r>
            <a:r>
              <a:rPr lang="en-US" sz="3200" dirty="0" err="1">
                <a:solidFill>
                  <a:schemeClr val="tx1"/>
                </a:solidFill>
                <a:latin typeface="+mj-lt"/>
              </a:rPr>
              <a:t>Programmes</a:t>
            </a:r>
            <a:r>
              <a:rPr lang="en-US" sz="3200" dirty="0">
                <a:solidFill>
                  <a:schemeClr val="tx1"/>
                </a:solidFill>
                <a:latin typeface="+mj-lt"/>
              </a:rPr>
              <a:t> from all funding sources</a:t>
            </a:r>
          </a:p>
        </p:txBody>
      </p:sp>
      <p:graphicFrame>
        <p:nvGraphicFramePr>
          <p:cNvPr id="5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33294653"/>
              </p:ext>
            </p:extLst>
          </p:nvPr>
        </p:nvGraphicFramePr>
        <p:xfrm>
          <a:off x="289427" y="1523602"/>
          <a:ext cx="8565145" cy="445411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5514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70751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62950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91086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76211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1556507">
                <a:tc>
                  <a:txBody>
                    <a:bodyPr/>
                    <a:lstStyle/>
                    <a:p>
                      <a:r>
                        <a:rPr lang="en-US" sz="1800" b="1" dirty="0"/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/>
                        <a:t>Name of Project / </a:t>
                      </a:r>
                      <a:r>
                        <a:rPr lang="en-US" sz="1800" b="1" dirty="0" err="1"/>
                        <a:t>Programme</a:t>
                      </a:r>
                      <a:endParaRPr 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/>
                        <a:t>Amount budgeted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/>
                        <a:t>Actual Payment as at September, 2024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/>
                        <a:t>Outstanding</a:t>
                      </a:r>
                    </a:p>
                    <a:p>
                      <a:r>
                        <a:rPr lang="en-US" sz="1800" b="1" dirty="0"/>
                        <a:t>payment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240568">
                <a:tc>
                  <a:txBody>
                    <a:bodyPr/>
                    <a:lstStyle/>
                    <a:p>
                      <a:r>
                        <a:rPr lang="en-US" sz="1400" b="1" dirty="0"/>
                        <a:t>1.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Rehabilitation of 12-Unit WC toilet and Bath house with mechanization of borehole at </a:t>
                      </a:r>
                      <a:r>
                        <a:rPr lang="en-US" sz="1400" b="1" dirty="0" err="1"/>
                        <a:t>Akim</a:t>
                      </a:r>
                      <a:r>
                        <a:rPr lang="en-US" sz="1400" b="1" dirty="0"/>
                        <a:t> Swedru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198,584.00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21,626.20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176,957.80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918902">
                <a:tc>
                  <a:txBody>
                    <a:bodyPr/>
                    <a:lstStyle/>
                    <a:p>
                      <a:r>
                        <a:rPr lang="en-US" sz="1400" b="1" dirty="0"/>
                        <a:t>2.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Completion of 5 Bedroom Bungalow for District Chief Executive at </a:t>
                      </a:r>
                      <a:r>
                        <a:rPr lang="en-US" sz="1400" b="1" dirty="0" err="1"/>
                        <a:t>Akim</a:t>
                      </a:r>
                      <a:r>
                        <a:rPr lang="en-US" sz="1400" b="1" dirty="0"/>
                        <a:t> Swedru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224,641.84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0.00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224,641.84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738141">
                <a:tc>
                  <a:txBody>
                    <a:bodyPr/>
                    <a:lstStyle/>
                    <a:p>
                      <a:endParaRPr 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/>
                        <a:t>Total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423,225.80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21,626.20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401,599.60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sp>
        <p:nvSpPr>
          <p:cNvPr id="4" name="Slide Number Placeholder 5"/>
          <p:cNvSpPr txBox="1">
            <a:spLocks/>
          </p:cNvSpPr>
          <p:nvPr/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200" b="0" i="0" u="none" strike="noStrike" cap="none">
                <a:solidFill>
                  <a:schemeClr val="tx1">
                    <a:tint val="75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/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21812595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009703" y="2425751"/>
            <a:ext cx="7299701" cy="11208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US" sz="3600" dirty="0">
                <a:latin typeface="+mj-lt"/>
              </a:rPr>
              <a:t>NON-FINANCIAL PERFORMANCE BY PROGRAMMES</a:t>
            </a:r>
          </a:p>
        </p:txBody>
      </p:sp>
      <p:sp>
        <p:nvSpPr>
          <p:cNvPr id="5" name="Slide Number Placeholder 5"/>
          <p:cNvSpPr txBox="1">
            <a:spLocks/>
          </p:cNvSpPr>
          <p:nvPr/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200" b="0" i="0" u="none" strike="noStrike" cap="none">
                <a:solidFill>
                  <a:schemeClr val="tx1">
                    <a:tint val="75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/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39772112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CE6EDE0-E341-A254-738E-63FA1F6730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06923C4-B212-7071-C50C-E8BC8ED662F3}"/>
              </a:ext>
            </a:extLst>
          </p:cNvPr>
          <p:cNvSpPr txBox="1"/>
          <p:nvPr/>
        </p:nvSpPr>
        <p:spPr>
          <a:xfrm>
            <a:off x="150668" y="424287"/>
            <a:ext cx="8842664" cy="6057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lnSpc>
                <a:spcPct val="200000"/>
              </a:lnSpc>
              <a:buFont typeface="Arial" pitchFamily="34" charset="0"/>
              <a:buChar char="•"/>
            </a:pPr>
            <a:r>
              <a:rPr lang="en-US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</a:rPr>
              <a:t>Completed 1No. 6-unit classroom block at </a:t>
            </a:r>
            <a:r>
              <a:rPr lang="en-US" dirty="0" err="1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</a:rPr>
              <a:t>Oforikrom</a:t>
            </a:r>
            <a:r>
              <a:rPr lang="en-US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</a:rPr>
              <a:t>.</a:t>
            </a:r>
            <a:endParaRPr lang="en-US" dirty="0">
              <a:solidFill>
                <a:schemeClr val="tx1"/>
              </a:solidFill>
              <a:latin typeface="+mj-lt"/>
              <a:ea typeface="Calibri" panose="020F0502020204030204" pitchFamily="34" charset="0"/>
            </a:endParaRPr>
          </a:p>
          <a:p>
            <a:pPr marL="285750" lvl="0" indent="-285750">
              <a:lnSpc>
                <a:spcPct val="200000"/>
              </a:lnSpc>
              <a:buFont typeface="Arial" pitchFamily="34" charset="0"/>
              <a:buChar char="•"/>
            </a:pPr>
            <a:r>
              <a:rPr lang="en-US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</a:rPr>
              <a:t>Completed 1No. 6-seater WC toilet block with mechanized borehole &amp; elevated tank support at </a:t>
            </a:r>
            <a:r>
              <a:rPr lang="en-US" dirty="0" err="1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</a:rPr>
              <a:t>Oforikrom</a:t>
            </a:r>
            <a:r>
              <a:rPr lang="en-US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</a:rPr>
              <a:t>.</a:t>
            </a:r>
          </a:p>
          <a:p>
            <a:pPr marL="285750" lvl="0" indent="-285750">
              <a:lnSpc>
                <a:spcPct val="200000"/>
              </a:lnSpc>
              <a:buFont typeface="Arial" pitchFamily="34" charset="0"/>
              <a:buChar char="•"/>
            </a:pPr>
            <a:r>
              <a:rPr lang="en-US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</a:rPr>
              <a:t>750 pieces of dual desks were distributed to public schools.</a:t>
            </a:r>
            <a:endParaRPr lang="en-US" dirty="0">
              <a:solidFill>
                <a:schemeClr val="tx1"/>
              </a:solidFill>
              <a:latin typeface="+mj-lt"/>
              <a:ea typeface="Calibri" panose="020F0502020204030204" pitchFamily="34" charset="0"/>
            </a:endParaRPr>
          </a:p>
          <a:p>
            <a:pPr marL="285750" lvl="0" indent="-285750">
              <a:lnSpc>
                <a:spcPct val="200000"/>
              </a:lnSpc>
              <a:buFont typeface="Arial" pitchFamily="34" charset="0"/>
              <a:buChar char="•"/>
            </a:pPr>
            <a:r>
              <a:rPr lang="en-US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</a:rPr>
              <a:t>Completed 1No. 2-unit KG block at </a:t>
            </a:r>
            <a:r>
              <a:rPr lang="en-US" dirty="0" err="1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</a:rPr>
              <a:t>Apoli</a:t>
            </a:r>
            <a:r>
              <a:rPr lang="en-US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</a:rPr>
              <a:t>.</a:t>
            </a:r>
            <a:endParaRPr lang="en-US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  <a:p>
            <a:pPr marL="285750" lvl="0" indent="-285750">
              <a:lnSpc>
                <a:spcPct val="200000"/>
              </a:lnSpc>
              <a:buFont typeface="Arial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A total of 69,000 oil palm seedlings were distributed to 566 farmers.</a:t>
            </a:r>
            <a:endParaRPr lang="en-GB" dirty="0">
              <a:solidFill>
                <a:schemeClr val="tx1"/>
              </a:solidFill>
              <a:effectLst/>
              <a:latin typeface="+mj-lt"/>
              <a:ea typeface="Calibri" panose="020F0502020204030204" pitchFamily="34" charset="0"/>
            </a:endParaRPr>
          </a:p>
          <a:p>
            <a:pPr marL="285750" indent="-285750">
              <a:lnSpc>
                <a:spcPct val="200000"/>
              </a:lnSpc>
              <a:buFont typeface="Arial" pitchFamily="34" charset="0"/>
              <a:buChar char="•"/>
            </a:pPr>
            <a:r>
              <a:rPr lang="en-GB" dirty="0">
                <a:solidFill>
                  <a:schemeClr val="tx1"/>
                </a:solidFill>
                <a:latin typeface="+mj-lt"/>
                <a:ea typeface="Calibri" panose="020F0502020204030204" pitchFamily="34" charset="0"/>
              </a:rPr>
              <a:t>Dredged 2km </a:t>
            </a:r>
            <a:r>
              <a:rPr lang="en-GB" dirty="0" err="1">
                <a:solidFill>
                  <a:schemeClr val="tx1"/>
                </a:solidFill>
                <a:latin typeface="+mj-lt"/>
                <a:ea typeface="Calibri" panose="020F0502020204030204" pitchFamily="34" charset="0"/>
              </a:rPr>
              <a:t>Kyekyerepua-Kosiko</a:t>
            </a:r>
            <a:r>
              <a:rPr lang="en-GB" dirty="0">
                <a:solidFill>
                  <a:schemeClr val="tx1"/>
                </a:solidFill>
                <a:latin typeface="+mj-lt"/>
                <a:ea typeface="Calibri" panose="020F0502020204030204" pitchFamily="34" charset="0"/>
              </a:rPr>
              <a:t> River.</a:t>
            </a:r>
          </a:p>
          <a:p>
            <a:pPr marL="285750" indent="-285750">
              <a:lnSpc>
                <a:spcPct val="200000"/>
              </a:lnSpc>
              <a:buFont typeface="Arial" pitchFamily="34" charset="0"/>
              <a:buChar char="•"/>
            </a:pPr>
            <a:r>
              <a:rPr lang="en-GB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</a:rPr>
              <a:t>Reshaped 9.7km Feeder Roads (</a:t>
            </a:r>
            <a:r>
              <a:rPr lang="en-GB" dirty="0" err="1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</a:rPr>
              <a:t>Akortekrom-Mensakrom-Achiasehene</a:t>
            </a:r>
            <a:r>
              <a:rPr lang="en-GB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</a:rPr>
              <a:t> Akura, &amp; others).</a:t>
            </a:r>
          </a:p>
          <a:p>
            <a:pPr marL="285750" indent="-285750">
              <a:lnSpc>
                <a:spcPct val="200000"/>
              </a:lnSpc>
              <a:buFont typeface="Arial" pitchFamily="34" charset="0"/>
              <a:buChar char="•"/>
            </a:pPr>
            <a:r>
              <a:rPr lang="en-US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</a:rPr>
              <a:t>Supervised payment of funds to 659 LEAP beneficiary households in 23 communities during the 88th, 89th, 90th, 91st and 92nd payment cycles.</a:t>
            </a:r>
          </a:p>
          <a:p>
            <a:pPr marL="285750" indent="-285750">
              <a:lnSpc>
                <a:spcPct val="200000"/>
              </a:lnSpc>
              <a:buFont typeface="Arial" pitchFamily="34" charset="0"/>
              <a:buChar char="•"/>
            </a:pPr>
            <a:r>
              <a:rPr lang="en-US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</a:rPr>
              <a:t>Sensitized the public in 28 communities on the effects of child </a:t>
            </a:r>
            <a:r>
              <a:rPr lang="en-US" dirty="0" err="1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</a:rPr>
              <a:t>labour</a:t>
            </a:r>
            <a:r>
              <a:rPr lang="en-US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</a:rPr>
              <a:t>, child protection issues and gender empowerment.</a:t>
            </a:r>
          </a:p>
          <a:p>
            <a:pPr marL="285750" indent="-285750">
              <a:lnSpc>
                <a:spcPct val="200000"/>
              </a:lnSpc>
              <a:buFont typeface="Arial" pitchFamily="34" charset="0"/>
              <a:buChar char="•"/>
            </a:pPr>
            <a:r>
              <a:rPr lang="en-US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</a:rPr>
              <a:t>Supported NHIA to carry out free renewal of NHIS cards for 500 indigents, and registered 350 indigents in 15 communities onto the NHIS.</a:t>
            </a:r>
          </a:p>
          <a:p>
            <a:pPr marL="285750" indent="-285750">
              <a:lnSpc>
                <a:spcPct val="200000"/>
              </a:lnSpc>
              <a:buFont typeface="Arial" pitchFamily="34" charset="0"/>
              <a:buChar char="•"/>
            </a:pPr>
            <a:r>
              <a:rPr lang="en-US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</a:rPr>
              <a:t>Supported 50 PWDs with funds and startup kits to engage in IGA.</a:t>
            </a:r>
            <a:endParaRPr lang="en-US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9640125-1D09-EEAC-DD80-186BB2F42987}"/>
              </a:ext>
            </a:extLst>
          </p:cNvPr>
          <p:cNvSpPr txBox="1">
            <a:spLocks/>
          </p:cNvSpPr>
          <p:nvPr/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200" b="0" i="0" u="none" strike="noStrike" cap="none">
                <a:solidFill>
                  <a:schemeClr val="tx1">
                    <a:tint val="75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/>
              <a:t>14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7B651257-EA11-56E1-9A2C-4EA27AC0C1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object 5">
            <a:extLst>
              <a:ext uri="{FF2B5EF4-FFF2-40B4-BE49-F238E27FC236}">
                <a16:creationId xmlns:a16="http://schemas.microsoft.com/office/drawing/2014/main" xmlns="" id="{246490E3-6768-8FB1-C3D0-54D91844600D}"/>
              </a:ext>
            </a:extLst>
          </p:cNvPr>
          <p:cNvSpPr txBox="1">
            <a:spLocks/>
          </p:cNvSpPr>
          <p:nvPr/>
        </p:nvSpPr>
        <p:spPr>
          <a:xfrm>
            <a:off x="2096770" y="136525"/>
            <a:ext cx="5105400" cy="4135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00" b="0" i="0" u="none" strike="noStrike" cap="none">
                <a:solidFill>
                  <a:schemeClr val="bg1"/>
                </a:solidFill>
                <a:latin typeface="Palladio Uralic"/>
                <a:ea typeface="Arial"/>
                <a:cs typeface="Palladio Uralic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>
              <a:spcBef>
                <a:spcPts val="105"/>
              </a:spcBef>
            </a:pPr>
            <a:r>
              <a:rPr lang="en-US" sz="26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KEY</a:t>
            </a:r>
            <a:r>
              <a:rPr lang="en-US" sz="2600" spc="-15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6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ACHIEVEMENTS</a:t>
            </a:r>
            <a:r>
              <a:rPr lang="en-US" sz="2600" spc="-45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600" spc="-1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(2024)</a:t>
            </a:r>
          </a:p>
        </p:txBody>
      </p:sp>
    </p:spTree>
    <p:extLst>
      <p:ext uri="{BB962C8B-B14F-4D97-AF65-F5344CB8AC3E}">
        <p14:creationId xmlns:p14="http://schemas.microsoft.com/office/powerpoint/2010/main" val="41352210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024694" y="-44854"/>
            <a:ext cx="5105400" cy="4135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US" sz="26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KEY</a:t>
            </a:r>
            <a:r>
              <a:rPr lang="en-US" sz="2600" spc="-15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6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ACHIEVEMENTS</a:t>
            </a:r>
            <a:r>
              <a:rPr lang="en-US" sz="2600" spc="-45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600" spc="-1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(2024)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6F67D12-9604-303E-E051-133280C8D24C}"/>
              </a:ext>
            </a:extLst>
          </p:cNvPr>
          <p:cNvSpPr txBox="1"/>
          <p:nvPr/>
        </p:nvSpPr>
        <p:spPr>
          <a:xfrm>
            <a:off x="2526815" y="440929"/>
            <a:ext cx="38081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400" b="1" i="0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  <a:sym typeface="Arial"/>
              </a:rPr>
              <a:t>PHYSICAL INFRASTRUCTURAL DEVELOPMENT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D7D6A307-D727-5CE5-C16A-718AA4E7B195}"/>
              </a:ext>
            </a:extLst>
          </p:cNvPr>
          <p:cNvSpPr txBox="1"/>
          <p:nvPr/>
        </p:nvSpPr>
        <p:spPr>
          <a:xfrm>
            <a:off x="0" y="458746"/>
            <a:ext cx="25177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400" b="1" i="0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  <a:sym typeface="Arial"/>
              </a:rPr>
              <a:t>EDUCATION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DA7166FF-8260-6F5C-631C-AA5662DCEC31}"/>
              </a:ext>
            </a:extLst>
          </p:cNvPr>
          <p:cNvSpPr/>
          <p:nvPr/>
        </p:nvSpPr>
        <p:spPr>
          <a:xfrm>
            <a:off x="26141" y="701440"/>
            <a:ext cx="40493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lang="en-GB" sz="120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Completed 1No. 6-unit classroom block at </a:t>
            </a:r>
          </a:p>
          <a:p>
            <a:pPr marR="0" lvl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lang="en-GB" sz="1200" dirty="0" err="1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Oforikrom</a:t>
            </a:r>
            <a:endParaRPr kumimoji="0" lang="en-GB" sz="1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2B4F0F85-A8BD-2DDC-EF7B-DBD99DB85F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6147" y="1216012"/>
            <a:ext cx="3679175" cy="24873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8333D5F-D003-C60B-08AB-199BBEB85DF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444" r="5000" b="18370"/>
          <a:stretch/>
        </p:blipFill>
        <p:spPr>
          <a:xfrm>
            <a:off x="185106" y="4360556"/>
            <a:ext cx="3679176" cy="241109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BD149DD-9564-5AA5-BD78-EAE3D8971CC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10963"/>
          <a:stretch/>
        </p:blipFill>
        <p:spPr>
          <a:xfrm flipH="1">
            <a:off x="185106" y="1245564"/>
            <a:ext cx="3834240" cy="245399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35592FF1-C9C1-23EE-3642-CFF0591F69A1}"/>
              </a:ext>
            </a:extLst>
          </p:cNvPr>
          <p:cNvSpPr/>
          <p:nvPr/>
        </p:nvSpPr>
        <p:spPr>
          <a:xfrm>
            <a:off x="4602918" y="879424"/>
            <a:ext cx="4355975" cy="6121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lang="en-GB" sz="120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750</a:t>
            </a: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pieces of dual desks were distributed to public schools.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endParaRPr kumimoji="0" lang="en-GB" sz="1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273991BE-6B7A-D362-8436-BE25CD081C4B}"/>
              </a:ext>
            </a:extLst>
          </p:cNvPr>
          <p:cNvSpPr/>
          <p:nvPr/>
        </p:nvSpPr>
        <p:spPr>
          <a:xfrm>
            <a:off x="0" y="3766705"/>
            <a:ext cx="40493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lang="en-GB" sz="120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Completed 1No. 6-seater WC toilet block with mechanized borehole &amp; elevated tank support at </a:t>
            </a:r>
            <a:r>
              <a:rPr lang="en-GB" sz="1200" dirty="0" err="1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Oforikrom</a:t>
            </a:r>
            <a:endParaRPr kumimoji="0" lang="en-GB" sz="1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A88D83C6-7C39-90C7-938A-850BBD281CDB}"/>
              </a:ext>
            </a:extLst>
          </p:cNvPr>
          <p:cNvGrpSpPr/>
          <p:nvPr/>
        </p:nvGrpSpPr>
        <p:grpSpPr>
          <a:xfrm>
            <a:off x="4696147" y="4284259"/>
            <a:ext cx="3679175" cy="2072091"/>
            <a:chOff x="1245995" y="542611"/>
            <a:chExt cx="3506875" cy="288638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E5EF1485-8328-9FAE-69A0-A3C2771019A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99432" y="1985805"/>
              <a:ext cx="1753438" cy="1443194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670679C9-E386-0D15-3FB1-5C3DC37EE7A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5996" y="1985805"/>
              <a:ext cx="1753437" cy="1443194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7F09ADC0-7785-A272-2814-1A698CDCAF5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99432" y="542611"/>
              <a:ext cx="1753438" cy="1443194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9E3EEA66-7E4A-1C42-AC45-31113F3C85B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5995" y="542611"/>
              <a:ext cx="1753438" cy="1443194"/>
            </a:xfrm>
            <a:prstGeom prst="rect">
              <a:avLst/>
            </a:prstGeom>
          </p:spPr>
        </p:pic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6CBBDEEE-86BB-5E63-75C1-BE1B3032E320}"/>
              </a:ext>
            </a:extLst>
          </p:cNvPr>
          <p:cNvSpPr/>
          <p:nvPr/>
        </p:nvSpPr>
        <p:spPr>
          <a:xfrm>
            <a:off x="4669149" y="3853990"/>
            <a:ext cx="404938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lang="en-GB" sz="120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Completed 1No. 2-unit KG block at </a:t>
            </a:r>
            <a:r>
              <a:rPr lang="en-GB" sz="1200" dirty="0" err="1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Apoli</a:t>
            </a:r>
            <a:endParaRPr kumimoji="0" lang="en-GB" sz="1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8" name="Slide Number Placeholder 5"/>
          <p:cNvSpPr txBox="1">
            <a:spLocks/>
          </p:cNvSpPr>
          <p:nvPr/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200" b="0" i="0" u="none" strike="noStrike" cap="none">
                <a:solidFill>
                  <a:schemeClr val="tx1">
                    <a:tint val="75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/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40121287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978361" y="-19699"/>
            <a:ext cx="5105400" cy="4135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US" sz="2600" dirty="0">
                <a:latin typeface="+mj-lt"/>
                <a:cs typeface="Times New Roman" panose="02020603050405020304" pitchFamily="18" charset="0"/>
              </a:rPr>
              <a:t>KEY</a:t>
            </a:r>
            <a:r>
              <a:rPr lang="en-US" sz="2600" spc="-15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600" dirty="0">
                <a:latin typeface="+mj-lt"/>
                <a:cs typeface="Times New Roman" panose="02020603050405020304" pitchFamily="18" charset="0"/>
              </a:rPr>
              <a:t>ACHIEVEMENTS</a:t>
            </a:r>
            <a:r>
              <a:rPr lang="en-US" sz="2600" spc="-45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600" spc="-10" dirty="0">
                <a:latin typeface="+mj-lt"/>
                <a:cs typeface="Times New Roman" panose="02020603050405020304" pitchFamily="18" charset="0"/>
              </a:rPr>
              <a:t>(2024)</a:t>
            </a:r>
          </a:p>
        </p:txBody>
      </p:sp>
      <p:sp>
        <p:nvSpPr>
          <p:cNvPr id="14" name="object 20">
            <a:extLst>
              <a:ext uri="{FF2B5EF4-FFF2-40B4-BE49-F238E27FC236}">
                <a16:creationId xmlns:a16="http://schemas.microsoft.com/office/drawing/2014/main" xmlns="" id="{4F2C211D-32F1-5B10-BDB6-ED15A90C9B82}"/>
              </a:ext>
            </a:extLst>
          </p:cNvPr>
          <p:cNvSpPr txBox="1"/>
          <p:nvPr/>
        </p:nvSpPr>
        <p:spPr>
          <a:xfrm>
            <a:off x="176745" y="375854"/>
            <a:ext cx="2742957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en-US" b="1" u="sng" spc="-10" dirty="0">
                <a:latin typeface="+mj-lt"/>
                <a:cs typeface="Times New Roman"/>
              </a:rPr>
              <a:t>ECONOMIC DEVELOPMENT</a:t>
            </a:r>
            <a:endParaRPr u="sng" dirty="0">
              <a:latin typeface="+mj-lt"/>
              <a:cs typeface="Times New Roman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92B62CD7-91DE-65DC-4DB1-90073E9AC0F1}"/>
              </a:ext>
            </a:extLst>
          </p:cNvPr>
          <p:cNvSpPr txBox="1"/>
          <p:nvPr/>
        </p:nvSpPr>
        <p:spPr>
          <a:xfrm>
            <a:off x="-475463" y="657628"/>
            <a:ext cx="4008591" cy="8463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algn="just">
              <a:lnSpc>
                <a:spcPct val="150000"/>
              </a:lnSpc>
            </a:pPr>
            <a:r>
              <a:rPr lang="en-US" b="1" dirty="0">
                <a:latin typeface="+mj-lt"/>
                <a:cs typeface="Times New Roman" panose="02020603050405020304" pitchFamily="18" charset="0"/>
              </a:rPr>
              <a:t>               Oil palm</a:t>
            </a:r>
          </a:p>
          <a:p>
            <a:pPr marL="800100" lvl="1" indent="-342900" algn="just">
              <a:buFont typeface="Wingdings" panose="05000000000000000000" pitchFamily="2" charset="2"/>
              <a:buChar char="q"/>
            </a:pPr>
            <a:r>
              <a:rPr lang="en-US" dirty="0">
                <a:latin typeface="+mj-lt"/>
                <a:cs typeface="Times New Roman" panose="02020603050405020304" pitchFamily="18" charset="0"/>
              </a:rPr>
              <a:t>A total of </a:t>
            </a:r>
            <a:r>
              <a:rPr lang="en-US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69,000</a:t>
            </a:r>
            <a:r>
              <a:rPr lang="en-US" dirty="0">
                <a:latin typeface="+mj-lt"/>
                <a:cs typeface="Times New Roman" panose="02020603050405020304" pitchFamily="18" charset="0"/>
              </a:rPr>
              <a:t> oil palm seedlings were distributed to 566 farmers.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3453C5B2-BC26-F290-37D7-C1AB13336DBA}"/>
              </a:ext>
            </a:extLst>
          </p:cNvPr>
          <p:cNvGrpSpPr/>
          <p:nvPr/>
        </p:nvGrpSpPr>
        <p:grpSpPr>
          <a:xfrm>
            <a:off x="11324" y="1456912"/>
            <a:ext cx="3679174" cy="2404022"/>
            <a:chOff x="512688" y="2266256"/>
            <a:chExt cx="4171072" cy="2683215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xmlns="" id="{BF2E7EE3-CB46-A1D3-3388-F29417F0904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b="8148"/>
            <a:stretch/>
          </p:blipFill>
          <p:spPr>
            <a:xfrm>
              <a:off x="512688" y="2266256"/>
              <a:ext cx="4171072" cy="2683215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71BC1E58-77C4-D503-C5BA-A50EC6D352F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1" r="9000" b="36401"/>
            <a:stretch/>
          </p:blipFill>
          <p:spPr>
            <a:xfrm>
              <a:off x="2452600" y="2266256"/>
              <a:ext cx="965199" cy="899422"/>
            </a:xfrm>
            <a:prstGeom prst="rect">
              <a:avLst/>
            </a:prstGeom>
          </p:spPr>
        </p:pic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FBB95E8D-4512-BC2F-3513-114EDDE7EC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4172" y="870455"/>
            <a:ext cx="3679175" cy="2780233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DF9FBBA2-9D26-E7A6-1004-3620787FF009}"/>
              </a:ext>
            </a:extLst>
          </p:cNvPr>
          <p:cNvSpPr txBox="1"/>
          <p:nvPr/>
        </p:nvSpPr>
        <p:spPr>
          <a:xfrm>
            <a:off x="4873960" y="100587"/>
            <a:ext cx="4419600" cy="6987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algn="ctr">
              <a:lnSpc>
                <a:spcPct val="150000"/>
              </a:lnSpc>
            </a:pPr>
            <a:r>
              <a:rPr lang="en-US" b="1" dirty="0">
                <a:latin typeface="+mj-lt"/>
                <a:cs typeface="Times New Roman" panose="02020603050405020304" pitchFamily="18" charset="0"/>
              </a:rPr>
              <a:t>               DREDGING </a:t>
            </a:r>
          </a:p>
          <a:p>
            <a:pPr marL="800100" lvl="1" indent="-34290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dirty="0">
                <a:latin typeface="+mj-lt"/>
                <a:cs typeface="Times New Roman" panose="02020603050405020304" pitchFamily="18" charset="0"/>
              </a:rPr>
              <a:t>Dredged 2km </a:t>
            </a:r>
            <a:r>
              <a:rPr lang="en-US" dirty="0" err="1">
                <a:latin typeface="+mj-lt"/>
                <a:cs typeface="Times New Roman" panose="02020603050405020304" pitchFamily="18" charset="0"/>
              </a:rPr>
              <a:t>Kyekyerepua-Kosiko</a:t>
            </a:r>
            <a:r>
              <a:rPr lang="en-US" dirty="0">
                <a:latin typeface="+mj-lt"/>
                <a:cs typeface="Times New Roman" panose="02020603050405020304" pitchFamily="18" charset="0"/>
              </a:rPr>
              <a:t> River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5CF858A8-E6FA-AA51-7C3B-A03B47A1CA5A}"/>
              </a:ext>
            </a:extLst>
          </p:cNvPr>
          <p:cNvSpPr txBox="1"/>
          <p:nvPr/>
        </p:nvSpPr>
        <p:spPr>
          <a:xfrm>
            <a:off x="2136823" y="3650688"/>
            <a:ext cx="4627774" cy="8463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1" algn="ctr">
              <a:lnSpc>
                <a:spcPct val="150000"/>
              </a:lnSpc>
            </a:pPr>
            <a:r>
              <a:rPr lang="en-GB" b="1" u="sng" dirty="0">
                <a:latin typeface="+mj-lt"/>
                <a:cs typeface="Times New Roman" panose="02020603050405020304" pitchFamily="18" charset="0"/>
              </a:rPr>
              <a:t>TRANSPORTATION</a:t>
            </a:r>
            <a:endParaRPr lang="en-GB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  <a:p>
            <a:pPr marL="800100" lvl="1" indent="-342900" algn="l">
              <a:buFont typeface="Wingdings" panose="05000000000000000000" pitchFamily="2" charset="2"/>
              <a:buChar char="q"/>
            </a:pPr>
            <a:r>
              <a:rPr lang="en-GB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Reshaped 9.7km Feeder Roads (</a:t>
            </a:r>
            <a:r>
              <a:rPr lang="en-GB" dirty="0" err="1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Akortekrom-Mensakrom-Achiasehene</a:t>
            </a:r>
            <a:r>
              <a:rPr lang="en-GB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 Akura, &amp; others)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BF7C3580-0F14-C7AF-BAE3-F2EB70B5BAE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01" t="26565"/>
          <a:stretch/>
        </p:blipFill>
        <p:spPr bwMode="auto">
          <a:xfrm>
            <a:off x="2860662" y="4553170"/>
            <a:ext cx="3679174" cy="211207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8" name="Slide Number Placeholder 5"/>
          <p:cNvSpPr txBox="1">
            <a:spLocks/>
          </p:cNvSpPr>
          <p:nvPr/>
        </p:nvSpPr>
        <p:spPr>
          <a:xfrm>
            <a:off x="6539836" y="648268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200" b="0" i="0" u="none" strike="noStrike" cap="none">
                <a:solidFill>
                  <a:schemeClr val="tx1">
                    <a:tint val="75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/>
              <a:t>16</a:t>
            </a:r>
          </a:p>
        </p:txBody>
      </p:sp>
    </p:spTree>
    <p:extLst>
      <p:ext uri="{BB962C8B-B14F-4D97-AF65-F5344CB8AC3E}">
        <p14:creationId xmlns:p14="http://schemas.microsoft.com/office/powerpoint/2010/main" val="8866493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851747" y="23411"/>
            <a:ext cx="4910455" cy="4135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US" sz="2600" dirty="0">
                <a:latin typeface="+mj-lt"/>
                <a:cs typeface="Times New Roman" panose="02020603050405020304" pitchFamily="18" charset="0"/>
              </a:rPr>
              <a:t>KEY</a:t>
            </a:r>
            <a:r>
              <a:rPr lang="en-US" sz="2600" spc="-15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600" dirty="0">
                <a:latin typeface="+mj-lt"/>
                <a:cs typeface="Times New Roman" panose="02020603050405020304" pitchFamily="18" charset="0"/>
              </a:rPr>
              <a:t>ACHIEVEMENTS</a:t>
            </a:r>
            <a:r>
              <a:rPr lang="en-US" sz="2600" spc="-45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600" spc="-10" dirty="0">
                <a:latin typeface="+mj-lt"/>
                <a:cs typeface="Times New Roman" panose="02020603050405020304" pitchFamily="18" charset="0"/>
              </a:rPr>
              <a:t>(2024)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CCE92C67-6B1E-7E7E-EBE4-42397DE4249A}"/>
              </a:ext>
            </a:extLst>
          </p:cNvPr>
          <p:cNvSpPr txBox="1"/>
          <p:nvPr/>
        </p:nvSpPr>
        <p:spPr>
          <a:xfrm>
            <a:off x="381000" y="398561"/>
            <a:ext cx="25177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400" b="1" i="0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  <a:sym typeface="Arial"/>
              </a:rPr>
              <a:t>SOCIAL WELFARE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A0CE5A3A-BF23-B4E9-E07D-A7E1E5FCF0C0}"/>
              </a:ext>
            </a:extLst>
          </p:cNvPr>
          <p:cNvSpPr txBox="1"/>
          <p:nvPr/>
        </p:nvSpPr>
        <p:spPr>
          <a:xfrm>
            <a:off x="-471069" y="669479"/>
            <a:ext cx="5188919" cy="36072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00100" marR="0" lvl="1" indent="-3429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/>
                <a:sym typeface="Arial"/>
              </a:rPr>
              <a:t>Supervised payment of funds to 659 LEAP beneficiary households in 23 communities during the 88</a:t>
            </a:r>
            <a:r>
              <a:rPr kumimoji="0" lang="en-GB" sz="1400" b="0" i="0" u="none" strike="noStrike" kern="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/>
                <a:sym typeface="Arial"/>
              </a:rPr>
              <a:t>th</a:t>
            </a: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/>
                <a:sym typeface="Arial"/>
              </a:rPr>
              <a:t>, 89</a:t>
            </a:r>
            <a:r>
              <a:rPr kumimoji="0" lang="en-GB" sz="1400" b="0" i="0" u="none" strike="noStrike" kern="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/>
                <a:sym typeface="Arial"/>
              </a:rPr>
              <a:t>th</a:t>
            </a: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/>
                <a:sym typeface="Arial"/>
              </a:rPr>
              <a:t>, </a:t>
            </a:r>
            <a:r>
              <a:rPr lang="en-GB" dirty="0">
                <a:ea typeface="Calibri" panose="020F0502020204030204" pitchFamily="34" charset="0"/>
              </a:rPr>
              <a:t>90</a:t>
            </a:r>
            <a:r>
              <a:rPr kumimoji="0" lang="en-GB" sz="1400" b="0" i="0" u="none" strike="noStrike" kern="0" cap="none" spc="0" normalizeH="0" baseline="30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/>
                <a:sym typeface="Arial"/>
              </a:rPr>
              <a:t>th</a:t>
            </a:r>
            <a:r>
              <a:rPr lang="en-GB" dirty="0">
                <a:ea typeface="Calibri" panose="020F0502020204030204" pitchFamily="34" charset="0"/>
              </a:rPr>
              <a:t>, 91</a:t>
            </a:r>
            <a:r>
              <a:rPr lang="en-GB" baseline="30000" dirty="0">
                <a:ea typeface="Calibri" panose="020F0502020204030204" pitchFamily="34" charset="0"/>
              </a:rPr>
              <a:t>st</a:t>
            </a:r>
            <a:r>
              <a:rPr lang="en-GB" dirty="0">
                <a:ea typeface="Calibri" panose="020F0502020204030204" pitchFamily="34" charset="0"/>
              </a:rPr>
              <a:t> </a:t>
            </a: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/>
                <a:sym typeface="Arial"/>
              </a:rPr>
              <a:t>and 92</a:t>
            </a:r>
            <a:r>
              <a:rPr kumimoji="0" lang="en-GB" sz="1400" b="0" i="0" u="none" strike="noStrike" kern="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/>
                <a:sym typeface="Arial"/>
              </a:rPr>
              <a:t>nd</a:t>
            </a: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/>
                <a:sym typeface="Arial"/>
              </a:rPr>
              <a:t> payment cycles.</a:t>
            </a:r>
          </a:p>
          <a:p>
            <a:pPr marL="800100" marR="0" lvl="1" indent="-3429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/>
                <a:sym typeface="Arial"/>
              </a:rPr>
              <a:t>Sensitized the public in 28 communities on the effects of child labour, child protection issues</a:t>
            </a:r>
            <a:r>
              <a:rPr lang="en-GB" dirty="0">
                <a:ea typeface="Calibri" panose="020F0502020204030204" pitchFamily="34" charset="0"/>
              </a:rPr>
              <a:t> and </a:t>
            </a: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/>
                <a:sym typeface="Arial"/>
              </a:rPr>
              <a:t>gender empowerment.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  <a:p>
            <a:pPr marL="800100" marR="0" lvl="1" indent="-3429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/>
                <a:sym typeface="Arial"/>
              </a:rPr>
              <a:t>Supported NHIA to carry out free renewal of NHIS cards for </a:t>
            </a:r>
            <a:r>
              <a:rPr lang="en-GB" dirty="0">
                <a:ea typeface="Calibri" panose="020F0502020204030204" pitchFamily="34" charset="0"/>
              </a:rPr>
              <a:t>500</a:t>
            </a: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/>
                <a:sym typeface="Arial"/>
              </a:rPr>
              <a:t> indigents, and registered </a:t>
            </a:r>
            <a:r>
              <a:rPr lang="en-GB" dirty="0">
                <a:ea typeface="Calibri" panose="020F0502020204030204" pitchFamily="34" charset="0"/>
              </a:rPr>
              <a:t>350</a:t>
            </a: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/>
                <a:sym typeface="Arial"/>
              </a:rPr>
              <a:t> indigents in 15 communities onto the NHIS.</a:t>
            </a:r>
          </a:p>
          <a:p>
            <a:pPr marL="800100" marR="0" lvl="1" indent="-3429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lang="en-GB" dirty="0">
                <a:ea typeface="Calibri" panose="020F0502020204030204" pitchFamily="34" charset="0"/>
              </a:rPr>
              <a:t>Supported 50 PWDs with funds and startup kits to engage in IGA.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 panose="020F0502020204030204" pitchFamily="34" charset="0"/>
              <a:cs typeface="Arial"/>
              <a:sym typeface="Arial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CE45B2AD-A28B-A5DC-A6F2-1DF891B4B79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068" y="4200524"/>
            <a:ext cx="2306424" cy="245730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47EDBD17-7A99-09EA-A924-35493A971E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1770" y="4200525"/>
            <a:ext cx="2517739" cy="245730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B24CA20-28F5-E49F-C995-871529DC077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20055"/>
          <a:stretch/>
        </p:blipFill>
        <p:spPr>
          <a:xfrm>
            <a:off x="5293361" y="493632"/>
            <a:ext cx="3696784" cy="3394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C0FB4DC-4225-E675-967D-667A2DD0AC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93361" y="3947160"/>
            <a:ext cx="3698240" cy="2467583"/>
          </a:xfrm>
          <a:prstGeom prst="rect">
            <a:avLst/>
          </a:prstGeom>
        </p:spPr>
      </p:pic>
      <p:sp>
        <p:nvSpPr>
          <p:cNvPr id="10" name="Slide Number Placeholder 5"/>
          <p:cNvSpPr txBox="1">
            <a:spLocks/>
          </p:cNvSpPr>
          <p:nvPr/>
        </p:nvSpPr>
        <p:spPr>
          <a:xfrm>
            <a:off x="6539836" y="641474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200" b="0" i="0" u="none" strike="noStrike" cap="none">
                <a:solidFill>
                  <a:schemeClr val="tx1">
                    <a:tint val="75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/>
              <a:t>17</a:t>
            </a:r>
          </a:p>
        </p:txBody>
      </p:sp>
    </p:spTree>
    <p:extLst>
      <p:ext uri="{BB962C8B-B14F-4D97-AF65-F5344CB8AC3E}">
        <p14:creationId xmlns:p14="http://schemas.microsoft.com/office/powerpoint/2010/main" val="9770145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47AF010-F320-2765-C5DF-0DE55A3CA8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01B0FE0-3E6A-EC24-6EB4-43077E8328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152" y="19540"/>
            <a:ext cx="7699815" cy="508740"/>
          </a:xfrm>
        </p:spPr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chemeClr val="tx1"/>
                </a:solidFill>
                <a:latin typeface="+mj-lt"/>
              </a:rPr>
              <a:t>Policy Outcome Indicators and Targets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xmlns="" id="{9312A6E0-BF5F-07DE-7C99-EF1CF90D538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1697429"/>
              </p:ext>
            </p:extLst>
          </p:nvPr>
        </p:nvGraphicFramePr>
        <p:xfrm>
          <a:off x="106680" y="438713"/>
          <a:ext cx="8930640" cy="6020965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310287">
                  <a:extLst>
                    <a:ext uri="{9D8B030D-6E8A-4147-A177-3AD203B41FA5}">
                      <a16:colId xmlns:a16="http://schemas.microsoft.com/office/drawing/2014/main" xmlns="" val="1906139878"/>
                    </a:ext>
                  </a:extLst>
                </a:gridCol>
                <a:gridCol w="2265417">
                  <a:extLst>
                    <a:ext uri="{9D8B030D-6E8A-4147-A177-3AD203B41FA5}">
                      <a16:colId xmlns:a16="http://schemas.microsoft.com/office/drawing/2014/main" xmlns="" val="3281091741"/>
                    </a:ext>
                  </a:extLst>
                </a:gridCol>
                <a:gridCol w="1113743">
                  <a:extLst>
                    <a:ext uri="{9D8B030D-6E8A-4147-A177-3AD203B41FA5}">
                      <a16:colId xmlns:a16="http://schemas.microsoft.com/office/drawing/2014/main" xmlns="" val="354013197"/>
                    </a:ext>
                  </a:extLst>
                </a:gridCol>
                <a:gridCol w="1057425">
                  <a:extLst>
                    <a:ext uri="{9D8B030D-6E8A-4147-A177-3AD203B41FA5}">
                      <a16:colId xmlns:a16="http://schemas.microsoft.com/office/drawing/2014/main" xmlns="" val="1149686351"/>
                    </a:ext>
                  </a:extLst>
                </a:gridCol>
                <a:gridCol w="1070287">
                  <a:extLst>
                    <a:ext uri="{9D8B030D-6E8A-4147-A177-3AD203B41FA5}">
                      <a16:colId xmlns:a16="http://schemas.microsoft.com/office/drawing/2014/main" xmlns="" val="1386157737"/>
                    </a:ext>
                  </a:extLst>
                </a:gridCol>
                <a:gridCol w="960247">
                  <a:extLst>
                    <a:ext uri="{9D8B030D-6E8A-4147-A177-3AD203B41FA5}">
                      <a16:colId xmlns:a16="http://schemas.microsoft.com/office/drawing/2014/main" xmlns="" val="2419551761"/>
                    </a:ext>
                  </a:extLst>
                </a:gridCol>
                <a:gridCol w="1153234">
                  <a:extLst>
                    <a:ext uri="{9D8B030D-6E8A-4147-A177-3AD203B41FA5}">
                      <a16:colId xmlns:a16="http://schemas.microsoft.com/office/drawing/2014/main" xmlns="" val="67372569"/>
                    </a:ext>
                  </a:extLst>
                </a:gridCol>
              </a:tblGrid>
              <a:tr h="412544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GB" sz="1200" b="1" kern="100" dirty="0">
                          <a:effectLst/>
                          <a:latin typeface="+mn-lt"/>
                        </a:rPr>
                        <a:t> </a:t>
                      </a:r>
                      <a:endParaRPr lang="en-US" sz="1200" b="1" kern="100" dirty="0">
                        <a:effectLst/>
                        <a:latin typeface="+mn-lt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GB" sz="1200" b="1" kern="100" dirty="0">
                          <a:effectLst/>
                          <a:latin typeface="+mn-lt"/>
                        </a:rPr>
                        <a:t>Outcome Indicator</a:t>
                      </a:r>
                      <a:endParaRPr lang="en-US" sz="1200" b="1" kern="100" dirty="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GB" sz="1200" b="1" kern="100" dirty="0">
                          <a:effectLst/>
                          <a:latin typeface="+mn-lt"/>
                        </a:rPr>
                        <a:t>Outcome Indicator Description</a:t>
                      </a:r>
                      <a:endParaRPr lang="en-US" sz="1200" b="1" kern="100" dirty="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44" marR="41544" marT="7693" marB="0" anchor="ctr"/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GB" sz="1200" b="1" kern="100" dirty="0">
                          <a:effectLst/>
                          <a:latin typeface="+mn-lt"/>
                        </a:rPr>
                        <a:t>Unit of Measurement</a:t>
                      </a:r>
                      <a:endParaRPr lang="en-US" sz="1200" b="1" kern="100" dirty="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44" marR="41544" marT="7693" marB="0" anchor="ctr"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GB" sz="1200" b="1" kern="100" dirty="0">
                          <a:effectLst/>
                          <a:latin typeface="+mn-lt"/>
                        </a:rPr>
                        <a:t>Previous year’s performance (2023)</a:t>
                      </a:r>
                      <a:endParaRPr lang="en-US" sz="1200" b="1" kern="100" dirty="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44" marR="41544" marT="7693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GB" sz="1200" b="1" kern="100" dirty="0">
                          <a:effectLst/>
                          <a:latin typeface="+mn-lt"/>
                        </a:rPr>
                        <a:t>Current year’s Actual Performance (2024)</a:t>
                      </a:r>
                      <a:endParaRPr lang="en-US" sz="1200" b="1" kern="100" dirty="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44" marR="41544" marT="7693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51860647"/>
                  </a:ext>
                </a:extLst>
              </a:tr>
              <a:tr h="36208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GB" sz="1200" b="1" kern="100" dirty="0">
                          <a:effectLst/>
                          <a:latin typeface="+mn-lt"/>
                        </a:rPr>
                        <a:t>Target</a:t>
                      </a:r>
                      <a:endParaRPr lang="en-US" sz="1200" b="1" kern="100" dirty="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44" marR="41544" marT="7693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GB" sz="1200" b="1" kern="100" dirty="0">
                          <a:effectLst/>
                          <a:latin typeface="+mn-lt"/>
                        </a:rPr>
                        <a:t>Actual</a:t>
                      </a:r>
                      <a:endParaRPr lang="en-US" sz="1200" b="1" kern="100" dirty="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44" marR="41544" marT="7693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GB" sz="1200" b="1" kern="100" dirty="0">
                          <a:effectLst/>
                          <a:latin typeface="+mn-lt"/>
                        </a:rPr>
                        <a:t>Target</a:t>
                      </a:r>
                      <a:endParaRPr lang="en-US" sz="1200" b="1" kern="100" dirty="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44" marR="41544" marT="7693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GB" sz="1200" b="1" kern="100" dirty="0">
                          <a:effectLst/>
                          <a:latin typeface="+mn-lt"/>
                        </a:rPr>
                        <a:t>Actuals as at September</a:t>
                      </a:r>
                      <a:endParaRPr lang="en-US" sz="1200" b="1" kern="100" dirty="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44" marR="41544" marT="7693" marB="0" anchor="ctr"/>
                </a:tc>
                <a:extLst>
                  <a:ext uri="{0D108BD9-81ED-4DB2-BD59-A6C34878D82A}">
                    <a16:rowId xmlns:a16="http://schemas.microsoft.com/office/drawing/2014/main" xmlns="" val="1487655216"/>
                  </a:ext>
                </a:extLst>
              </a:tr>
              <a:tr h="273753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70" b="0" kern="1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17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Net Enrolment Rate: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70" b="0" i="0" u="none" strike="noStrike" kern="100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KG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70" b="0" i="0" u="none" strike="noStrike" kern="100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Primary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70" b="0" i="0" u="none" strike="noStrike" kern="100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JHS</a:t>
                      </a:r>
                      <a:endParaRPr lang="en-US" sz="1170" b="0" kern="100" dirty="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rowSpan="3"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70" b="0" kern="100" baseline="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Net enrolment ratio is the number of boys and girls of the school age of a particular level of education (KG/Primary/JHS) that are enrolled in that level of education, expressed as a percentage of the total population in that age group</a:t>
                      </a:r>
                    </a:p>
                  </a:txBody>
                  <a:tcPr marL="41544" marR="41544" marT="7693" marB="0"/>
                </a:tc>
                <a:tc rowSpan="3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 b="0" kern="1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Percentage (%)</a:t>
                      </a:r>
                    </a:p>
                  </a:txBody>
                  <a:tcPr marL="41544" marR="41544" marT="7693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65.0%</a:t>
                      </a:r>
                      <a:endParaRPr lang="en-US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690" marR="59690" marT="9525" marB="0" anchor="ctr"/>
                </a:tc>
                <a:tc>
                  <a:txBody>
                    <a:bodyPr/>
                    <a:lstStyle/>
                    <a:p>
                      <a:pPr marR="0" indent="-6350" algn="ctr">
                        <a:lnSpc>
                          <a:spcPct val="11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kern="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49.3%</a:t>
                      </a:r>
                      <a:endParaRPr lang="en-US" sz="1200" kern="1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0" indent="-6350" algn="ctr">
                        <a:lnSpc>
                          <a:spcPct val="11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55.3%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0" indent="-6350" algn="ctr">
                        <a:lnSpc>
                          <a:spcPct val="11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49.3%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2998603133"/>
                  </a:ext>
                </a:extLst>
              </a:tr>
              <a:tr h="273753">
                <a:tc vMerge="1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endParaRPr lang="en-US" sz="1000" b="0" kern="100" dirty="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000" b="0" kern="100" baseline="0" dirty="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44" marR="41544" marT="7693" marB="0"/>
                </a:tc>
                <a:tc vMerge="1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endParaRPr lang="en-US" sz="1200" b="0" kern="100" dirty="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44" marR="41544" marT="7693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61.8%</a:t>
                      </a:r>
                      <a:endParaRPr lang="en-US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690" marR="59690" marT="9525" marB="0" anchor="ctr"/>
                </a:tc>
                <a:tc>
                  <a:txBody>
                    <a:bodyPr/>
                    <a:lstStyle/>
                    <a:p>
                      <a:pPr marR="0" indent="-6350" algn="ctr">
                        <a:lnSpc>
                          <a:spcPct val="11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kern="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46.8%</a:t>
                      </a:r>
                      <a:endParaRPr lang="en-US" sz="1200" kern="1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0" indent="-6350" algn="ctr">
                        <a:lnSpc>
                          <a:spcPct val="11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50.2%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0" indent="-6350" algn="ctr">
                        <a:lnSpc>
                          <a:spcPct val="11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47.3%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51848637"/>
                  </a:ext>
                </a:extLst>
              </a:tr>
              <a:tr h="882587">
                <a:tc vMerge="1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endParaRPr lang="en-US" sz="1000" b="0" kern="100" dirty="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000" b="0" kern="100" baseline="0" dirty="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44" marR="41544" marT="7693" marB="0"/>
                </a:tc>
                <a:tc vMerge="1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endParaRPr lang="en-US" sz="1200" b="0" kern="100" dirty="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44" marR="41544" marT="7693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30.0%</a:t>
                      </a:r>
                      <a:endParaRPr lang="en-US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690" marR="59690" marT="9525" marB="0" anchor="ctr"/>
                </a:tc>
                <a:tc>
                  <a:txBody>
                    <a:bodyPr/>
                    <a:lstStyle/>
                    <a:p>
                      <a:pPr marR="0" indent="-6350" algn="ctr">
                        <a:lnSpc>
                          <a:spcPct val="11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kern="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23.2%</a:t>
                      </a:r>
                      <a:endParaRPr lang="en-US" sz="1200" kern="1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0" indent="-6350" algn="ctr">
                        <a:lnSpc>
                          <a:spcPct val="11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25.6%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0" indent="-6350" algn="ctr">
                        <a:lnSpc>
                          <a:spcPct val="11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23.5%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2233099276"/>
                  </a:ext>
                </a:extLst>
              </a:tr>
              <a:tr h="283317">
                <a:tc rowSpan="5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70" b="0" kern="1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Average Productivity of selected crops (mt/ha)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70" b="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 Maize, Rice, Cassava &amp; Oil Palm</a:t>
                      </a:r>
                    </a:p>
                  </a:txBody>
                  <a:tcPr marL="0" marR="0" marT="0" marB="0"/>
                </a:tc>
                <a:tc rowSpan="5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70" b="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Output per hectare of selected crops (mt/ha)</a:t>
                      </a:r>
                      <a:endParaRPr lang="en-US" sz="1170" b="0" kern="100" baseline="0" dirty="0">
                        <a:solidFill>
                          <a:schemeClr val="tx1"/>
                        </a:solidFill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44" marR="41544" marT="7693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200" b="0" kern="1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Percentage change (</a:t>
                      </a:r>
                      <a:r>
                        <a:rPr lang="en-US" sz="1200" b="0" kern="100" baseline="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mt</a:t>
                      </a:r>
                      <a:r>
                        <a:rPr lang="en-US" sz="1200" b="0" kern="1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/ha)</a:t>
                      </a:r>
                    </a:p>
                  </a:txBody>
                  <a:tcPr marL="41544" marR="41544" marT="7693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en-US" sz="1200" b="0" kern="100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41544" marR="41544" marT="7693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en-US" sz="1200" b="0" kern="100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41544" marR="41544" marT="7693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en-US" sz="1200" b="0" kern="100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41544" marR="41544" marT="7693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endParaRPr lang="en-US" sz="1200" b="0" kern="100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41544" marR="41544" marT="7693" marB="0" anchor="ctr"/>
                </a:tc>
                <a:extLst>
                  <a:ext uri="{0D108BD9-81ED-4DB2-BD59-A6C34878D82A}">
                    <a16:rowId xmlns:a16="http://schemas.microsoft.com/office/drawing/2014/main" xmlns="" val="2064680971"/>
                  </a:ext>
                </a:extLst>
              </a:tr>
              <a:tr h="24309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GB" sz="12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Maize </a:t>
                      </a:r>
                      <a:endParaRPr lang="en-US" sz="12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3.0%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2.95%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1200" b="0" kern="1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3.0%</a:t>
                      </a:r>
                    </a:p>
                  </a:txBody>
                  <a:tcPr marL="41544" marR="41544" marT="7693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 b="0" kern="1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2.75%</a:t>
                      </a:r>
                    </a:p>
                  </a:txBody>
                  <a:tcPr marL="41544" marR="41544" marT="7693" marB="0" anchor="ctr"/>
                </a:tc>
                <a:extLst>
                  <a:ext uri="{0D108BD9-81ED-4DB2-BD59-A6C34878D82A}">
                    <a16:rowId xmlns:a16="http://schemas.microsoft.com/office/drawing/2014/main" xmlns="" val="2331858649"/>
                  </a:ext>
                </a:extLst>
              </a:tr>
              <a:tr h="21608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GB" sz="12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Rice </a:t>
                      </a:r>
                      <a:endParaRPr lang="en-US" sz="12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4.4%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4.25%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1200" b="0" kern="1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4.5%</a:t>
                      </a:r>
                    </a:p>
                  </a:txBody>
                  <a:tcPr marL="41544" marR="41544" marT="7693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 b="0" kern="1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4.35%</a:t>
                      </a:r>
                    </a:p>
                  </a:txBody>
                  <a:tcPr marL="41544" marR="41544" marT="7693" marB="0" anchor="ctr"/>
                </a:tc>
                <a:extLst>
                  <a:ext uri="{0D108BD9-81ED-4DB2-BD59-A6C34878D82A}">
                    <a16:rowId xmlns:a16="http://schemas.microsoft.com/office/drawing/2014/main" xmlns="" val="2985964696"/>
                  </a:ext>
                </a:extLst>
              </a:tr>
              <a:tr h="24309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GB" sz="12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Cassava </a:t>
                      </a:r>
                      <a:endParaRPr lang="en-US" sz="12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16.4%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16.31%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1200" b="0" kern="1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16.5%</a:t>
                      </a:r>
                    </a:p>
                  </a:txBody>
                  <a:tcPr marL="41544" marR="41544" marT="7693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 b="0" kern="1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16.42%</a:t>
                      </a:r>
                    </a:p>
                  </a:txBody>
                  <a:tcPr marL="41544" marR="41544" marT="7693" marB="0" anchor="ctr"/>
                </a:tc>
                <a:extLst>
                  <a:ext uri="{0D108BD9-81ED-4DB2-BD59-A6C34878D82A}">
                    <a16:rowId xmlns:a16="http://schemas.microsoft.com/office/drawing/2014/main" xmlns="" val="3667188317"/>
                  </a:ext>
                </a:extLst>
              </a:tr>
              <a:tr h="35333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GB" sz="12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Oil Palm</a:t>
                      </a:r>
                      <a:endParaRPr lang="en-US" sz="12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1200" b="0" kern="1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7.8%</a:t>
                      </a:r>
                    </a:p>
                  </a:txBody>
                  <a:tcPr marL="41544" marR="41544" marT="7693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1200" b="0" kern="1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7.65%</a:t>
                      </a:r>
                    </a:p>
                  </a:txBody>
                  <a:tcPr marL="41544" marR="41544" marT="7693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1200" b="0" kern="1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8.0%</a:t>
                      </a:r>
                    </a:p>
                  </a:txBody>
                  <a:tcPr marL="41544" marR="41544" marT="7693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 b="0" kern="1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7.54%</a:t>
                      </a:r>
                    </a:p>
                  </a:txBody>
                  <a:tcPr marL="41544" marR="41544" marT="7693" marB="0" anchor="ctr"/>
                </a:tc>
                <a:extLst>
                  <a:ext uri="{0D108BD9-81ED-4DB2-BD59-A6C34878D82A}">
                    <a16:rowId xmlns:a16="http://schemas.microsoft.com/office/drawing/2014/main" xmlns="" val="2320770877"/>
                  </a:ext>
                </a:extLst>
              </a:tr>
              <a:tr h="489494">
                <a:tc rowSpan="2">
                  <a:txBody>
                    <a:bodyPr/>
                    <a:lstStyle/>
                    <a:p>
                      <a:r>
                        <a:rPr lang="en-US" sz="1170" dirty="0"/>
                        <a:t>Proportion of population with access to basic sanitation services:</a:t>
                      </a:r>
                    </a:p>
                    <a:p>
                      <a:r>
                        <a:rPr lang="en-US" sz="1170" dirty="0"/>
                        <a:t> Urban</a:t>
                      </a:r>
                    </a:p>
                    <a:p>
                      <a:r>
                        <a:rPr lang="en-US" sz="1170" dirty="0"/>
                        <a:t> Rural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just"/>
                      <a:r>
                        <a:rPr lang="en-US" sz="1170" dirty="0"/>
                        <a:t>Share of population with access to basic sanitation services including ventilated improved pit latrines, flush toilets to sewer systems, septic tanks or pit latrines, composting toilets etc. expressed as a percentage of total district population.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  <a:sym typeface="Arial"/>
                        </a:rPr>
                        <a:t>Percentage (%)</a:t>
                      </a:r>
                    </a:p>
                  </a:txBody>
                  <a:tcPr marL="41544" marR="41544" marT="7693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53%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50%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53%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50.2%</a:t>
                      </a:r>
                    </a:p>
                  </a:txBody>
                  <a:tcPr marL="41544" marR="41544" marT="7693" marB="0" anchor="ctr"/>
                </a:tc>
                <a:extLst>
                  <a:ext uri="{0D108BD9-81ED-4DB2-BD59-A6C34878D82A}">
                    <a16:rowId xmlns:a16="http://schemas.microsoft.com/office/drawing/2014/main" xmlns="" val="1111837572"/>
                  </a:ext>
                </a:extLst>
              </a:tr>
              <a:tr h="110597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200" b="0" i="0" u="none" strike="noStrike" kern="1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  <a:sym typeface="Arial"/>
                      </a:endParaRPr>
                    </a:p>
                  </a:txBody>
                  <a:tcPr marL="41544" marR="41544" marT="7693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15%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12%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15%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11.5%</a:t>
                      </a:r>
                    </a:p>
                  </a:txBody>
                  <a:tcPr marL="41544" marR="41544" marT="7693" marB="0" anchor="ctr"/>
                </a:tc>
                <a:extLst>
                  <a:ext uri="{0D108BD9-81ED-4DB2-BD59-A6C34878D82A}">
                    <a16:rowId xmlns:a16="http://schemas.microsoft.com/office/drawing/2014/main" xmlns="" val="559633533"/>
                  </a:ext>
                </a:extLst>
              </a:tr>
              <a:tr h="53267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GB" sz="1170" b="0" kern="100" dirty="0">
                          <a:effectLst/>
                          <a:latin typeface="+mn-lt"/>
                        </a:rPr>
                        <a:t> Proportion of  Vulnerable People Empowered</a:t>
                      </a:r>
                      <a:r>
                        <a:rPr lang="en-GB" sz="1170" b="0" kern="100" baseline="0" dirty="0">
                          <a:effectLst/>
                          <a:latin typeface="+mn-lt"/>
                        </a:rPr>
                        <a:t> </a:t>
                      </a:r>
                      <a:endParaRPr lang="en-US" sz="1170" b="0" kern="100" dirty="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GB" sz="1170" b="0" kern="100" dirty="0">
                          <a:effectLst/>
                          <a:latin typeface="+mn-lt"/>
                        </a:rPr>
                        <a:t>Number of PWDs supported over the total number of PWDs registered in the District.</a:t>
                      </a:r>
                      <a:endParaRPr lang="en-US" sz="1170" b="0" kern="100" dirty="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44" marR="41544" marT="7693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 b="0" kern="1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Percentage (%)</a:t>
                      </a:r>
                    </a:p>
                  </a:txBody>
                  <a:tcPr marL="41544" marR="41544" marT="7693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50%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30%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50%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 b="0" kern="1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20%</a:t>
                      </a:r>
                    </a:p>
                  </a:txBody>
                  <a:tcPr marL="41544" marR="41544" marT="7693" marB="0" anchor="ctr"/>
                </a:tc>
                <a:extLst>
                  <a:ext uri="{0D108BD9-81ED-4DB2-BD59-A6C34878D82A}">
                    <a16:rowId xmlns:a16="http://schemas.microsoft.com/office/drawing/2014/main" xmlns="" val="1362296010"/>
                  </a:ext>
                </a:extLst>
              </a:tr>
            </a:tbl>
          </a:graphicData>
        </a:graphic>
      </p:graphicFrame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xmlns="" id="{B11596E9-C779-7235-0C3F-2BE6F33A0F98}"/>
              </a:ext>
            </a:extLst>
          </p:cNvPr>
          <p:cNvSpPr txBox="1">
            <a:spLocks/>
          </p:cNvSpPr>
          <p:nvPr/>
        </p:nvSpPr>
        <p:spPr>
          <a:xfrm>
            <a:off x="6486979" y="649287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200" b="0" i="0" u="none" strike="noStrike" cap="none">
                <a:solidFill>
                  <a:schemeClr val="tx1">
                    <a:tint val="75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/>
              <a:t>18</a:t>
            </a:r>
          </a:p>
        </p:txBody>
      </p:sp>
    </p:spTree>
    <p:extLst>
      <p:ext uri="{BB962C8B-B14F-4D97-AF65-F5344CB8AC3E}">
        <p14:creationId xmlns:p14="http://schemas.microsoft.com/office/powerpoint/2010/main" val="14172691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3FE0812A-DC4E-B171-1EC3-26CED6643AD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656" y="3769495"/>
            <a:ext cx="752714" cy="68865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8B027D2C-843D-2840-268E-133094869F83}"/>
              </a:ext>
            </a:extLst>
          </p:cNvPr>
          <p:cNvGrpSpPr/>
          <p:nvPr/>
        </p:nvGrpSpPr>
        <p:grpSpPr>
          <a:xfrm>
            <a:off x="336426" y="3624052"/>
            <a:ext cx="1467181" cy="2134846"/>
            <a:chOff x="585693" y="928515"/>
            <a:chExt cx="1373907" cy="3230776"/>
          </a:xfrm>
        </p:grpSpPr>
        <p:sp>
          <p:nvSpPr>
            <p:cNvPr id="11" name="Flowchart: Delay 10">
              <a:extLst>
                <a:ext uri="{FF2B5EF4-FFF2-40B4-BE49-F238E27FC236}">
                  <a16:creationId xmlns:a16="http://schemas.microsoft.com/office/drawing/2014/main" xmlns="" id="{EC926A25-421D-00C0-7CF0-7812CA1E1678}"/>
                </a:ext>
              </a:extLst>
            </p:cNvPr>
            <p:cNvSpPr/>
            <p:nvPr/>
          </p:nvSpPr>
          <p:spPr>
            <a:xfrm rot="16200000">
              <a:off x="618628" y="1842766"/>
              <a:ext cx="462146" cy="528016"/>
            </a:xfrm>
            <a:prstGeom prst="flowChartDelay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xmlns="" id="{69D451C4-6ED8-8BED-F8F0-C3A7249FB695}"/>
                </a:ext>
              </a:extLst>
            </p:cNvPr>
            <p:cNvGrpSpPr/>
            <p:nvPr/>
          </p:nvGrpSpPr>
          <p:grpSpPr>
            <a:xfrm>
              <a:off x="664106" y="1134242"/>
              <a:ext cx="380622" cy="1187336"/>
              <a:chOff x="584811" y="2127202"/>
              <a:chExt cx="605888" cy="1650973"/>
            </a:xfrm>
          </p:grpSpPr>
          <p:sp>
            <p:nvSpPr>
              <p:cNvPr id="13" name="Flowchart: Connector 12">
                <a:extLst>
                  <a:ext uri="{FF2B5EF4-FFF2-40B4-BE49-F238E27FC236}">
                    <a16:creationId xmlns:a16="http://schemas.microsoft.com/office/drawing/2014/main" xmlns="" id="{5FBC5106-7A49-D3C1-9826-2C8F58218F47}"/>
                  </a:ext>
                </a:extLst>
              </p:cNvPr>
              <p:cNvSpPr/>
              <p:nvPr/>
            </p:nvSpPr>
            <p:spPr>
              <a:xfrm>
                <a:off x="584812" y="3237262"/>
                <a:ext cx="605887" cy="540913"/>
              </a:xfrm>
              <a:prstGeom prst="flowChartConnector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xmlns="" id="{39AA29F2-E2A1-F2E3-E751-AA18C4F60551}"/>
                  </a:ext>
                </a:extLst>
              </p:cNvPr>
              <p:cNvCxnSpPr/>
              <p:nvPr/>
            </p:nvCxnSpPr>
            <p:spPr>
              <a:xfrm>
                <a:off x="887754" y="2626572"/>
                <a:ext cx="2" cy="606568"/>
              </a:xfrm>
              <a:prstGeom prst="line">
                <a:avLst/>
              </a:prstGeom>
              <a:ln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Flowchart: Connector 14">
                <a:extLst>
                  <a:ext uri="{FF2B5EF4-FFF2-40B4-BE49-F238E27FC236}">
                    <a16:creationId xmlns:a16="http://schemas.microsoft.com/office/drawing/2014/main" xmlns="" id="{7979F5FD-9997-1029-7DE5-65E2B4A1DA99}"/>
                  </a:ext>
                </a:extLst>
              </p:cNvPr>
              <p:cNvSpPr/>
              <p:nvPr/>
            </p:nvSpPr>
            <p:spPr>
              <a:xfrm>
                <a:off x="584811" y="2127202"/>
                <a:ext cx="605887" cy="540913"/>
              </a:xfrm>
              <a:prstGeom prst="flowChartConnector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xmlns="" id="{0DDD055E-FEFD-FABD-CD93-F3E1EA14F5E4}"/>
                </a:ext>
              </a:extLst>
            </p:cNvPr>
            <p:cNvGrpSpPr/>
            <p:nvPr/>
          </p:nvGrpSpPr>
          <p:grpSpPr>
            <a:xfrm>
              <a:off x="588940" y="2124435"/>
              <a:ext cx="1370660" cy="2034856"/>
              <a:chOff x="526260" y="3503183"/>
              <a:chExt cx="1869210" cy="2679086"/>
            </a:xfrm>
          </p:grpSpPr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xmlns="" id="{6990637F-A76B-6FFF-3415-4AE963D01D50}"/>
                  </a:ext>
                </a:extLst>
              </p:cNvPr>
              <p:cNvSpPr/>
              <p:nvPr/>
            </p:nvSpPr>
            <p:spPr>
              <a:xfrm>
                <a:off x="526260" y="4375557"/>
                <a:ext cx="1598756" cy="1806712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xmlns="" id="{D26529DE-2DE4-288C-421D-C9567F074BEB}"/>
                  </a:ext>
                </a:extLst>
              </p:cNvPr>
              <p:cNvSpPr/>
              <p:nvPr/>
            </p:nvSpPr>
            <p:spPr>
              <a:xfrm>
                <a:off x="526260" y="3769962"/>
                <a:ext cx="1598756" cy="711886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xmlns="" id="{28C58747-08C9-9E33-1CCA-8BDBC3A82CC2}"/>
                  </a:ext>
                </a:extLst>
              </p:cNvPr>
              <p:cNvGrpSpPr/>
              <p:nvPr/>
            </p:nvGrpSpPr>
            <p:grpSpPr>
              <a:xfrm>
                <a:off x="2125016" y="3503183"/>
                <a:ext cx="270452" cy="1098171"/>
                <a:chOff x="2125016" y="3557588"/>
                <a:chExt cx="347729" cy="924260"/>
              </a:xfrm>
              <a:solidFill>
                <a:srgbClr val="FFFF00"/>
              </a:solidFill>
            </p:grpSpPr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xmlns="" id="{9756AA21-DBDD-169E-FA87-735002DE5629}"/>
                    </a:ext>
                  </a:extLst>
                </p:cNvPr>
                <p:cNvSpPr/>
                <p:nvPr/>
              </p:nvSpPr>
              <p:spPr>
                <a:xfrm>
                  <a:off x="2125016" y="3769962"/>
                  <a:ext cx="347729" cy="711886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28" name="Right Triangle 27">
                  <a:extLst>
                    <a:ext uri="{FF2B5EF4-FFF2-40B4-BE49-F238E27FC236}">
                      <a16:creationId xmlns:a16="http://schemas.microsoft.com/office/drawing/2014/main" xmlns="" id="{6FA0A5B8-10EC-038E-39E2-C55AAC00ABD7}"/>
                    </a:ext>
                  </a:extLst>
                </p:cNvPr>
                <p:cNvSpPr/>
                <p:nvPr/>
              </p:nvSpPr>
              <p:spPr>
                <a:xfrm flipH="1">
                  <a:off x="2125016" y="3557588"/>
                  <a:ext cx="347725" cy="212374"/>
                </a:xfrm>
                <a:prstGeom prst="rtTriangl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endParaRPr>
                </a:p>
              </p:txBody>
            </p:sp>
          </p:grpSp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xmlns="" id="{D9AD6BB4-85A2-F662-CE08-4F19BD5C1D2B}"/>
                  </a:ext>
                </a:extLst>
              </p:cNvPr>
              <p:cNvGrpSpPr/>
              <p:nvPr/>
            </p:nvGrpSpPr>
            <p:grpSpPr>
              <a:xfrm>
                <a:off x="2125016" y="4186238"/>
                <a:ext cx="270454" cy="1974068"/>
                <a:chOff x="2125014" y="4155671"/>
                <a:chExt cx="270456" cy="2004635"/>
              </a:xfrm>
              <a:solidFill>
                <a:schemeClr val="accent4"/>
              </a:solidFill>
            </p:grpSpPr>
            <p:grpSp>
              <p:nvGrpSpPr>
                <p:cNvPr id="21" name="Group 20">
                  <a:extLst>
                    <a:ext uri="{FF2B5EF4-FFF2-40B4-BE49-F238E27FC236}">
                      <a16:creationId xmlns:a16="http://schemas.microsoft.com/office/drawing/2014/main" xmlns="" id="{277781A7-44DD-C312-5368-3D291E14BCFD}"/>
                    </a:ext>
                  </a:extLst>
                </p:cNvPr>
                <p:cNvGrpSpPr/>
                <p:nvPr/>
              </p:nvGrpSpPr>
              <p:grpSpPr>
                <a:xfrm>
                  <a:off x="2125016" y="4155671"/>
                  <a:ext cx="270454" cy="1678458"/>
                  <a:chOff x="2125016" y="3446674"/>
                  <a:chExt cx="347729" cy="1678458"/>
                </a:xfrm>
                <a:grpFill/>
              </p:grpSpPr>
              <p:sp>
                <p:nvSpPr>
                  <p:cNvPr id="25" name="Rectangle 24">
                    <a:extLst>
                      <a:ext uri="{FF2B5EF4-FFF2-40B4-BE49-F238E27FC236}">
                        <a16:creationId xmlns:a16="http://schemas.microsoft.com/office/drawing/2014/main" xmlns="" id="{C5C29B90-D2E4-24A3-5360-A02BE6D85A59}"/>
                      </a:ext>
                    </a:extLst>
                  </p:cNvPr>
                  <p:cNvSpPr/>
                  <p:nvPr/>
                </p:nvSpPr>
                <p:spPr>
                  <a:xfrm>
                    <a:off x="2125016" y="3769961"/>
                    <a:ext cx="347729" cy="1355171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26" name="Right Triangle 25">
                    <a:extLst>
                      <a:ext uri="{FF2B5EF4-FFF2-40B4-BE49-F238E27FC236}">
                        <a16:creationId xmlns:a16="http://schemas.microsoft.com/office/drawing/2014/main" xmlns="" id="{21BBB4B3-34A2-BCC8-0F8D-9791A96F6C8C}"/>
                      </a:ext>
                    </a:extLst>
                  </p:cNvPr>
                  <p:cNvSpPr/>
                  <p:nvPr/>
                </p:nvSpPr>
                <p:spPr>
                  <a:xfrm flipH="1">
                    <a:off x="2125017" y="3446674"/>
                    <a:ext cx="347728" cy="323288"/>
                  </a:xfrm>
                  <a:prstGeom prst="rtTriangl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  <a:sym typeface="Arial"/>
                    </a:endParaRPr>
                  </a:p>
                </p:txBody>
              </p:sp>
            </p:grpSp>
            <p:grpSp>
              <p:nvGrpSpPr>
                <p:cNvPr id="22" name="Group 21">
                  <a:extLst>
                    <a:ext uri="{FF2B5EF4-FFF2-40B4-BE49-F238E27FC236}">
                      <a16:creationId xmlns:a16="http://schemas.microsoft.com/office/drawing/2014/main" xmlns="" id="{4A3F6C54-D8A2-E728-71FD-7C43B87CB249}"/>
                    </a:ext>
                  </a:extLst>
                </p:cNvPr>
                <p:cNvGrpSpPr/>
                <p:nvPr/>
              </p:nvGrpSpPr>
              <p:grpSpPr>
                <a:xfrm flipH="1" flipV="1">
                  <a:off x="2125014" y="4864668"/>
                  <a:ext cx="270455" cy="1295638"/>
                  <a:chOff x="2125016" y="3446674"/>
                  <a:chExt cx="347729" cy="1678458"/>
                </a:xfrm>
                <a:grpFill/>
              </p:grpSpPr>
              <p:sp>
                <p:nvSpPr>
                  <p:cNvPr id="23" name="Rectangle 22">
                    <a:extLst>
                      <a:ext uri="{FF2B5EF4-FFF2-40B4-BE49-F238E27FC236}">
                        <a16:creationId xmlns:a16="http://schemas.microsoft.com/office/drawing/2014/main" xmlns="" id="{115FC73B-87DD-8448-28DB-293051E8F2FC}"/>
                      </a:ext>
                    </a:extLst>
                  </p:cNvPr>
                  <p:cNvSpPr/>
                  <p:nvPr/>
                </p:nvSpPr>
                <p:spPr>
                  <a:xfrm>
                    <a:off x="2125016" y="3769961"/>
                    <a:ext cx="347729" cy="1355171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24" name="Right Triangle 23">
                    <a:extLst>
                      <a:ext uri="{FF2B5EF4-FFF2-40B4-BE49-F238E27FC236}">
                        <a16:creationId xmlns:a16="http://schemas.microsoft.com/office/drawing/2014/main" xmlns="" id="{C9D66758-9572-5315-42CF-B2D11DF062AB}"/>
                      </a:ext>
                    </a:extLst>
                  </p:cNvPr>
                  <p:cNvSpPr/>
                  <p:nvPr/>
                </p:nvSpPr>
                <p:spPr>
                  <a:xfrm flipH="1">
                    <a:off x="2125017" y="3446674"/>
                    <a:ext cx="347728" cy="323288"/>
                  </a:xfrm>
                  <a:prstGeom prst="rtTriangl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FA3434B4-D0E7-9023-5FEB-5DB13D1BDAC6}"/>
                </a:ext>
              </a:extLst>
            </p:cNvPr>
            <p:cNvSpPr txBox="1"/>
            <p:nvPr/>
          </p:nvSpPr>
          <p:spPr>
            <a:xfrm>
              <a:off x="678913" y="1025235"/>
              <a:ext cx="3415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A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xmlns="" id="{B4A957B4-0836-BDAA-A5FC-668002A9949B}"/>
                </a:ext>
              </a:extLst>
            </p:cNvPr>
            <p:cNvSpPr/>
            <p:nvPr/>
          </p:nvSpPr>
          <p:spPr>
            <a:xfrm>
              <a:off x="965050" y="928515"/>
              <a:ext cx="877163" cy="45653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120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  <a:sym typeface="Arial"/>
                </a:rPr>
                <a:t>Vision</a:t>
              </a:r>
            </a:p>
          </p:txBody>
        </p:sp>
        <p:sp>
          <p:nvSpPr>
            <p:cNvPr id="32" name="Rectangle 31" descr="House">
              <a:extLst>
                <a:ext uri="{FF2B5EF4-FFF2-40B4-BE49-F238E27FC236}">
                  <a16:creationId xmlns:a16="http://schemas.microsoft.com/office/drawing/2014/main" xmlns="" id="{C253C0B6-5808-9ED1-14D6-FAFB406F8767}"/>
                </a:ext>
              </a:extLst>
            </p:cNvPr>
            <p:cNvSpPr/>
            <p:nvPr/>
          </p:nvSpPr>
          <p:spPr>
            <a:xfrm>
              <a:off x="724952" y="2927698"/>
              <a:ext cx="919518" cy="987774"/>
            </a:xfrm>
            <a:prstGeom prst="rect">
              <a:avLst/>
            </a:prstGeom>
            <a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bg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33" name="Rectangle 32" descr="Deciduous tree">
              <a:extLst>
                <a:ext uri="{FF2B5EF4-FFF2-40B4-BE49-F238E27FC236}">
                  <a16:creationId xmlns:a16="http://schemas.microsoft.com/office/drawing/2014/main" xmlns="" id="{A7F3D524-BFDF-4F30-9918-4BD43E73BDAA}"/>
                </a:ext>
              </a:extLst>
            </p:cNvPr>
            <p:cNvSpPr/>
            <p:nvPr/>
          </p:nvSpPr>
          <p:spPr>
            <a:xfrm>
              <a:off x="717994" y="1927076"/>
              <a:ext cx="239270" cy="354859"/>
            </a:xfrm>
            <a:prstGeom prst="rect">
              <a:avLst/>
            </a:prstGeom>
            <a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bg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</p:grp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xmlns="" id="{03B61E0B-494D-335E-2536-D4C450A6A9D5}"/>
              </a:ext>
            </a:extLst>
          </p:cNvPr>
          <p:cNvCxnSpPr>
            <a:cxnSpLocks/>
          </p:cNvCxnSpPr>
          <p:nvPr/>
        </p:nvCxnSpPr>
        <p:spPr>
          <a:xfrm>
            <a:off x="2975744" y="411577"/>
            <a:ext cx="0" cy="6186353"/>
          </a:xfrm>
          <a:prstGeom prst="line">
            <a:avLst/>
          </a:prstGeom>
          <a:ln>
            <a:solidFill>
              <a:srgbClr val="6258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D4E23713-32D9-7EBB-9E9F-D1EC9E2DDA09}"/>
              </a:ext>
            </a:extLst>
          </p:cNvPr>
          <p:cNvSpPr/>
          <p:nvPr/>
        </p:nvSpPr>
        <p:spPr>
          <a:xfrm>
            <a:off x="387238" y="5845014"/>
            <a:ext cx="2360669" cy="92333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A world class local government institution promoting well-being and total peace.</a:t>
            </a:r>
            <a:endParaRPr kumimoji="0" lang="en-GB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xmlns="" id="{B165F5D0-C841-C15E-F5B1-D5C9CC81EA0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082" y="721691"/>
            <a:ext cx="1512011" cy="828599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567F5024-5A06-4A44-C840-89962BD4DD51}"/>
              </a:ext>
            </a:extLst>
          </p:cNvPr>
          <p:cNvGrpSpPr/>
          <p:nvPr/>
        </p:nvGrpSpPr>
        <p:grpSpPr>
          <a:xfrm>
            <a:off x="4202941" y="920578"/>
            <a:ext cx="1264291" cy="456535"/>
            <a:chOff x="3441712" y="1545840"/>
            <a:chExt cx="1264291" cy="456535"/>
          </a:xfrm>
        </p:grpSpPr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xmlns="" id="{23981447-F2B9-5BD3-D202-E94BF7F0F2C4}"/>
                </a:ext>
              </a:extLst>
            </p:cNvPr>
            <p:cNvSpPr/>
            <p:nvPr/>
          </p:nvSpPr>
          <p:spPr>
            <a:xfrm>
              <a:off x="3441712" y="1644283"/>
              <a:ext cx="1099424" cy="35809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xmlns="" id="{06991D0B-013D-F620-DCF5-DFD26214FA41}"/>
                </a:ext>
              </a:extLst>
            </p:cNvPr>
            <p:cNvSpPr/>
            <p:nvPr/>
          </p:nvSpPr>
          <p:spPr>
            <a:xfrm>
              <a:off x="3441714" y="1545840"/>
              <a:ext cx="1264289" cy="45653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120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  <a:sym typeface="Arial"/>
                </a:rPr>
                <a:t>Mission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44681CBB-40DA-E47A-2CFA-5E450E8D5624}"/>
              </a:ext>
            </a:extLst>
          </p:cNvPr>
          <p:cNvGrpSpPr/>
          <p:nvPr/>
        </p:nvGrpSpPr>
        <p:grpSpPr>
          <a:xfrm>
            <a:off x="3199763" y="465741"/>
            <a:ext cx="1384471" cy="3366618"/>
            <a:chOff x="2769057" y="1201826"/>
            <a:chExt cx="1265652" cy="2943690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xmlns="" id="{5451E445-5916-722E-558A-064A6C4688E9}"/>
                </a:ext>
              </a:extLst>
            </p:cNvPr>
            <p:cNvGrpSpPr/>
            <p:nvPr/>
          </p:nvGrpSpPr>
          <p:grpSpPr>
            <a:xfrm>
              <a:off x="2817771" y="1234503"/>
              <a:ext cx="359317" cy="1107224"/>
              <a:chOff x="584811" y="2127202"/>
              <a:chExt cx="605887" cy="1620011"/>
            </a:xfrm>
          </p:grpSpPr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xmlns="" id="{2D105562-74A3-A926-B515-C0A1466A8587}"/>
                  </a:ext>
                </a:extLst>
              </p:cNvPr>
              <p:cNvCxnSpPr/>
              <p:nvPr/>
            </p:nvCxnSpPr>
            <p:spPr>
              <a:xfrm>
                <a:off x="887755" y="2566012"/>
                <a:ext cx="2" cy="606568"/>
              </a:xfrm>
              <a:prstGeom prst="line">
                <a:avLst/>
              </a:prstGeom>
              <a:ln>
                <a:solidFill>
                  <a:srgbClr val="E6541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" name="Flowchart: Connector 37">
                <a:extLst>
                  <a:ext uri="{FF2B5EF4-FFF2-40B4-BE49-F238E27FC236}">
                    <a16:creationId xmlns:a16="http://schemas.microsoft.com/office/drawing/2014/main" xmlns="" id="{3DEEFE6C-D098-7B9E-C585-0D5A90FE434A}"/>
                  </a:ext>
                </a:extLst>
              </p:cNvPr>
              <p:cNvSpPr/>
              <p:nvPr/>
            </p:nvSpPr>
            <p:spPr>
              <a:xfrm>
                <a:off x="584811" y="2127202"/>
                <a:ext cx="605887" cy="540913"/>
              </a:xfrm>
              <a:prstGeom prst="flowChartConnector">
                <a:avLst/>
              </a:prstGeom>
              <a:solidFill>
                <a:srgbClr val="E6541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39" name="Flowchart: Connector 38">
                <a:extLst>
                  <a:ext uri="{FF2B5EF4-FFF2-40B4-BE49-F238E27FC236}">
                    <a16:creationId xmlns:a16="http://schemas.microsoft.com/office/drawing/2014/main" xmlns="" id="{336F5317-522D-D7F7-69DD-58DB095AD2E7}"/>
                  </a:ext>
                </a:extLst>
              </p:cNvPr>
              <p:cNvSpPr/>
              <p:nvPr/>
            </p:nvSpPr>
            <p:spPr>
              <a:xfrm>
                <a:off x="584812" y="3237262"/>
                <a:ext cx="605886" cy="509951"/>
              </a:xfrm>
              <a:prstGeom prst="flowChartConnector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</p:grp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xmlns="" id="{40369031-FF6B-05D2-B1CF-9C2384D3D949}"/>
                </a:ext>
              </a:extLst>
            </p:cNvPr>
            <p:cNvGrpSpPr/>
            <p:nvPr/>
          </p:nvGrpSpPr>
          <p:grpSpPr>
            <a:xfrm>
              <a:off x="2769057" y="2176157"/>
              <a:ext cx="1265652" cy="1969359"/>
              <a:chOff x="526260" y="3503183"/>
              <a:chExt cx="1869211" cy="2657122"/>
            </a:xfrm>
          </p:grpSpPr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xmlns="" id="{5F987CFF-D614-FA6B-8E6E-F1918E6D7B42}"/>
                  </a:ext>
                </a:extLst>
              </p:cNvPr>
              <p:cNvSpPr/>
              <p:nvPr/>
            </p:nvSpPr>
            <p:spPr>
              <a:xfrm>
                <a:off x="526260" y="4375557"/>
                <a:ext cx="1598756" cy="1767667"/>
              </a:xfrm>
              <a:prstGeom prst="rect">
                <a:avLst/>
              </a:prstGeom>
              <a:solidFill>
                <a:srgbClr val="CDA67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xmlns="" id="{9DD06D0B-C411-5AE4-3087-5F887320589F}"/>
                  </a:ext>
                </a:extLst>
              </p:cNvPr>
              <p:cNvSpPr/>
              <p:nvPr/>
            </p:nvSpPr>
            <p:spPr>
              <a:xfrm>
                <a:off x="526260" y="3769962"/>
                <a:ext cx="1598756" cy="711886"/>
              </a:xfrm>
              <a:prstGeom prst="rect">
                <a:avLst/>
              </a:prstGeom>
              <a:solidFill>
                <a:srgbClr val="E6541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  <p:grpSp>
            <p:nvGrpSpPr>
              <p:cNvPr id="43" name="Group 42">
                <a:extLst>
                  <a:ext uri="{FF2B5EF4-FFF2-40B4-BE49-F238E27FC236}">
                    <a16:creationId xmlns:a16="http://schemas.microsoft.com/office/drawing/2014/main" xmlns="" id="{6B1466E8-4AD1-0BD8-0C40-D2B93ACD4EE9}"/>
                  </a:ext>
                </a:extLst>
              </p:cNvPr>
              <p:cNvGrpSpPr/>
              <p:nvPr/>
            </p:nvGrpSpPr>
            <p:grpSpPr>
              <a:xfrm>
                <a:off x="2125016" y="3503183"/>
                <a:ext cx="270452" cy="1098171"/>
                <a:chOff x="2125016" y="3557588"/>
                <a:chExt cx="347729" cy="924260"/>
              </a:xfrm>
              <a:solidFill>
                <a:srgbClr val="FFFF00"/>
              </a:solidFill>
            </p:grpSpPr>
            <p:sp>
              <p:nvSpPr>
                <p:cNvPr id="51" name="Rectangle 50">
                  <a:extLst>
                    <a:ext uri="{FF2B5EF4-FFF2-40B4-BE49-F238E27FC236}">
                      <a16:creationId xmlns:a16="http://schemas.microsoft.com/office/drawing/2014/main" xmlns="" id="{3450DC7E-5CA6-DCF0-BFAF-E0C558718E1D}"/>
                    </a:ext>
                  </a:extLst>
                </p:cNvPr>
                <p:cNvSpPr/>
                <p:nvPr/>
              </p:nvSpPr>
              <p:spPr>
                <a:xfrm>
                  <a:off x="2125016" y="3769962"/>
                  <a:ext cx="347729" cy="711886"/>
                </a:xfrm>
                <a:prstGeom prst="rect">
                  <a:avLst/>
                </a:prstGeom>
                <a:solidFill>
                  <a:srgbClr val="95253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52" name="Right Triangle 51">
                  <a:extLst>
                    <a:ext uri="{FF2B5EF4-FFF2-40B4-BE49-F238E27FC236}">
                      <a16:creationId xmlns:a16="http://schemas.microsoft.com/office/drawing/2014/main" xmlns="" id="{AA8AEC33-417B-D56A-02D8-3F9E723B7238}"/>
                    </a:ext>
                  </a:extLst>
                </p:cNvPr>
                <p:cNvSpPr/>
                <p:nvPr/>
              </p:nvSpPr>
              <p:spPr>
                <a:xfrm flipH="1">
                  <a:off x="2125016" y="3557588"/>
                  <a:ext cx="347725" cy="212374"/>
                </a:xfrm>
                <a:prstGeom prst="rtTriangle">
                  <a:avLst/>
                </a:prstGeom>
                <a:solidFill>
                  <a:srgbClr val="95253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endParaRPr>
                </a:p>
              </p:txBody>
            </p:sp>
          </p:grpSp>
          <p:grpSp>
            <p:nvGrpSpPr>
              <p:cNvPr id="44" name="Group 43">
                <a:extLst>
                  <a:ext uri="{FF2B5EF4-FFF2-40B4-BE49-F238E27FC236}">
                    <a16:creationId xmlns:a16="http://schemas.microsoft.com/office/drawing/2014/main" xmlns="" id="{A8DD502D-B735-95AB-D997-509062755931}"/>
                  </a:ext>
                </a:extLst>
              </p:cNvPr>
              <p:cNvGrpSpPr/>
              <p:nvPr/>
            </p:nvGrpSpPr>
            <p:grpSpPr>
              <a:xfrm>
                <a:off x="2124438" y="4186238"/>
                <a:ext cx="271033" cy="1974067"/>
                <a:chOff x="2124436" y="4155671"/>
                <a:chExt cx="271035" cy="2004634"/>
              </a:xfrm>
              <a:solidFill>
                <a:schemeClr val="accent4"/>
              </a:solidFill>
            </p:grpSpPr>
            <p:grpSp>
              <p:nvGrpSpPr>
                <p:cNvPr id="45" name="Group 44">
                  <a:extLst>
                    <a:ext uri="{FF2B5EF4-FFF2-40B4-BE49-F238E27FC236}">
                      <a16:creationId xmlns:a16="http://schemas.microsoft.com/office/drawing/2014/main" xmlns="" id="{192A7847-E1EE-4098-04DB-D376AEA0322D}"/>
                    </a:ext>
                  </a:extLst>
                </p:cNvPr>
                <p:cNvGrpSpPr/>
                <p:nvPr/>
              </p:nvGrpSpPr>
              <p:grpSpPr>
                <a:xfrm>
                  <a:off x="2124436" y="4155671"/>
                  <a:ext cx="271035" cy="1678458"/>
                  <a:chOff x="2124269" y="3446674"/>
                  <a:chExt cx="348476" cy="1678458"/>
                </a:xfrm>
                <a:grpFill/>
              </p:grpSpPr>
              <p:sp>
                <p:nvSpPr>
                  <p:cNvPr id="49" name="Rectangle 48">
                    <a:extLst>
                      <a:ext uri="{FF2B5EF4-FFF2-40B4-BE49-F238E27FC236}">
                        <a16:creationId xmlns:a16="http://schemas.microsoft.com/office/drawing/2014/main" xmlns="" id="{68D67577-9A5E-158B-53D4-B6534039BC47}"/>
                      </a:ext>
                    </a:extLst>
                  </p:cNvPr>
                  <p:cNvSpPr/>
                  <p:nvPr/>
                </p:nvSpPr>
                <p:spPr>
                  <a:xfrm>
                    <a:off x="2124269" y="3769962"/>
                    <a:ext cx="347731" cy="1355170"/>
                  </a:xfrm>
                  <a:prstGeom prst="rect">
                    <a:avLst/>
                  </a:prstGeom>
                  <a:solidFill>
                    <a:srgbClr val="FFCC99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50" name="Right Triangle 49">
                    <a:extLst>
                      <a:ext uri="{FF2B5EF4-FFF2-40B4-BE49-F238E27FC236}">
                        <a16:creationId xmlns:a16="http://schemas.microsoft.com/office/drawing/2014/main" xmlns="" id="{8EEBB631-D229-B9FB-A196-43FBF4BF2B80}"/>
                      </a:ext>
                    </a:extLst>
                  </p:cNvPr>
                  <p:cNvSpPr/>
                  <p:nvPr/>
                </p:nvSpPr>
                <p:spPr>
                  <a:xfrm flipH="1">
                    <a:off x="2125017" y="3446674"/>
                    <a:ext cx="347728" cy="323288"/>
                  </a:xfrm>
                  <a:prstGeom prst="rtTriangle">
                    <a:avLst/>
                  </a:prstGeom>
                  <a:solidFill>
                    <a:srgbClr val="FFCC99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  <a:sym typeface="Arial"/>
                    </a:endParaRPr>
                  </a:p>
                </p:txBody>
              </p:sp>
            </p:grpSp>
            <p:grpSp>
              <p:nvGrpSpPr>
                <p:cNvPr id="46" name="Group 45">
                  <a:extLst>
                    <a:ext uri="{FF2B5EF4-FFF2-40B4-BE49-F238E27FC236}">
                      <a16:creationId xmlns:a16="http://schemas.microsoft.com/office/drawing/2014/main" xmlns="" id="{D189266F-E693-922E-5327-7853810C61AC}"/>
                    </a:ext>
                  </a:extLst>
                </p:cNvPr>
                <p:cNvGrpSpPr/>
                <p:nvPr/>
              </p:nvGrpSpPr>
              <p:grpSpPr>
                <a:xfrm flipH="1" flipV="1">
                  <a:off x="2124437" y="4864665"/>
                  <a:ext cx="271032" cy="1295640"/>
                  <a:chOff x="2125017" y="3446675"/>
                  <a:chExt cx="348471" cy="1678460"/>
                </a:xfrm>
                <a:grpFill/>
              </p:grpSpPr>
              <p:sp>
                <p:nvSpPr>
                  <p:cNvPr id="47" name="Rectangle 46">
                    <a:extLst>
                      <a:ext uri="{FF2B5EF4-FFF2-40B4-BE49-F238E27FC236}">
                        <a16:creationId xmlns:a16="http://schemas.microsoft.com/office/drawing/2014/main" xmlns="" id="{8169C608-8150-ABD7-5366-77ECA81519D5}"/>
                      </a:ext>
                    </a:extLst>
                  </p:cNvPr>
                  <p:cNvSpPr/>
                  <p:nvPr/>
                </p:nvSpPr>
                <p:spPr>
                  <a:xfrm>
                    <a:off x="2125018" y="3769963"/>
                    <a:ext cx="348470" cy="1355172"/>
                  </a:xfrm>
                  <a:prstGeom prst="rect">
                    <a:avLst/>
                  </a:prstGeom>
                  <a:solidFill>
                    <a:srgbClr val="FFCC99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48" name="Right Triangle 47">
                    <a:extLst>
                      <a:ext uri="{FF2B5EF4-FFF2-40B4-BE49-F238E27FC236}">
                        <a16:creationId xmlns:a16="http://schemas.microsoft.com/office/drawing/2014/main" xmlns="" id="{B923CCF3-425C-E4F9-5B89-F26228CEC1A7}"/>
                      </a:ext>
                    </a:extLst>
                  </p:cNvPr>
                  <p:cNvSpPr/>
                  <p:nvPr/>
                </p:nvSpPr>
                <p:spPr>
                  <a:xfrm flipH="1">
                    <a:off x="2125017" y="3446675"/>
                    <a:ext cx="348471" cy="361758"/>
                  </a:xfrm>
                  <a:prstGeom prst="rtTriangle">
                    <a:avLst/>
                  </a:prstGeom>
                  <a:solidFill>
                    <a:srgbClr val="FFCC99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xmlns="" id="{B36B7BB6-791C-0101-6E92-43C3EA679D4F}"/>
                </a:ext>
              </a:extLst>
            </p:cNvPr>
            <p:cNvSpPr txBox="1"/>
            <p:nvPr/>
          </p:nvSpPr>
          <p:spPr>
            <a:xfrm>
              <a:off x="2855436" y="1201826"/>
              <a:ext cx="20663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B</a:t>
              </a:r>
            </a:p>
          </p:txBody>
        </p:sp>
        <p:sp>
          <p:nvSpPr>
            <p:cNvPr id="57" name="Rectangle 56" descr="Home Group">
              <a:extLst>
                <a:ext uri="{FF2B5EF4-FFF2-40B4-BE49-F238E27FC236}">
                  <a16:creationId xmlns:a16="http://schemas.microsoft.com/office/drawing/2014/main" xmlns="" id="{89376C92-DDB2-A15D-D3C3-D2C6BE2426A8}"/>
                </a:ext>
              </a:extLst>
            </p:cNvPr>
            <p:cNvSpPr/>
            <p:nvPr/>
          </p:nvSpPr>
          <p:spPr>
            <a:xfrm>
              <a:off x="2871998" y="2969756"/>
              <a:ext cx="924626" cy="924626"/>
            </a:xfrm>
            <a:prstGeom prst="rect">
              <a:avLst/>
            </a:prstGeom>
            <a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bg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58" name="Graphic 9" descr="Suburban scene">
              <a:extLst>
                <a:ext uri="{FF2B5EF4-FFF2-40B4-BE49-F238E27FC236}">
                  <a16:creationId xmlns:a16="http://schemas.microsoft.com/office/drawing/2014/main" xmlns="" id="{5990535C-39C1-E97A-629F-6AD69481EF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p:blipFill>
          <p:spPr>
            <a:xfrm>
              <a:off x="2836882" y="2009868"/>
              <a:ext cx="321094" cy="305583"/>
            </a:xfrm>
            <a:prstGeom prst="rect">
              <a:avLst/>
            </a:prstGeom>
          </p:spPr>
        </p:pic>
      </p:grpSp>
      <p:sp>
        <p:nvSpPr>
          <p:cNvPr id="59" name="Rectangle 58">
            <a:extLst>
              <a:ext uri="{FF2B5EF4-FFF2-40B4-BE49-F238E27FC236}">
                <a16:creationId xmlns:a16="http://schemas.microsoft.com/office/drawing/2014/main" xmlns="" id="{70D29C59-6333-62D4-E1C6-7ABF78623A3C}"/>
              </a:ext>
            </a:extLst>
          </p:cNvPr>
          <p:cNvSpPr/>
          <p:nvPr/>
        </p:nvSpPr>
        <p:spPr>
          <a:xfrm>
            <a:off x="3037373" y="4046502"/>
            <a:ext cx="2951228" cy="1708160"/>
          </a:xfrm>
          <a:prstGeom prst="rect">
            <a:avLst/>
          </a:prstGeom>
          <a:solidFill>
            <a:srgbClr val="FFCC99">
              <a:alpha val="44000"/>
            </a:srgb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To improve the living standards of its citizens through sustainable socio-economic development and effective institutions that are responsive to the needs of people.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xmlns="" id="{29A3C429-BBCD-08F9-F43B-1CDE30DB2D30}"/>
              </a:ext>
            </a:extLst>
          </p:cNvPr>
          <p:cNvCxnSpPr>
            <a:cxnSpLocks/>
          </p:cNvCxnSpPr>
          <p:nvPr/>
        </p:nvCxnSpPr>
        <p:spPr>
          <a:xfrm>
            <a:off x="6030735" y="411577"/>
            <a:ext cx="0" cy="6184416"/>
          </a:xfrm>
          <a:prstGeom prst="line">
            <a:avLst/>
          </a:prstGeom>
          <a:ln>
            <a:solidFill>
              <a:srgbClr val="6258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3" name="Picture 82">
            <a:extLst>
              <a:ext uri="{FF2B5EF4-FFF2-40B4-BE49-F238E27FC236}">
                <a16:creationId xmlns:a16="http://schemas.microsoft.com/office/drawing/2014/main" xmlns="" id="{5A0ABD73-54EF-AEAF-25F6-EDC93C0E49B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8906" y="900767"/>
            <a:ext cx="1535357" cy="1299045"/>
          </a:xfrm>
          <a:prstGeom prst="rect">
            <a:avLst/>
          </a:prstGeom>
        </p:spPr>
      </p:pic>
      <p:sp>
        <p:nvSpPr>
          <p:cNvPr id="103" name="Rectangle 102">
            <a:extLst>
              <a:ext uri="{FF2B5EF4-FFF2-40B4-BE49-F238E27FC236}">
                <a16:creationId xmlns:a16="http://schemas.microsoft.com/office/drawing/2014/main" xmlns="" id="{8497C067-2F65-0B82-D348-08936D148E39}"/>
              </a:ext>
            </a:extLst>
          </p:cNvPr>
          <p:cNvSpPr/>
          <p:nvPr/>
        </p:nvSpPr>
        <p:spPr>
          <a:xfrm>
            <a:off x="6579838" y="506448"/>
            <a:ext cx="1518364" cy="4565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120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Core Values</a:t>
            </a:r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xmlns="" id="{D370C7DE-FFF0-1E0C-8E3A-1BA934ACD569}"/>
              </a:ext>
            </a:extLst>
          </p:cNvPr>
          <p:cNvSpPr/>
          <p:nvPr/>
        </p:nvSpPr>
        <p:spPr>
          <a:xfrm>
            <a:off x="6072870" y="4186892"/>
            <a:ext cx="2957929" cy="203132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>
                <a:tab pos="628650" algn="l"/>
              </a:tabLst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Transparency &amp; Accountability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>
                <a:tab pos="628650" algn="l"/>
              </a:tabLst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Client-oriented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>
                <a:tab pos="628650" algn="l"/>
              </a:tabLst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Creativity and Innovativeness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>
                <a:tab pos="628650" algn="l"/>
              </a:tabLst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Diligence and Discipline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>
                <a:tab pos="628650" algn="l"/>
              </a:tabLst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Equity and Integrity 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  <a:sym typeface="Arial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Symbol" panose="05050102010706020507" pitchFamily="18" charset="2"/>
              <a:buChar char=""/>
              <a:tabLst>
                <a:tab pos="628650" algn="l"/>
              </a:tabLst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Timeliness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2E29FC48-D65E-AD8D-632E-239C6668647F}"/>
              </a:ext>
            </a:extLst>
          </p:cNvPr>
          <p:cNvGrpSpPr/>
          <p:nvPr/>
        </p:nvGrpSpPr>
        <p:grpSpPr>
          <a:xfrm>
            <a:off x="6064136" y="610107"/>
            <a:ext cx="1314633" cy="3558284"/>
            <a:chOff x="5839918" y="1086511"/>
            <a:chExt cx="1179007" cy="2676225"/>
          </a:xfrm>
        </p:grpSpPr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xmlns="" id="{92679BF3-C5ED-28A3-754C-74269B6B24A5}"/>
                </a:ext>
              </a:extLst>
            </p:cNvPr>
            <p:cNvSpPr txBox="1"/>
            <p:nvPr/>
          </p:nvSpPr>
          <p:spPr>
            <a:xfrm>
              <a:off x="5900332" y="1102826"/>
              <a:ext cx="3029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</a:t>
              </a:r>
            </a:p>
          </p:txBody>
        </p:sp>
        <p:sp>
          <p:nvSpPr>
            <p:cNvPr id="107" name="Flowchart: Delay 106">
              <a:extLst>
                <a:ext uri="{FF2B5EF4-FFF2-40B4-BE49-F238E27FC236}">
                  <a16:creationId xmlns:a16="http://schemas.microsoft.com/office/drawing/2014/main" xmlns="" id="{7D3C3281-D7F0-A6FF-E1F4-2572CED10294}"/>
                </a:ext>
              </a:extLst>
            </p:cNvPr>
            <p:cNvSpPr/>
            <p:nvPr/>
          </p:nvSpPr>
          <p:spPr>
            <a:xfrm rot="16200000">
              <a:off x="5815490" y="1655542"/>
              <a:ext cx="553070" cy="504213"/>
            </a:xfrm>
            <a:prstGeom prst="flowChartDelay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xmlns="" id="{B6B93D4B-2B5C-5F56-296E-2FBD2EE0DA3F}"/>
                </a:ext>
              </a:extLst>
            </p:cNvPr>
            <p:cNvGrpSpPr/>
            <p:nvPr/>
          </p:nvGrpSpPr>
          <p:grpSpPr>
            <a:xfrm>
              <a:off x="5911564" y="1086511"/>
              <a:ext cx="390853" cy="941759"/>
              <a:chOff x="493729" y="2127202"/>
              <a:chExt cx="853404" cy="1590993"/>
            </a:xfrm>
          </p:grpSpPr>
          <p:sp>
            <p:nvSpPr>
              <p:cNvPr id="109" name="Flowchart: Connector 108">
                <a:extLst>
                  <a:ext uri="{FF2B5EF4-FFF2-40B4-BE49-F238E27FC236}">
                    <a16:creationId xmlns:a16="http://schemas.microsoft.com/office/drawing/2014/main" xmlns="" id="{8B6B5D34-3E6B-4530-18F8-D5D849495347}"/>
                  </a:ext>
                </a:extLst>
              </p:cNvPr>
              <p:cNvSpPr/>
              <p:nvPr/>
            </p:nvSpPr>
            <p:spPr>
              <a:xfrm>
                <a:off x="493729" y="3164205"/>
                <a:ext cx="853404" cy="553990"/>
              </a:xfrm>
              <a:prstGeom prst="flowChartConnector">
                <a:avLst/>
              </a:prstGeom>
              <a:solidFill>
                <a:srgbClr val="95253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  <p:cxnSp>
            <p:nvCxnSpPr>
              <p:cNvPr id="110" name="Straight Connector 109">
                <a:extLst>
                  <a:ext uri="{FF2B5EF4-FFF2-40B4-BE49-F238E27FC236}">
                    <a16:creationId xmlns:a16="http://schemas.microsoft.com/office/drawing/2014/main" xmlns="" id="{0017DBE9-A202-E8ED-3C9B-310554D112F3}"/>
                  </a:ext>
                </a:extLst>
              </p:cNvPr>
              <p:cNvCxnSpPr/>
              <p:nvPr/>
            </p:nvCxnSpPr>
            <p:spPr>
              <a:xfrm>
                <a:off x="887755" y="2566012"/>
                <a:ext cx="2" cy="606568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1" name="Flowchart: Connector 110">
                <a:extLst>
                  <a:ext uri="{FF2B5EF4-FFF2-40B4-BE49-F238E27FC236}">
                    <a16:creationId xmlns:a16="http://schemas.microsoft.com/office/drawing/2014/main" xmlns="" id="{78D22392-946E-7FA2-7E84-03FA04E2B42E}"/>
                  </a:ext>
                </a:extLst>
              </p:cNvPr>
              <p:cNvSpPr/>
              <p:nvPr/>
            </p:nvSpPr>
            <p:spPr>
              <a:xfrm>
                <a:off x="584811" y="2127202"/>
                <a:ext cx="605887" cy="540913"/>
              </a:xfrm>
              <a:prstGeom prst="flowChartConnector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</p:grpSp>
        <p:grpSp>
          <p:nvGrpSpPr>
            <p:cNvPr id="112" name="Group 111">
              <a:extLst>
                <a:ext uri="{FF2B5EF4-FFF2-40B4-BE49-F238E27FC236}">
                  <a16:creationId xmlns:a16="http://schemas.microsoft.com/office/drawing/2014/main" xmlns="" id="{24CAFCD7-ACA8-6F98-621F-C307F1C55E4B}"/>
                </a:ext>
              </a:extLst>
            </p:cNvPr>
            <p:cNvGrpSpPr/>
            <p:nvPr/>
          </p:nvGrpSpPr>
          <p:grpSpPr>
            <a:xfrm>
              <a:off x="5839920" y="1882762"/>
              <a:ext cx="1179005" cy="1879974"/>
              <a:chOff x="526260" y="3503183"/>
              <a:chExt cx="1869210" cy="2657123"/>
            </a:xfrm>
          </p:grpSpPr>
          <p:sp>
            <p:nvSpPr>
              <p:cNvPr id="113" name="Rectangle 112">
                <a:extLst>
                  <a:ext uri="{FF2B5EF4-FFF2-40B4-BE49-F238E27FC236}">
                    <a16:creationId xmlns:a16="http://schemas.microsoft.com/office/drawing/2014/main" xmlns="" id="{46624C51-D9CE-6328-899B-A0F54F713BCE}"/>
                  </a:ext>
                </a:extLst>
              </p:cNvPr>
              <p:cNvSpPr/>
              <p:nvPr/>
            </p:nvSpPr>
            <p:spPr>
              <a:xfrm>
                <a:off x="526260" y="4375557"/>
                <a:ext cx="1598756" cy="1767667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114" name="Rectangle 113">
                <a:extLst>
                  <a:ext uri="{FF2B5EF4-FFF2-40B4-BE49-F238E27FC236}">
                    <a16:creationId xmlns:a16="http://schemas.microsoft.com/office/drawing/2014/main" xmlns="" id="{B238885C-E09F-E74D-A295-023A354871E7}"/>
                  </a:ext>
                </a:extLst>
              </p:cNvPr>
              <p:cNvSpPr/>
              <p:nvPr/>
            </p:nvSpPr>
            <p:spPr>
              <a:xfrm>
                <a:off x="526260" y="3769962"/>
                <a:ext cx="1598756" cy="711886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  <p:grpSp>
            <p:nvGrpSpPr>
              <p:cNvPr id="115" name="Group 114">
                <a:extLst>
                  <a:ext uri="{FF2B5EF4-FFF2-40B4-BE49-F238E27FC236}">
                    <a16:creationId xmlns:a16="http://schemas.microsoft.com/office/drawing/2014/main" xmlns="" id="{90DECEDD-EC2E-62D0-2849-8CF68897E7EA}"/>
                  </a:ext>
                </a:extLst>
              </p:cNvPr>
              <p:cNvGrpSpPr/>
              <p:nvPr/>
            </p:nvGrpSpPr>
            <p:grpSpPr>
              <a:xfrm>
                <a:off x="2125016" y="3503183"/>
                <a:ext cx="270452" cy="1098171"/>
                <a:chOff x="2125016" y="3557588"/>
                <a:chExt cx="347729" cy="924260"/>
              </a:xfrm>
              <a:solidFill>
                <a:srgbClr val="FFFF00"/>
              </a:solidFill>
            </p:grpSpPr>
            <p:sp>
              <p:nvSpPr>
                <p:cNvPr id="123" name="Rectangle 122">
                  <a:extLst>
                    <a:ext uri="{FF2B5EF4-FFF2-40B4-BE49-F238E27FC236}">
                      <a16:creationId xmlns:a16="http://schemas.microsoft.com/office/drawing/2014/main" xmlns="" id="{83AA9D3A-7907-1F96-73B7-9FD7C0323604}"/>
                    </a:ext>
                  </a:extLst>
                </p:cNvPr>
                <p:cNvSpPr/>
                <p:nvPr/>
              </p:nvSpPr>
              <p:spPr>
                <a:xfrm>
                  <a:off x="2125016" y="3769962"/>
                  <a:ext cx="347729" cy="711886"/>
                </a:xfrm>
                <a:prstGeom prst="rect">
                  <a:avLst/>
                </a:prstGeom>
                <a:solidFill>
                  <a:srgbClr val="92D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124" name="Right Triangle 123">
                  <a:extLst>
                    <a:ext uri="{FF2B5EF4-FFF2-40B4-BE49-F238E27FC236}">
                      <a16:creationId xmlns:a16="http://schemas.microsoft.com/office/drawing/2014/main" xmlns="" id="{50F143BD-AA96-9810-0539-DE22DECBE8A2}"/>
                    </a:ext>
                  </a:extLst>
                </p:cNvPr>
                <p:cNvSpPr/>
                <p:nvPr/>
              </p:nvSpPr>
              <p:spPr>
                <a:xfrm flipH="1">
                  <a:off x="2125016" y="3557588"/>
                  <a:ext cx="347725" cy="212374"/>
                </a:xfrm>
                <a:prstGeom prst="rtTriangle">
                  <a:avLst/>
                </a:prstGeom>
                <a:solidFill>
                  <a:srgbClr val="92D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endParaRPr>
                </a:p>
              </p:txBody>
            </p:sp>
          </p:grpSp>
          <p:grpSp>
            <p:nvGrpSpPr>
              <p:cNvPr id="116" name="Group 115">
                <a:extLst>
                  <a:ext uri="{FF2B5EF4-FFF2-40B4-BE49-F238E27FC236}">
                    <a16:creationId xmlns:a16="http://schemas.microsoft.com/office/drawing/2014/main" xmlns="" id="{336E3875-44BC-5E9C-F36B-01A494157610}"/>
                  </a:ext>
                </a:extLst>
              </p:cNvPr>
              <p:cNvGrpSpPr/>
              <p:nvPr/>
            </p:nvGrpSpPr>
            <p:grpSpPr>
              <a:xfrm>
                <a:off x="2125016" y="4186238"/>
                <a:ext cx="270454" cy="1974068"/>
                <a:chOff x="2125014" y="4155671"/>
                <a:chExt cx="270456" cy="2004635"/>
              </a:xfrm>
              <a:solidFill>
                <a:schemeClr val="accent4"/>
              </a:solidFill>
            </p:grpSpPr>
            <p:grpSp>
              <p:nvGrpSpPr>
                <p:cNvPr id="117" name="Group 116">
                  <a:extLst>
                    <a:ext uri="{FF2B5EF4-FFF2-40B4-BE49-F238E27FC236}">
                      <a16:creationId xmlns:a16="http://schemas.microsoft.com/office/drawing/2014/main" xmlns="" id="{B3701D1A-2B08-426E-1C9D-8EAEB7E8BF60}"/>
                    </a:ext>
                  </a:extLst>
                </p:cNvPr>
                <p:cNvGrpSpPr/>
                <p:nvPr/>
              </p:nvGrpSpPr>
              <p:grpSpPr>
                <a:xfrm>
                  <a:off x="2125016" y="4155671"/>
                  <a:ext cx="270454" cy="1678458"/>
                  <a:chOff x="2125016" y="3446674"/>
                  <a:chExt cx="347729" cy="1678458"/>
                </a:xfrm>
                <a:grpFill/>
              </p:grpSpPr>
              <p:sp>
                <p:nvSpPr>
                  <p:cNvPr id="121" name="Rectangle 120">
                    <a:extLst>
                      <a:ext uri="{FF2B5EF4-FFF2-40B4-BE49-F238E27FC236}">
                        <a16:creationId xmlns:a16="http://schemas.microsoft.com/office/drawing/2014/main" xmlns="" id="{6CCD37E1-D056-934B-1769-B5FB145FAC5F}"/>
                      </a:ext>
                    </a:extLst>
                  </p:cNvPr>
                  <p:cNvSpPr/>
                  <p:nvPr/>
                </p:nvSpPr>
                <p:spPr>
                  <a:xfrm>
                    <a:off x="2125016" y="3769961"/>
                    <a:ext cx="347729" cy="1355171"/>
                  </a:xfrm>
                  <a:prstGeom prst="rect">
                    <a:avLst/>
                  </a:prstGeom>
                  <a:solidFill>
                    <a:schemeClr val="accent4">
                      <a:lumMod val="40000"/>
                      <a:lumOff val="6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2" name="Right Triangle 121">
                    <a:extLst>
                      <a:ext uri="{FF2B5EF4-FFF2-40B4-BE49-F238E27FC236}">
                        <a16:creationId xmlns:a16="http://schemas.microsoft.com/office/drawing/2014/main" xmlns="" id="{A2D955F3-FC28-F315-3638-517AEC9D15BE}"/>
                      </a:ext>
                    </a:extLst>
                  </p:cNvPr>
                  <p:cNvSpPr/>
                  <p:nvPr/>
                </p:nvSpPr>
                <p:spPr>
                  <a:xfrm flipH="1">
                    <a:off x="2125017" y="3446674"/>
                    <a:ext cx="347728" cy="323288"/>
                  </a:xfrm>
                  <a:prstGeom prst="rtTriangle">
                    <a:avLst/>
                  </a:prstGeom>
                  <a:solidFill>
                    <a:schemeClr val="accent4">
                      <a:lumMod val="40000"/>
                      <a:lumOff val="6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  <a:sym typeface="Arial"/>
                    </a:endParaRPr>
                  </a:p>
                </p:txBody>
              </p:sp>
            </p:grpSp>
            <p:grpSp>
              <p:nvGrpSpPr>
                <p:cNvPr id="118" name="Group 117">
                  <a:extLst>
                    <a:ext uri="{FF2B5EF4-FFF2-40B4-BE49-F238E27FC236}">
                      <a16:creationId xmlns:a16="http://schemas.microsoft.com/office/drawing/2014/main" xmlns="" id="{2150B56E-FEAB-8F9B-C4DA-72548687C925}"/>
                    </a:ext>
                  </a:extLst>
                </p:cNvPr>
                <p:cNvGrpSpPr/>
                <p:nvPr/>
              </p:nvGrpSpPr>
              <p:grpSpPr>
                <a:xfrm flipH="1" flipV="1">
                  <a:off x="2125014" y="4864668"/>
                  <a:ext cx="270455" cy="1295638"/>
                  <a:chOff x="2125016" y="3446674"/>
                  <a:chExt cx="347729" cy="1678458"/>
                </a:xfrm>
                <a:grpFill/>
              </p:grpSpPr>
              <p:sp>
                <p:nvSpPr>
                  <p:cNvPr id="119" name="Rectangle 118">
                    <a:extLst>
                      <a:ext uri="{FF2B5EF4-FFF2-40B4-BE49-F238E27FC236}">
                        <a16:creationId xmlns:a16="http://schemas.microsoft.com/office/drawing/2014/main" xmlns="" id="{3C096B72-1725-DCAE-3D37-A7749C6C52ED}"/>
                      </a:ext>
                    </a:extLst>
                  </p:cNvPr>
                  <p:cNvSpPr/>
                  <p:nvPr/>
                </p:nvSpPr>
                <p:spPr>
                  <a:xfrm>
                    <a:off x="2125016" y="3769961"/>
                    <a:ext cx="347729" cy="1355171"/>
                  </a:xfrm>
                  <a:prstGeom prst="rect">
                    <a:avLst/>
                  </a:prstGeom>
                  <a:solidFill>
                    <a:schemeClr val="accent4">
                      <a:lumMod val="40000"/>
                      <a:lumOff val="6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0" name="Right Triangle 119">
                    <a:extLst>
                      <a:ext uri="{FF2B5EF4-FFF2-40B4-BE49-F238E27FC236}">
                        <a16:creationId xmlns:a16="http://schemas.microsoft.com/office/drawing/2014/main" xmlns="" id="{1C26B049-6035-80ED-9610-50E950A8394E}"/>
                      </a:ext>
                    </a:extLst>
                  </p:cNvPr>
                  <p:cNvSpPr/>
                  <p:nvPr/>
                </p:nvSpPr>
                <p:spPr>
                  <a:xfrm flipH="1">
                    <a:off x="2125017" y="3446674"/>
                    <a:ext cx="347728" cy="323288"/>
                  </a:xfrm>
                  <a:prstGeom prst="rtTriangle">
                    <a:avLst/>
                  </a:prstGeom>
                  <a:solidFill>
                    <a:schemeClr val="accent4">
                      <a:lumMod val="40000"/>
                      <a:lumOff val="6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125" name="TextBox 124">
              <a:extLst>
                <a:ext uri="{FF2B5EF4-FFF2-40B4-BE49-F238E27FC236}">
                  <a16:creationId xmlns:a16="http://schemas.microsoft.com/office/drawing/2014/main" xmlns="" id="{67E83F7B-E300-FD60-EDFE-B05FE7A1C282}"/>
                </a:ext>
              </a:extLst>
            </p:cNvPr>
            <p:cNvSpPr txBox="1"/>
            <p:nvPr/>
          </p:nvSpPr>
          <p:spPr>
            <a:xfrm>
              <a:off x="5951975" y="1094032"/>
              <a:ext cx="3029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</a:t>
              </a:r>
            </a:p>
          </p:txBody>
        </p:sp>
        <p:sp>
          <p:nvSpPr>
            <p:cNvPr id="126" name="Rectangle 125" descr="Wheelchair Access">
              <a:extLst>
                <a:ext uri="{FF2B5EF4-FFF2-40B4-BE49-F238E27FC236}">
                  <a16:creationId xmlns:a16="http://schemas.microsoft.com/office/drawing/2014/main" xmlns="" id="{35667C0A-AA9E-AE42-F81D-9C4551B682D2}"/>
                </a:ext>
              </a:extLst>
            </p:cNvPr>
            <p:cNvSpPr/>
            <p:nvPr/>
          </p:nvSpPr>
          <p:spPr>
            <a:xfrm>
              <a:off x="5961297" y="1734704"/>
              <a:ext cx="282394" cy="273432"/>
            </a:xfrm>
            <a:prstGeom prst="rect">
              <a:avLst/>
            </a:prstGeom>
            <a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14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bg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127" name="Oval 126">
              <a:extLst>
                <a:ext uri="{FF2B5EF4-FFF2-40B4-BE49-F238E27FC236}">
                  <a16:creationId xmlns:a16="http://schemas.microsoft.com/office/drawing/2014/main" xmlns="" id="{2D8FBF77-FA32-431A-688E-FB887B62010D}"/>
                </a:ext>
              </a:extLst>
            </p:cNvPr>
            <p:cNvSpPr/>
            <p:nvPr/>
          </p:nvSpPr>
          <p:spPr>
            <a:xfrm>
              <a:off x="5896599" y="2793661"/>
              <a:ext cx="895057" cy="720848"/>
            </a:xfrm>
            <a:prstGeom prst="ellipse">
              <a:avLst/>
            </a:prstGeom>
            <a:blipFill dpi="0" rotWithShape="1"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68" name="Content Placeholder 2">
            <a:extLst>
              <a:ext uri="{FF2B5EF4-FFF2-40B4-BE49-F238E27FC236}">
                <a16:creationId xmlns:a16="http://schemas.microsoft.com/office/drawing/2014/main" xmlns="" id="{AE8115D2-3A41-1473-C190-30BB1C6FA1F1}"/>
              </a:ext>
            </a:extLst>
          </p:cNvPr>
          <p:cNvSpPr txBox="1">
            <a:spLocks/>
          </p:cNvSpPr>
          <p:nvPr/>
        </p:nvSpPr>
        <p:spPr>
          <a:xfrm>
            <a:off x="24468" y="20763"/>
            <a:ext cx="9119532" cy="533399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-273600" algn="l" defTabSz="51435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3600" indent="-273600" algn="l" defTabSz="51435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7200" indent="-273600" algn="l" defTabSz="51435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Courier New" panose="02070309020205020404" pitchFamily="49" charset="0"/>
              <a:buChar char="o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24400" indent="-273600" algn="l" defTabSz="51435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Myriad Pro" panose="020B0503030403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98000" indent="-273600" algn="l" defTabSz="51435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Georgia" panose="02040502050405020303" pitchFamily="18" charset="0"/>
              <a:buChar char="›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273600" algn="l" defTabSz="51435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Myriad Pro" panose="020B0503030403020204" pitchFamily="34" charset="0"/>
              <a:buChar char="~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638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813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88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 algn="ctr">
              <a:lnSpc>
                <a:spcPct val="150000"/>
              </a:lnSpc>
              <a:buFont typeface="Arial" panose="020B0604020202020204" pitchFamily="34" charset="0"/>
              <a:buNone/>
              <a:defRPr/>
            </a:pPr>
            <a:r>
              <a:rPr lang="en-US" sz="1700" b="1" dirty="0">
                <a:solidFill>
                  <a:srgbClr val="000000"/>
                </a:solidFill>
                <a:latin typeface="Arial"/>
                <a:ea typeface="Arial Unicode MS" pitchFamily="34" charset="-128"/>
                <a:cs typeface="Times New Roman" panose="02020603050405020304" pitchFamily="18" charset="0"/>
              </a:rPr>
              <a:t>STRATEGIC OVERVIEW OF BIRIM SOUTH DISTRICT</a:t>
            </a:r>
          </a:p>
          <a:p>
            <a:pPr marL="457200" lvl="1" indent="0">
              <a:buFont typeface="Arial" panose="020B0604020202020204" pitchFamily="34" charset="0"/>
              <a:buNone/>
              <a:defRPr/>
            </a:pPr>
            <a:endParaRPr lang="en-US" sz="2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en-US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xmlns="" id="{F32A316F-2D3C-3578-1504-AE06A2B0FF4C}"/>
                  </a:ext>
                </a:extLst>
              </p:cNvPr>
              <p:cNvSpPr/>
              <p:nvPr/>
            </p:nvSpPr>
            <p:spPr>
              <a:xfrm>
                <a:off x="35206" y="401575"/>
                <a:ext cx="2834978" cy="3244582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Times New Roman" panose="02020603050405020304" pitchFamily="18" charset="0"/>
                  <a:sym typeface="Arial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1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Times New Roman" panose="02020603050405020304" pitchFamily="18" charset="0"/>
                    <a:sym typeface="Arial"/>
                  </a:rPr>
                  <a:t>BIRIM SOUTH DISTRICT</a:t>
                </a:r>
              </a:p>
              <a:p>
                <a:pPr marL="285750" marR="0" lvl="0" indent="-28575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Wingdings" panose="05000000000000000000" pitchFamily="2" charset="2"/>
                  <a:buChar char="v"/>
                  <a:tabLst/>
                  <a:defRPr/>
                </a:pPr>
                <a:r>
                  <a: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Times New Roman" panose="02020603050405020304" pitchFamily="18" charset="0"/>
                    <a:sym typeface="Arial"/>
                  </a:rPr>
                  <a:t>Birim South District Assembly was established by </a:t>
                </a:r>
                <a:r>
                  <a:rPr kumimoji="0" lang="en-US" sz="12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/>
                    <a:ea typeface="+mn-ea"/>
                    <a:cs typeface="Times New Roman" panose="02020603050405020304" pitchFamily="18" charset="0"/>
                    <a:sym typeface="Arial"/>
                  </a:rPr>
                  <a:t>L.I. 2369 </a:t>
                </a:r>
                <a:r>
                  <a: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Times New Roman" panose="02020603050405020304" pitchFamily="18" charset="0"/>
                    <a:sym typeface="Arial"/>
                  </a:rPr>
                  <a:t>in 2018.</a:t>
                </a:r>
              </a:p>
              <a:p>
                <a:pPr marL="285750" marR="0" lvl="0" indent="-28575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Wingdings" panose="05000000000000000000" pitchFamily="2" charset="2"/>
                  <a:buChar char="v"/>
                  <a:tabLst/>
                  <a:defRPr/>
                </a:pPr>
                <a:r>
                  <a: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Times New Roman" panose="02020603050405020304" pitchFamily="18" charset="0"/>
                    <a:sym typeface="Arial"/>
                  </a:rPr>
                  <a:t>District capital </a:t>
                </a:r>
                <a:r>
                  <a:rPr kumimoji="0" lang="en-US" sz="1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Times New Roman" panose="02020603050405020304" pitchFamily="18" charset="0"/>
                    <a:sym typeface="Arial"/>
                  </a:rPr>
                  <a:t>Akim</a:t>
                </a:r>
                <a:r>
                  <a: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Times New Roman" panose="02020603050405020304" pitchFamily="18" charset="0"/>
                    <a:sym typeface="Arial"/>
                  </a:rPr>
                  <a:t> Swedru</a:t>
                </a:r>
              </a:p>
              <a:p>
                <a:pPr marL="285750" marR="0" lvl="0" indent="-28575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Wingdings" panose="05000000000000000000" pitchFamily="2" charset="2"/>
                  <a:buChar char="v"/>
                  <a:tabLst/>
                  <a:defRPr/>
                </a:pPr>
                <a:r>
                  <a: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Times New Roman" panose="02020603050405020304" pitchFamily="18" charset="0"/>
                    <a:sym typeface="Arial"/>
                  </a:rPr>
                  <a:t>Total land size of </a:t>
                </a:r>
                <a:r>
                  <a:rPr kumimoji="0" lang="en-US" sz="1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Times New Roman" panose="02020603050405020304" pitchFamily="18" charset="0"/>
                    <a:sym typeface="Arial"/>
                  </a:rPr>
                  <a:t>231.5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12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12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𝒌𝒎</m:t>
                        </m:r>
                      </m:e>
                      <m:sup>
                        <m:r>
                          <a:rPr kumimoji="0" lang="en-US" sz="12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𝟐</m:t>
                        </m:r>
                      </m:sup>
                    </m:sSup>
                  </m:oMath>
                </a14:m>
                <a:endPara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Times New Roman" panose="02020603050405020304" pitchFamily="18" charset="0"/>
                  <a:sym typeface="Arial"/>
                </a:endParaRPr>
              </a:p>
              <a:p>
                <a:pPr marL="285750" marR="0" lvl="0" indent="-285750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Wingdings" panose="05000000000000000000" pitchFamily="2" charset="2"/>
                  <a:buChar char="v"/>
                  <a:tabLst/>
                  <a:defRPr/>
                </a:pPr>
                <a:r>
                  <a: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Times New Roman" panose="02020603050405020304" pitchFamily="18" charset="0"/>
                    <a:sym typeface="Arial"/>
                  </a:rPr>
                  <a:t>Population</a:t>
                </a:r>
                <a:r>
                  <a:rPr kumimoji="0" lang="en-US" sz="1200" b="0" i="0" u="none" strike="noStrike" kern="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Times New Roman" panose="02020603050405020304" pitchFamily="18" charset="0"/>
                    <a:sym typeface="Arial"/>
                  </a:rPr>
                  <a:t> of </a:t>
                </a:r>
                <a:r>
                  <a:rPr kumimoji="0" lang="en-US" sz="12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/>
                    <a:ea typeface="+mn-ea"/>
                    <a:cs typeface="Times New Roman" panose="02020603050405020304" pitchFamily="18" charset="0"/>
                    <a:sym typeface="Arial"/>
                  </a:rPr>
                  <a:t>36,734</a:t>
                </a:r>
                <a:r>
                  <a:rPr lang="en-US" sz="1200" dirty="0">
                    <a:solidFill>
                      <a:srgbClr val="000000"/>
                    </a:solidFill>
                    <a:latin typeface="Arial"/>
                    <a:cs typeface="Times New Roman" panose="02020603050405020304" pitchFamily="18" charset="0"/>
                  </a:rPr>
                  <a:t> (</a:t>
                </a:r>
                <a:r>
                  <a: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Times New Roman" panose="02020603050405020304" pitchFamily="18" charset="0"/>
                    <a:sym typeface="Arial"/>
                  </a:rPr>
                  <a:t>51.1% females and 48.9% males)</a:t>
                </a:r>
                <a:r>
                  <a:rPr kumimoji="0" lang="en-US" sz="1200" b="0" i="0" u="none" strike="noStrike" kern="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Times New Roman" panose="02020603050405020304" pitchFamily="18" charset="0"/>
                    <a:sym typeface="Arial"/>
                  </a:rPr>
                  <a:t>projected from </a:t>
                </a:r>
                <a:r>
                  <a:rPr kumimoji="0" lang="en-US" sz="120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Times New Roman" panose="02020603050405020304" pitchFamily="18" charset="0"/>
                    <a:sym typeface="Arial"/>
                  </a:rPr>
                  <a:t>the 2021 Population</a:t>
                </a:r>
                <a:r>
                  <a:rPr kumimoji="0" lang="en-US" sz="1200" i="0" u="none" strike="noStrike" kern="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Times New Roman" panose="02020603050405020304" pitchFamily="18" charset="0"/>
                    <a:sym typeface="Arial"/>
                  </a:rPr>
                  <a:t> and Housing Census</a:t>
                </a:r>
                <a:r>
                  <a:rPr kumimoji="0" lang="en-US" sz="120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Times New Roman" panose="02020603050405020304" pitchFamily="18" charset="0"/>
                    <a:sym typeface="Arial"/>
                  </a:rPr>
                  <a:t>.</a:t>
                </a:r>
              </a:p>
            </p:txBody>
          </p:sp>
        </mc:Choice>
        <mc:Fallback xmlns="">
          <p:sp>
            <p:nvSpPr>
              <p:cNvPr id="65" name="Rectangle 64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F32A316F-2D3C-3578-1504-AE06A2B0FF4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206" y="401575"/>
                <a:ext cx="2834978" cy="3244582"/>
              </a:xfrm>
              <a:prstGeom prst="rect">
                <a:avLst/>
              </a:prstGeom>
              <a:blipFill rotWithShape="0">
                <a:blip r:embed="rId16"/>
                <a:stretch>
                  <a:fillRect l="-21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4" name="TextBox 63">
            <a:extLst>
              <a:ext uri="{FF2B5EF4-FFF2-40B4-BE49-F238E27FC236}">
                <a16:creationId xmlns:a16="http://schemas.microsoft.com/office/drawing/2014/main" xmlns="" id="{5FFF1370-4624-C3D3-3090-A218A39C9A87}"/>
              </a:ext>
            </a:extLst>
          </p:cNvPr>
          <p:cNvSpPr txBox="1"/>
          <p:nvPr/>
        </p:nvSpPr>
        <p:spPr>
          <a:xfrm>
            <a:off x="522466" y="462558"/>
            <a:ext cx="18828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  <a:sym typeface="Arial"/>
              </a:rPr>
              <a:t>ESTABLISHMENT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</a:p>
        </p:txBody>
      </p:sp>
      <p:sp>
        <p:nvSpPr>
          <p:cNvPr id="85" name="Slide Number Placeholder 5"/>
          <p:cNvSpPr txBox="1">
            <a:spLocks/>
          </p:cNvSpPr>
          <p:nvPr/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200" b="0" i="0" u="none" strike="noStrike" cap="none">
                <a:solidFill>
                  <a:schemeClr val="tx1">
                    <a:tint val="75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42523232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ED3C4CF-8083-8138-DD85-12DDA733BA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2628" y="332748"/>
            <a:ext cx="7815008" cy="536779"/>
          </a:xfrm>
        </p:spPr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chemeClr val="tx1"/>
                </a:solidFill>
                <a:latin typeface="+mj-lt"/>
              </a:rPr>
              <a:t>Sanitation Budget Performance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93124875"/>
              </p:ext>
            </p:extLst>
          </p:nvPr>
        </p:nvGraphicFramePr>
        <p:xfrm>
          <a:off x="596241" y="1030541"/>
          <a:ext cx="8271311" cy="2265551"/>
        </p:xfrm>
        <a:graphic>
          <a:graphicData uri="http://schemas.openxmlformats.org/drawingml/2006/table">
            <a:tbl>
              <a:tblPr firstRow="1" firstCol="1" bandRow="1"/>
              <a:tblGrid>
                <a:gridCol w="552895">
                  <a:extLst>
                    <a:ext uri="{9D8B030D-6E8A-4147-A177-3AD203B41FA5}">
                      <a16:colId xmlns:a16="http://schemas.microsoft.com/office/drawing/2014/main" xmlns="" val="1420096463"/>
                    </a:ext>
                  </a:extLst>
                </a:gridCol>
                <a:gridCol w="3603617">
                  <a:extLst>
                    <a:ext uri="{9D8B030D-6E8A-4147-A177-3AD203B41FA5}">
                      <a16:colId xmlns:a16="http://schemas.microsoft.com/office/drawing/2014/main" xmlns="" val="1280070964"/>
                    </a:ext>
                  </a:extLst>
                </a:gridCol>
                <a:gridCol w="1913861">
                  <a:extLst>
                    <a:ext uri="{9D8B030D-6E8A-4147-A177-3AD203B41FA5}">
                      <a16:colId xmlns:a16="http://schemas.microsoft.com/office/drawing/2014/main" xmlns="" val="1704481930"/>
                    </a:ext>
                  </a:extLst>
                </a:gridCol>
                <a:gridCol w="2200938">
                  <a:extLst>
                    <a:ext uri="{9D8B030D-6E8A-4147-A177-3AD203B41FA5}">
                      <a16:colId xmlns:a16="http://schemas.microsoft.com/office/drawing/2014/main" xmlns="" val="3350270000"/>
                    </a:ext>
                  </a:extLst>
                </a:gridCol>
              </a:tblGrid>
              <a:tr h="425416">
                <a:tc gridSpan="4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Liquid Waste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355286084"/>
                  </a:ext>
                </a:extLst>
              </a:tr>
              <a:tr h="51136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No.</a:t>
                      </a:r>
                      <a:endParaRPr lang="en-US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Name of Activity/Project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Budget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Actuals as at September, 2024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445015506"/>
                  </a:ext>
                </a:extLst>
              </a:tr>
              <a:tr h="47793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b="1" dirty="0"/>
                        <a:t>Rehabilitation of 12-Unit Water Closet Toilet and Bath at AKIM SWEDRU 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198,584.00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21,626.20 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664752396"/>
                  </a:ext>
                </a:extLst>
              </a:tr>
              <a:tr h="42541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 </a:t>
                      </a:r>
                      <a:r>
                        <a:rPr lang="en-US" b="1" dirty="0"/>
                        <a:t>Fumigation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161,000.00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0.00 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01478201"/>
                  </a:ext>
                </a:extLst>
              </a:tr>
              <a:tr h="42541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Total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4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1400" b="1" i="0" u="none" strike="noStrike" cap="non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359,584.00 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21,626.20 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56595433"/>
                  </a:ext>
                </a:extLst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9065195"/>
              </p:ext>
            </p:extLst>
          </p:nvPr>
        </p:nvGraphicFramePr>
        <p:xfrm>
          <a:off x="659219" y="3744210"/>
          <a:ext cx="8250864" cy="2029270"/>
        </p:xfrm>
        <a:graphic>
          <a:graphicData uri="http://schemas.openxmlformats.org/drawingml/2006/table">
            <a:tbl>
              <a:tblPr firstRow="1" firstCol="1" bandRow="1"/>
              <a:tblGrid>
                <a:gridCol w="551528">
                  <a:extLst>
                    <a:ext uri="{9D8B030D-6E8A-4147-A177-3AD203B41FA5}">
                      <a16:colId xmlns:a16="http://schemas.microsoft.com/office/drawing/2014/main" xmlns="" val="3896527636"/>
                    </a:ext>
                  </a:extLst>
                </a:gridCol>
                <a:gridCol w="3361253">
                  <a:extLst>
                    <a:ext uri="{9D8B030D-6E8A-4147-A177-3AD203B41FA5}">
                      <a16:colId xmlns:a16="http://schemas.microsoft.com/office/drawing/2014/main" xmlns="" val="397779624"/>
                    </a:ext>
                  </a:extLst>
                </a:gridCol>
                <a:gridCol w="2179674">
                  <a:extLst>
                    <a:ext uri="{9D8B030D-6E8A-4147-A177-3AD203B41FA5}">
                      <a16:colId xmlns:a16="http://schemas.microsoft.com/office/drawing/2014/main" xmlns="" val="2492047578"/>
                    </a:ext>
                  </a:extLst>
                </a:gridCol>
                <a:gridCol w="2158409">
                  <a:extLst>
                    <a:ext uri="{9D8B030D-6E8A-4147-A177-3AD203B41FA5}">
                      <a16:colId xmlns:a16="http://schemas.microsoft.com/office/drawing/2014/main" xmlns="" val="2224976494"/>
                    </a:ext>
                  </a:extLst>
                </a:gridCol>
              </a:tblGrid>
              <a:tr h="380090">
                <a:tc gridSpan="4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Solid Waste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69722160"/>
                  </a:ext>
                </a:extLst>
              </a:tr>
              <a:tr h="50891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No.</a:t>
                      </a:r>
                      <a:endParaRPr lang="en-US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Name of Activity/Project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Budget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Actuals as at September, 2024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96110091"/>
                  </a:ext>
                </a:extLst>
              </a:tr>
              <a:tr h="38009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b="1" dirty="0"/>
                        <a:t>Clearing and Leveling of Refuse Sites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160,000.00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27,000.00 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796179043"/>
                  </a:ext>
                </a:extLst>
              </a:tr>
              <a:tr h="38009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b="1" dirty="0"/>
                        <a:t>Refuse Evacuation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30,000.00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0.00 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574767132"/>
                  </a:ext>
                </a:extLst>
              </a:tr>
              <a:tr h="38009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Total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190,000.00 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27,000.00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092406237"/>
                  </a:ext>
                </a:extLst>
              </a:tr>
            </a:tbl>
          </a:graphicData>
        </a:graphic>
      </p:graphicFrame>
      <p:sp>
        <p:nvSpPr>
          <p:cNvPr id="5" name="Slide Number Placeholder 5"/>
          <p:cNvSpPr txBox="1">
            <a:spLocks/>
          </p:cNvSpPr>
          <p:nvPr/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200" b="0" i="0" u="none" strike="noStrike" cap="none">
                <a:solidFill>
                  <a:schemeClr val="tx1">
                    <a:tint val="75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/>
              <a:t>19</a:t>
            </a:r>
          </a:p>
        </p:txBody>
      </p:sp>
    </p:spTree>
    <p:extLst>
      <p:ext uri="{BB962C8B-B14F-4D97-AF65-F5344CB8AC3E}">
        <p14:creationId xmlns:p14="http://schemas.microsoft.com/office/powerpoint/2010/main" val="14426178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ED3C4CF-8083-8138-DD85-12DDA733BA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7154" y="316522"/>
            <a:ext cx="8176846" cy="1160585"/>
          </a:xfrm>
        </p:spPr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chemeClr val="tx1"/>
                </a:solidFill>
                <a:latin typeface="+mj-lt"/>
              </a:rPr>
              <a:t>Government Flagship Projects or </a:t>
            </a:r>
            <a:r>
              <a:rPr lang="en-US" sz="3200" dirty="0" err="1">
                <a:solidFill>
                  <a:schemeClr val="tx1"/>
                </a:solidFill>
                <a:latin typeface="+mj-lt"/>
              </a:rPr>
              <a:t>Programmes</a:t>
            </a:r>
            <a:r>
              <a:rPr lang="en-US" sz="3200" dirty="0">
                <a:solidFill>
                  <a:schemeClr val="tx1"/>
                </a:solidFill>
                <a:latin typeface="+mj-lt"/>
              </a:rPr>
              <a:t> (Support)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xmlns="" id="{D1143E82-90E9-042C-0398-80C86583090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4209582"/>
              </p:ext>
            </p:extLst>
          </p:nvPr>
        </p:nvGraphicFramePr>
        <p:xfrm>
          <a:off x="259306" y="1597433"/>
          <a:ext cx="8434317" cy="468053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56579">
                  <a:extLst>
                    <a:ext uri="{9D8B030D-6E8A-4147-A177-3AD203B41FA5}">
                      <a16:colId xmlns:a16="http://schemas.microsoft.com/office/drawing/2014/main" xmlns="" val="4289149499"/>
                    </a:ext>
                  </a:extLst>
                </a:gridCol>
                <a:gridCol w="2594326">
                  <a:extLst>
                    <a:ext uri="{9D8B030D-6E8A-4147-A177-3AD203B41FA5}">
                      <a16:colId xmlns:a16="http://schemas.microsoft.com/office/drawing/2014/main" xmlns="" val="3477022121"/>
                    </a:ext>
                  </a:extLst>
                </a:gridCol>
                <a:gridCol w="2512258">
                  <a:extLst>
                    <a:ext uri="{9D8B030D-6E8A-4147-A177-3AD203B41FA5}">
                      <a16:colId xmlns:a16="http://schemas.microsoft.com/office/drawing/2014/main" xmlns="" val="4277649276"/>
                    </a:ext>
                  </a:extLst>
                </a:gridCol>
                <a:gridCol w="143557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435577">
                  <a:extLst>
                    <a:ext uri="{9D8B030D-6E8A-4147-A177-3AD203B41FA5}">
                      <a16:colId xmlns:a16="http://schemas.microsoft.com/office/drawing/2014/main" xmlns="" val="3770168436"/>
                    </a:ext>
                  </a:extLst>
                </a:gridCol>
              </a:tblGrid>
              <a:tr h="89776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b="1" kern="100" dirty="0">
                          <a:effectLst/>
                        </a:rPr>
                        <a:t>No</a:t>
                      </a:r>
                      <a:endParaRPr lang="en-US" sz="1400" b="1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60" marR="62860" marT="31430" marB="3143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b="1" kern="100">
                          <a:effectLst/>
                        </a:rPr>
                        <a:t>Type of Flagship project/programme</a:t>
                      </a:r>
                      <a:endParaRPr lang="en-US" sz="1400" b="1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b="1" kern="100" dirty="0">
                          <a:effectLst/>
                        </a:rPr>
                        <a:t>Name of Activity/Project</a:t>
                      </a:r>
                      <a:endParaRPr lang="en-US" sz="1400" b="1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60" marR="62860" marT="31430" marB="3143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400" b="1" kern="100" dirty="0">
                          <a:effectLst/>
                        </a:rPr>
                        <a:t>Budget</a:t>
                      </a:r>
                      <a:endParaRPr lang="en-US" sz="1400" b="1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60" marR="62860" marT="31430" marB="3143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b="1" kern="100" dirty="0">
                          <a:effectLst/>
                        </a:rPr>
                        <a:t>Actual as at September, 2024</a:t>
                      </a:r>
                      <a:endParaRPr lang="en-US" sz="1400" b="1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60" marR="62860" marT="31430" marB="31430" anchor="ctr"/>
                </a:tc>
                <a:extLst>
                  <a:ext uri="{0D108BD9-81ED-4DB2-BD59-A6C34878D82A}">
                    <a16:rowId xmlns:a16="http://schemas.microsoft.com/office/drawing/2014/main" xmlns="" val="857533729"/>
                  </a:ext>
                </a:extLst>
              </a:tr>
              <a:tr h="96547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1400" b="1" kern="100" dirty="0">
                          <a:effectLst/>
                          <a:latin typeface="+mj-lt"/>
                        </a:rPr>
                        <a:t>1.</a:t>
                      </a:r>
                    </a:p>
                  </a:txBody>
                  <a:tcPr marL="62860" marR="62860" marT="31430" marB="3143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Planting for Food and Jobs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Sensitization of PFJ phase 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1400" b="1" kern="1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30,000.00</a:t>
                      </a:r>
                    </a:p>
                  </a:txBody>
                  <a:tcPr marL="62860" marR="62860" marT="31430" marB="3143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1400" b="1" kern="1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10,000.00</a:t>
                      </a:r>
                    </a:p>
                  </a:txBody>
                  <a:tcPr marL="62860" marR="62860" marT="31430" marB="31430" anchor="b"/>
                </a:tc>
                <a:extLst>
                  <a:ext uri="{0D108BD9-81ED-4DB2-BD59-A6C34878D82A}">
                    <a16:rowId xmlns:a16="http://schemas.microsoft.com/office/drawing/2014/main" xmlns="" val="1742228485"/>
                  </a:ext>
                </a:extLst>
              </a:tr>
              <a:tr h="96547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400" b="1" kern="100" dirty="0">
                        <a:effectLst/>
                        <a:latin typeface="+mj-lt"/>
                      </a:endParaRPr>
                    </a:p>
                  </a:txBody>
                  <a:tcPr marL="62860" marR="62860" marT="31430" marB="3143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1400" b="1" dirty="0"/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Awareness Creation on the use of improved seedlings and fertilizer application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1400" b="1" kern="1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10,000.00</a:t>
                      </a:r>
                    </a:p>
                  </a:txBody>
                  <a:tcPr marL="62860" marR="62860" marT="31430" marB="3143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1400" b="1" kern="1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5,000.00</a:t>
                      </a:r>
                    </a:p>
                  </a:txBody>
                  <a:tcPr marL="62860" marR="62860" marT="31430" marB="31430" anchor="b"/>
                </a:tc>
                <a:extLst>
                  <a:ext uri="{0D108BD9-81ED-4DB2-BD59-A6C34878D82A}">
                    <a16:rowId xmlns:a16="http://schemas.microsoft.com/office/drawing/2014/main" xmlns="" val="1545014204"/>
                  </a:ext>
                </a:extLst>
              </a:tr>
              <a:tr h="96547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400" b="1" kern="100" dirty="0">
                        <a:effectLst/>
                        <a:latin typeface="+mj-lt"/>
                      </a:endParaRPr>
                    </a:p>
                  </a:txBody>
                  <a:tcPr marL="62860" marR="62860" marT="31430" marB="3143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1400" b="1" dirty="0"/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Training farmers on good management practices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1400" b="1" kern="1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10,000.00</a:t>
                      </a:r>
                    </a:p>
                  </a:txBody>
                  <a:tcPr marL="62860" marR="62860" marT="31430" marB="3143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1400" b="1" kern="1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8,000.00</a:t>
                      </a:r>
                    </a:p>
                  </a:txBody>
                  <a:tcPr marL="62860" marR="62860" marT="31430" marB="31430" anchor="b"/>
                </a:tc>
                <a:extLst>
                  <a:ext uri="{0D108BD9-81ED-4DB2-BD59-A6C34878D82A}">
                    <a16:rowId xmlns:a16="http://schemas.microsoft.com/office/drawing/2014/main" xmlns="" val="1181783749"/>
                  </a:ext>
                </a:extLst>
              </a:tr>
              <a:tr h="88634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400" b="1" kern="100" dirty="0">
                        <a:effectLst/>
                        <a:latin typeface="+mj-lt"/>
                      </a:endParaRPr>
                    </a:p>
                  </a:txBody>
                  <a:tcPr marL="62860" marR="62860" marT="31430" marB="3143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400" b="1" kern="100" dirty="0">
                          <a:effectLst/>
                        </a:rPr>
                        <a:t> </a:t>
                      </a:r>
                      <a:endParaRPr lang="en-US" sz="1400" b="1" kern="100" dirty="0">
                        <a:effectLst/>
                        <a:latin typeface="+mj-lt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b="1" kern="100" dirty="0">
                          <a:effectLst/>
                          <a:latin typeface="+mj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TOTAL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endParaRPr lang="en-US" sz="1400" b="1" kern="100" dirty="0">
                        <a:effectLst/>
                        <a:latin typeface="+mj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60" marR="62860" marT="31430" marB="3143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1400" b="1" kern="1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50,000.00</a:t>
                      </a:r>
                    </a:p>
                  </a:txBody>
                  <a:tcPr marL="62860" marR="62860" marT="31430" marB="3143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1400" b="1" kern="1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23,000.00</a:t>
                      </a:r>
                    </a:p>
                  </a:txBody>
                  <a:tcPr marL="62860" marR="62860" marT="31430" marB="31430" anchor="b"/>
                </a:tc>
                <a:extLst>
                  <a:ext uri="{0D108BD9-81ED-4DB2-BD59-A6C34878D82A}">
                    <a16:rowId xmlns:a16="http://schemas.microsoft.com/office/drawing/2014/main" xmlns="" val="2014669118"/>
                  </a:ext>
                </a:extLst>
              </a:tr>
            </a:tbl>
          </a:graphicData>
        </a:graphic>
      </p:graphicFrame>
      <p:sp>
        <p:nvSpPr>
          <p:cNvPr id="4" name="Slide Number Placeholder 5"/>
          <p:cNvSpPr txBox="1">
            <a:spLocks/>
          </p:cNvSpPr>
          <p:nvPr/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200" b="0" i="0" u="none" strike="noStrike" cap="none">
                <a:solidFill>
                  <a:schemeClr val="tx1">
                    <a:tint val="75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/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42064702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040699" y="2995719"/>
            <a:ext cx="7299701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US" sz="3600" dirty="0">
                <a:latin typeface="+mj-lt"/>
              </a:rPr>
              <a:t>Outlook For 2025</a:t>
            </a:r>
          </a:p>
        </p:txBody>
      </p:sp>
      <p:sp>
        <p:nvSpPr>
          <p:cNvPr id="5" name="Slide Number Placeholder 5"/>
          <p:cNvSpPr txBox="1">
            <a:spLocks/>
          </p:cNvSpPr>
          <p:nvPr/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200" b="0" i="0" u="none" strike="noStrike" cap="none">
                <a:solidFill>
                  <a:schemeClr val="tx1">
                    <a:tint val="75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/>
              <a:t>21</a:t>
            </a:r>
          </a:p>
        </p:txBody>
      </p:sp>
    </p:spTree>
    <p:extLst>
      <p:ext uri="{BB962C8B-B14F-4D97-AF65-F5344CB8AC3E}">
        <p14:creationId xmlns:p14="http://schemas.microsoft.com/office/powerpoint/2010/main" val="31437725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5855500"/>
              </p:ext>
            </p:extLst>
          </p:nvPr>
        </p:nvGraphicFramePr>
        <p:xfrm>
          <a:off x="202579" y="617771"/>
          <a:ext cx="8702173" cy="573858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85993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7592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08303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541170">
                <a:tc>
                  <a:txBody>
                    <a:bodyPr/>
                    <a:lstStyle/>
                    <a:p>
                      <a:pPr marL="91440">
                        <a:lnSpc>
                          <a:spcPct val="150000"/>
                        </a:lnSpc>
                        <a:spcBef>
                          <a:spcPts val="315"/>
                        </a:spcBef>
                      </a:pPr>
                      <a:r>
                        <a:rPr sz="1400" b="1" dirty="0">
                          <a:solidFill>
                            <a:schemeClr val="tx1"/>
                          </a:solidFill>
                          <a:latin typeface="+mj-lt"/>
                          <a:cs typeface="Arial"/>
                        </a:rPr>
                        <a:t>FOCUS</a:t>
                      </a:r>
                      <a:r>
                        <a:rPr sz="1400" b="1" spc="-35" dirty="0">
                          <a:solidFill>
                            <a:schemeClr val="tx1"/>
                          </a:solidFill>
                          <a:latin typeface="+mj-lt"/>
                          <a:cs typeface="Arial"/>
                        </a:rPr>
                        <a:t> </a:t>
                      </a:r>
                      <a:r>
                        <a:rPr sz="1400" b="1" spc="-20" dirty="0">
                          <a:solidFill>
                            <a:schemeClr val="tx1"/>
                          </a:solidFill>
                          <a:latin typeface="+mj-lt"/>
                          <a:cs typeface="Arial"/>
                        </a:rPr>
                        <a:t>AREA</a:t>
                      </a:r>
                      <a:endParaRPr sz="1400" dirty="0">
                        <a:solidFill>
                          <a:schemeClr val="tx1"/>
                        </a:solidFill>
                        <a:latin typeface="+mj-lt"/>
                        <a:cs typeface="Arial"/>
                      </a:endParaRPr>
                    </a:p>
                  </a:txBody>
                  <a:tcPr marL="0" marR="0" marT="40005" marB="0" anchor="ctr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2075" marR="450850">
                        <a:lnSpc>
                          <a:spcPct val="150000"/>
                        </a:lnSpc>
                        <a:spcBef>
                          <a:spcPts val="315"/>
                        </a:spcBef>
                      </a:pPr>
                      <a:r>
                        <a:rPr sz="1400" b="1" dirty="0">
                          <a:solidFill>
                            <a:schemeClr val="tx1"/>
                          </a:solidFill>
                          <a:latin typeface="+mj-lt"/>
                          <a:cs typeface="Arial"/>
                        </a:rPr>
                        <a:t>ADOPTED</a:t>
                      </a:r>
                      <a:r>
                        <a:rPr sz="1400" b="1" spc="-20" dirty="0">
                          <a:solidFill>
                            <a:schemeClr val="tx1"/>
                          </a:solidFill>
                          <a:latin typeface="+mj-lt"/>
                          <a:cs typeface="Arial"/>
                        </a:rPr>
                        <a:t> </a:t>
                      </a:r>
                      <a:r>
                        <a:rPr sz="1400" b="1" spc="-10" dirty="0">
                          <a:solidFill>
                            <a:schemeClr val="tx1"/>
                          </a:solidFill>
                          <a:latin typeface="+mj-lt"/>
                          <a:cs typeface="Arial"/>
                        </a:rPr>
                        <a:t>POLICY OBJECTIVE</a:t>
                      </a:r>
                      <a:endParaRPr sz="1400" dirty="0">
                        <a:solidFill>
                          <a:schemeClr val="tx1"/>
                        </a:solidFill>
                        <a:latin typeface="+mj-lt"/>
                        <a:cs typeface="Arial"/>
                      </a:endParaRPr>
                    </a:p>
                  </a:txBody>
                  <a:tcPr marL="0" marR="0" marT="40005" marB="0" anchor="ctr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50000"/>
                        </a:lnSpc>
                        <a:spcBef>
                          <a:spcPts val="315"/>
                        </a:spcBef>
                      </a:pPr>
                      <a:r>
                        <a:rPr sz="1400" b="1" dirty="0">
                          <a:solidFill>
                            <a:schemeClr val="tx1"/>
                          </a:solidFill>
                          <a:latin typeface="+mj-lt"/>
                          <a:cs typeface="Arial"/>
                        </a:rPr>
                        <a:t>BUDGET</a:t>
                      </a:r>
                      <a:r>
                        <a:rPr sz="1400" b="1" spc="-35" dirty="0">
                          <a:solidFill>
                            <a:schemeClr val="tx1"/>
                          </a:solidFill>
                          <a:latin typeface="+mj-lt"/>
                          <a:cs typeface="Arial"/>
                        </a:rPr>
                        <a:t> </a:t>
                      </a:r>
                      <a:r>
                        <a:rPr sz="1400" b="1" spc="-10" dirty="0">
                          <a:solidFill>
                            <a:schemeClr val="tx1"/>
                          </a:solidFill>
                          <a:latin typeface="+mj-lt"/>
                          <a:cs typeface="Arial"/>
                        </a:rPr>
                        <a:t>ALLOCATION</a:t>
                      </a:r>
                      <a:endParaRPr sz="1400" dirty="0">
                        <a:solidFill>
                          <a:schemeClr val="tx1"/>
                        </a:solidFill>
                        <a:latin typeface="+mj-lt"/>
                        <a:cs typeface="Arial"/>
                      </a:endParaRPr>
                    </a:p>
                  </a:txBody>
                  <a:tcPr marL="0" marR="0" marT="4000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66030">
                <a:tc>
                  <a:txBody>
                    <a:bodyPr/>
                    <a:lstStyle/>
                    <a:p>
                      <a:pPr marL="53975" marR="0" lvl="0" indent="-53975" defTabSz="91440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dirty="0">
                          <a:solidFill>
                            <a:schemeClr val="tx1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 Local Governance and Decentralisation</a:t>
                      </a:r>
                    </a:p>
                  </a:txBody>
                  <a:tcPr marL="0" marR="0" marT="0" marB="0" anchor="b">
                    <a:lnL w="12700">
                      <a:solidFill>
                        <a:srgbClr val="000000"/>
                      </a:solidFill>
                      <a:prstDash val="soli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3975" marR="0" lvl="0" indent="-53975" defTabSz="91440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 Deepen</a:t>
                      </a:r>
                      <a:r>
                        <a:rPr lang="en-US" sz="1200" b="0" baseline="0" dirty="0">
                          <a:solidFill>
                            <a:schemeClr val="tx1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 Political and Administrative Decentralisation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2,101,553.75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32366">
                <a:tc>
                  <a:txBody>
                    <a:bodyPr/>
                    <a:lstStyle/>
                    <a:p>
                      <a:pPr marL="53975" marR="0" lvl="0" indent="-53975" defTabSz="91440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dirty="0">
                          <a:solidFill>
                            <a:schemeClr val="tx1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 Strong and resilient</a:t>
                      </a:r>
                      <a:r>
                        <a:rPr lang="en-GB" sz="1200" b="0" baseline="0" dirty="0">
                          <a:solidFill>
                            <a:schemeClr val="tx1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 economy</a:t>
                      </a:r>
                      <a:endParaRPr lang="en-GB" sz="1200" b="0" dirty="0">
                        <a:solidFill>
                          <a:schemeClr val="tx1"/>
                        </a:solidFill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>
                      <a:solidFill>
                        <a:srgbClr val="000000"/>
                      </a:solidFill>
                      <a:prstDash val="soli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3975" marR="0" lvl="0" indent="-53975" defTabSz="91440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 Strengthen domestic resource mobilization to improve capacity for</a:t>
                      </a:r>
                      <a:r>
                        <a:rPr lang="en-US" sz="1200" b="0" baseline="0" dirty="0">
                          <a:solidFill>
                            <a:schemeClr val="tx1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 revenue collection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175,000.00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32366">
                <a:tc>
                  <a:txBody>
                    <a:bodyPr/>
                    <a:lstStyle/>
                    <a:p>
                      <a:pPr marL="53975" marR="0" lvl="0" indent="-53975" defTabSz="91440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 Agriculture and rural development</a:t>
                      </a:r>
                      <a:endParaRPr lang="en-GB" sz="1200" b="0" dirty="0">
                        <a:solidFill>
                          <a:schemeClr val="tx1"/>
                        </a:solidFill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>
                      <a:solidFill>
                        <a:srgbClr val="000000"/>
                      </a:solidFill>
                      <a:prstDash val="soli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3975" marR="0" lvl="0" indent="-53975" defTabSz="91440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Modernize and enhance agricultural production</a:t>
                      </a:r>
                      <a:r>
                        <a:rPr lang="en-US" sz="1200" b="0" i="0" u="none" strike="noStrike" cap="none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systems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209,626.20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32366"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 Education and training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>
                      <a:solidFill>
                        <a:srgbClr val="000000"/>
                      </a:solidFill>
                      <a:prstDash val="soli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3975" marR="0" lvl="0" indent="0" defTabSz="91440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Enhance</a:t>
                      </a:r>
                      <a:r>
                        <a:rPr lang="en-US" sz="1200" b="0" baseline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 equitable access to and participation in quality education at all levels.</a:t>
                      </a:r>
                      <a:endParaRPr lang="en-US" sz="1200" b="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840,233.65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12254959"/>
                  </a:ext>
                </a:extLst>
              </a:tr>
              <a:tr h="607470"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 Health and health services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>
                      <a:solidFill>
                        <a:srgbClr val="000000"/>
                      </a:solidFill>
                      <a:prstDash val="soli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3975" marR="0" lvl="0" indent="0" defTabSz="91440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Ensure accessible, and quality Universal Health Coverage (UHC) for all.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31,580.00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724704130"/>
                  </a:ext>
                </a:extLst>
              </a:tr>
              <a:tr h="672523">
                <a:tc>
                  <a:txBody>
                    <a:bodyPr/>
                    <a:lstStyle/>
                    <a:p>
                      <a:pPr marL="53975" marR="0" lvl="0" indent="0" defTabSz="91440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Child protection and development</a:t>
                      </a:r>
                      <a:endParaRPr lang="en-GB" sz="1200" b="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>
                      <a:solidFill>
                        <a:srgbClr val="000000"/>
                      </a:solidFill>
                      <a:prstDash val="soli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3975" indent="-53975">
                        <a:lnSpc>
                          <a:spcPct val="150000"/>
                        </a:lnSpc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 Prevent and protect children from all forms of violence, abuse, neglect and exploitation.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38,000.00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062688456"/>
                  </a:ext>
                </a:extLst>
              </a:tr>
              <a:tr h="618097">
                <a:tc rowSpan="2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 Gender equality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000000"/>
                      </a:solidFill>
                      <a:prstDash val="soli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3975" marR="0" lvl="0" indent="-53975" defTabSz="91440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 Attain gender equality and equity in political, social and economic development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50,000.00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082524735"/>
                  </a:ext>
                </a:extLst>
              </a:tr>
              <a:tr h="618097">
                <a:tc v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16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3975" marR="0" lvl="0" indent="-53975" defTabSz="91440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 Promote economic empowerment of particularly women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endParaRPr lang="en-US" sz="1200" b="0" dirty="0">
                        <a:solidFill>
                          <a:schemeClr val="tx1"/>
                        </a:solidFill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312262621"/>
                  </a:ext>
                </a:extLst>
              </a:tr>
              <a:tr h="618097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SUB TOTAL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000000"/>
                      </a:solidFill>
                      <a:prstDash val="soli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3975" marR="0" lvl="0" indent="-53975" defTabSz="91440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3,445,993.60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19EE406C-F62C-9726-B208-6185A50963BC}"/>
              </a:ext>
            </a:extLst>
          </p:cNvPr>
          <p:cNvSpPr txBox="1"/>
          <p:nvPr/>
        </p:nvSpPr>
        <p:spPr>
          <a:xfrm>
            <a:off x="636319" y="127621"/>
            <a:ext cx="7239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District Adopted Policy Objectives for 2025</a:t>
            </a:r>
            <a:endParaRPr lang="en-US" sz="2200" b="1" dirty="0">
              <a:latin typeface="+mj-lt"/>
            </a:endParaRPr>
          </a:p>
        </p:txBody>
      </p:sp>
      <p:sp>
        <p:nvSpPr>
          <p:cNvPr id="5" name="Slide Number Placeholder 5"/>
          <p:cNvSpPr txBox="1">
            <a:spLocks/>
          </p:cNvSpPr>
          <p:nvPr/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200" b="0" i="0" u="none" strike="noStrike" cap="none">
                <a:solidFill>
                  <a:schemeClr val="tx1">
                    <a:tint val="75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/>
              <a:t>22</a:t>
            </a:r>
          </a:p>
        </p:txBody>
      </p:sp>
    </p:spTree>
    <p:extLst>
      <p:ext uri="{BB962C8B-B14F-4D97-AF65-F5344CB8AC3E}">
        <p14:creationId xmlns:p14="http://schemas.microsoft.com/office/powerpoint/2010/main" val="2672205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3785317"/>
              </p:ext>
            </p:extLst>
          </p:nvPr>
        </p:nvGraphicFramePr>
        <p:xfrm>
          <a:off x="141382" y="561860"/>
          <a:ext cx="8881431" cy="586623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18258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41267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28616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80274">
                <a:tc>
                  <a:txBody>
                    <a:bodyPr/>
                    <a:lstStyle/>
                    <a:p>
                      <a:pPr marL="91440">
                        <a:lnSpc>
                          <a:spcPct val="150000"/>
                        </a:lnSpc>
                        <a:spcBef>
                          <a:spcPts val="315"/>
                        </a:spcBef>
                      </a:pPr>
                      <a:r>
                        <a:rPr sz="1400" b="1" dirty="0">
                          <a:solidFill>
                            <a:schemeClr val="tx1"/>
                          </a:solidFill>
                          <a:latin typeface="+mj-lt"/>
                          <a:cs typeface="Arial"/>
                        </a:rPr>
                        <a:t>FOCUS</a:t>
                      </a:r>
                      <a:r>
                        <a:rPr sz="1400" b="1" spc="-35" dirty="0">
                          <a:solidFill>
                            <a:schemeClr val="tx1"/>
                          </a:solidFill>
                          <a:latin typeface="+mj-lt"/>
                          <a:cs typeface="Arial"/>
                        </a:rPr>
                        <a:t> </a:t>
                      </a:r>
                      <a:r>
                        <a:rPr sz="1400" b="1" spc="-20" dirty="0">
                          <a:solidFill>
                            <a:schemeClr val="tx1"/>
                          </a:solidFill>
                          <a:latin typeface="+mj-lt"/>
                          <a:cs typeface="Arial"/>
                        </a:rPr>
                        <a:t>AREA</a:t>
                      </a:r>
                      <a:endParaRPr sz="1400" dirty="0">
                        <a:solidFill>
                          <a:schemeClr val="tx1"/>
                        </a:solidFill>
                        <a:latin typeface="+mj-lt"/>
                        <a:cs typeface="Arial"/>
                      </a:endParaRPr>
                    </a:p>
                  </a:txBody>
                  <a:tcPr marL="0" marR="0" marT="40005" marB="0" anchor="ctr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2075" marR="450850">
                        <a:lnSpc>
                          <a:spcPct val="150000"/>
                        </a:lnSpc>
                        <a:spcBef>
                          <a:spcPts val="315"/>
                        </a:spcBef>
                      </a:pPr>
                      <a:r>
                        <a:rPr sz="1400" b="1" dirty="0">
                          <a:solidFill>
                            <a:schemeClr val="tx1"/>
                          </a:solidFill>
                          <a:latin typeface="+mj-lt"/>
                          <a:cs typeface="Arial"/>
                        </a:rPr>
                        <a:t>ADOPTED</a:t>
                      </a:r>
                      <a:r>
                        <a:rPr sz="1400" b="1" spc="-20" dirty="0">
                          <a:solidFill>
                            <a:schemeClr val="tx1"/>
                          </a:solidFill>
                          <a:latin typeface="+mj-lt"/>
                          <a:cs typeface="Arial"/>
                        </a:rPr>
                        <a:t> </a:t>
                      </a:r>
                      <a:r>
                        <a:rPr sz="1400" b="1" spc="-10" dirty="0">
                          <a:solidFill>
                            <a:schemeClr val="tx1"/>
                          </a:solidFill>
                          <a:latin typeface="+mj-lt"/>
                          <a:cs typeface="Arial"/>
                        </a:rPr>
                        <a:t>POLICY OBJECTIVE</a:t>
                      </a:r>
                      <a:endParaRPr sz="1400" dirty="0">
                        <a:solidFill>
                          <a:schemeClr val="tx1"/>
                        </a:solidFill>
                        <a:latin typeface="+mj-lt"/>
                        <a:cs typeface="Arial"/>
                      </a:endParaRPr>
                    </a:p>
                  </a:txBody>
                  <a:tcPr marL="0" marR="0" marT="40005" marB="0" anchor="ctr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50000"/>
                        </a:lnSpc>
                        <a:spcBef>
                          <a:spcPts val="315"/>
                        </a:spcBef>
                      </a:pPr>
                      <a:r>
                        <a:rPr sz="1400" b="1" dirty="0">
                          <a:solidFill>
                            <a:schemeClr val="tx1"/>
                          </a:solidFill>
                          <a:latin typeface="+mj-lt"/>
                          <a:cs typeface="Arial"/>
                        </a:rPr>
                        <a:t>BUDGET</a:t>
                      </a:r>
                      <a:r>
                        <a:rPr sz="1400" b="1" spc="-35" dirty="0">
                          <a:solidFill>
                            <a:schemeClr val="tx1"/>
                          </a:solidFill>
                          <a:latin typeface="+mj-lt"/>
                          <a:cs typeface="Arial"/>
                        </a:rPr>
                        <a:t> </a:t>
                      </a:r>
                      <a:r>
                        <a:rPr sz="1400" b="1" spc="-10" dirty="0">
                          <a:solidFill>
                            <a:schemeClr val="tx1"/>
                          </a:solidFill>
                          <a:latin typeface="+mj-lt"/>
                          <a:cs typeface="Arial"/>
                        </a:rPr>
                        <a:t>ALLOCATION</a:t>
                      </a:r>
                      <a:endParaRPr sz="1400" dirty="0">
                        <a:solidFill>
                          <a:schemeClr val="tx1"/>
                        </a:solidFill>
                        <a:latin typeface="+mj-lt"/>
                        <a:cs typeface="Arial"/>
                      </a:endParaRPr>
                    </a:p>
                  </a:txBody>
                  <a:tcPr marL="0" marR="0" marT="40005" marB="0" anchor="ctr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30140">
                <a:tc>
                  <a:txBody>
                    <a:bodyPr/>
                    <a:lstStyle/>
                    <a:p>
                      <a:pPr marL="57150" indent="-57150">
                        <a:lnSpc>
                          <a:spcPct val="150000"/>
                        </a:lnSpc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 Disability-inclusive development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>
                      <a:solidFill>
                        <a:srgbClr val="000000"/>
                      </a:solidFill>
                      <a:prstDash val="soli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3975" indent="-53975">
                        <a:lnSpc>
                          <a:spcPct val="150000"/>
                        </a:lnSpc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 Implement</a:t>
                      </a:r>
                      <a:r>
                        <a:rPr lang="en-US" sz="1200" b="0" baseline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 social protection systems and measures for the poor and vulnerable</a:t>
                      </a:r>
                      <a:r>
                        <a:rPr lang="en-US" sz="1200" b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+mj-lt"/>
                          <a:cs typeface="Times New Roman"/>
                        </a:rPr>
                        <a:t>247,813.00</a:t>
                      </a:r>
                      <a:endParaRPr sz="1200" b="0" dirty="0">
                        <a:solidFill>
                          <a:schemeClr val="tx1"/>
                        </a:solidFill>
                        <a:latin typeface="+mj-lt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30140">
                <a:tc>
                  <a:txBody>
                    <a:bodyPr/>
                    <a:lstStyle/>
                    <a:p>
                      <a:pPr marL="57150" indent="-57150">
                        <a:lnSpc>
                          <a:spcPct val="150000"/>
                        </a:lnSpc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 Reducing poverty and Inequality</a:t>
                      </a:r>
                    </a:p>
                  </a:txBody>
                  <a:tcPr marL="0" marR="0" marT="0" marB="0" anchor="b">
                    <a:lnL w="12700">
                      <a:solidFill>
                        <a:srgbClr val="000000"/>
                      </a:solidFill>
                      <a:prstDash val="soli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3975" indent="0">
                        <a:lnSpc>
                          <a:spcPct val="150000"/>
                        </a:lnSpc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Eradicate poverty and address vulnerability to poverty in all forms and dimensions.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+mj-lt"/>
                          <a:cs typeface="Times New Roman"/>
                        </a:rPr>
                        <a:t>203,295.90</a:t>
                      </a:r>
                      <a:endParaRPr sz="1200" b="0" dirty="0">
                        <a:solidFill>
                          <a:schemeClr val="tx1"/>
                        </a:solidFill>
                        <a:latin typeface="+mj-lt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443683979"/>
                  </a:ext>
                </a:extLst>
              </a:tr>
              <a:tr h="503328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 Drainage and flood control</a:t>
                      </a:r>
                    </a:p>
                  </a:txBody>
                  <a:tcPr marL="0" marR="0" marT="0" marB="0" anchor="b">
                    <a:lnL w="12700">
                      <a:solidFill>
                        <a:srgbClr val="000000"/>
                      </a:solidFill>
                      <a:prstDash val="soli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3975" indent="0">
                        <a:lnSpc>
                          <a:spcPct val="150000"/>
                        </a:lnSpc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Address recurrent devastating floods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+mj-lt"/>
                          <a:cs typeface="Times New Roman"/>
                        </a:rPr>
                        <a:t>60,000.00</a:t>
                      </a:r>
                      <a:endParaRPr sz="1200" b="0" dirty="0">
                        <a:solidFill>
                          <a:schemeClr val="tx1"/>
                        </a:solidFill>
                        <a:latin typeface="+mj-lt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992947293"/>
                  </a:ext>
                </a:extLst>
              </a:tr>
              <a:tr h="754991">
                <a:tc>
                  <a:txBody>
                    <a:bodyPr/>
                    <a:lstStyle/>
                    <a:p>
                      <a:pPr marL="114300" indent="-114300">
                        <a:lnSpc>
                          <a:spcPct val="150000"/>
                        </a:lnSpc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 Human settlement development and housing</a:t>
                      </a:r>
                    </a:p>
                  </a:txBody>
                  <a:tcPr marL="0" marR="0" marT="0" marB="0" anchor="b">
                    <a:lnL w="12700">
                      <a:solidFill>
                        <a:srgbClr val="000000"/>
                      </a:solidFill>
                      <a:prstDash val="soli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3975" indent="0">
                        <a:lnSpc>
                          <a:spcPct val="150000"/>
                        </a:lnSpc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Promote sustainable spatially integrated development of human settlement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+mj-lt"/>
                          <a:cs typeface="Times New Roman"/>
                        </a:rPr>
                        <a:t>1,009,586.12</a:t>
                      </a:r>
                      <a:endParaRPr sz="1200" b="0" dirty="0">
                        <a:solidFill>
                          <a:schemeClr val="tx1"/>
                        </a:solidFill>
                        <a:latin typeface="+mj-lt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93602027"/>
                  </a:ext>
                </a:extLst>
              </a:tr>
              <a:tr h="754991">
                <a:tc rowSpan="2">
                  <a:txBody>
                    <a:bodyPr/>
                    <a:lstStyle/>
                    <a:p>
                      <a:pPr marL="53975" indent="0">
                        <a:lnSpc>
                          <a:spcPct val="150000"/>
                        </a:lnSpc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Water and Environmental Sanitation 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000000"/>
                      </a:solidFill>
                      <a:prstDash val="soli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3975" indent="0">
                        <a:lnSpc>
                          <a:spcPct val="150000"/>
                        </a:lnSpc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Improve access to safe reliable</a:t>
                      </a:r>
                      <a:r>
                        <a:rPr lang="en-US" sz="1200" b="0" baseline="0" dirty="0">
                          <a:solidFill>
                            <a:schemeClr val="tx1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 and sustainable water supply services for all.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+mj-lt"/>
                          <a:cs typeface="Times New Roman"/>
                        </a:rPr>
                        <a:t>196,957.80</a:t>
                      </a:r>
                      <a:endParaRPr sz="1200" b="0" dirty="0">
                        <a:solidFill>
                          <a:schemeClr val="tx1"/>
                        </a:solidFill>
                        <a:latin typeface="+mj-lt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754991">
                <a:tc vMerge="1">
                  <a:txBody>
                    <a:bodyPr/>
                    <a:lstStyle/>
                    <a:p>
                      <a:pPr marL="53975" indent="0">
                        <a:lnSpc>
                          <a:spcPct val="100000"/>
                        </a:lnSpc>
                      </a:pPr>
                      <a:endParaRPr lang="en-US" sz="18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3975" indent="0">
                        <a:lnSpc>
                          <a:spcPct val="150000"/>
                        </a:lnSpc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Enhance access to improved and sustainable environmental sanitation services.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+mj-lt"/>
                          <a:cs typeface="Times New Roman"/>
                        </a:rPr>
                        <a:t>351,000.00</a:t>
                      </a:r>
                      <a:endParaRPr sz="1200" b="0" dirty="0">
                        <a:solidFill>
                          <a:schemeClr val="tx1"/>
                        </a:solidFill>
                        <a:latin typeface="+mj-lt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213819370"/>
                  </a:ext>
                </a:extLst>
              </a:tr>
              <a:tr h="754991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 Transport</a:t>
                      </a:r>
                      <a:r>
                        <a:rPr lang="en-US" sz="1200" b="0" baseline="0" dirty="0">
                          <a:solidFill>
                            <a:schemeClr val="tx1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 Infrastructure: Roads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>
                      <a:solidFill>
                        <a:srgbClr val="000000"/>
                      </a:solidFill>
                      <a:prstDash val="soli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3975" indent="0">
                        <a:lnSpc>
                          <a:spcPct val="150000"/>
                        </a:lnSpc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Improve efficiency and effectiveness of road transport infrastructure and services.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+mj-lt"/>
                          <a:cs typeface="Times New Roman"/>
                        </a:rPr>
                        <a:t>300,761.33</a:t>
                      </a:r>
                      <a:endParaRPr sz="1200" b="0" dirty="0">
                        <a:solidFill>
                          <a:schemeClr val="tx1"/>
                        </a:solidFill>
                        <a:latin typeface="+mj-lt"/>
                        <a:cs typeface="Times New Roman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503038">
                <a:tc>
                  <a:txBody>
                    <a:bodyPr/>
                    <a:lstStyle/>
                    <a:p>
                      <a:pPr marL="0" marR="0" lvl="0" indent="0" algn="l" defTabSz="91440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SUB TOTAL</a:t>
                      </a:r>
                    </a:p>
                  </a:txBody>
                  <a:tcPr marL="0" marR="0" marT="0" marB="0" anchor="b">
                    <a:lnL w="12700">
                      <a:solidFill>
                        <a:srgbClr val="000000"/>
                      </a:solidFill>
                      <a:prstDash val="soli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1200" b="1" dirty="0">
                        <a:solidFill>
                          <a:schemeClr val="tx1"/>
                        </a:solidFill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+mj-lt"/>
                          <a:cs typeface="Times New Roman"/>
                        </a:rPr>
                        <a:t>2,369,407.75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99353">
                <a:tc>
                  <a:txBody>
                    <a:bodyPr/>
                    <a:lstStyle/>
                    <a:p>
                      <a:pPr marL="0" marR="0" lvl="0" indent="0" algn="l" defTabSz="91440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spc="-10" dirty="0">
                          <a:solidFill>
                            <a:schemeClr val="tx1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GRAND TOTAL</a:t>
                      </a:r>
                      <a:endParaRPr lang="en-US" sz="1200" b="1" dirty="0">
                        <a:solidFill>
                          <a:schemeClr val="tx1"/>
                        </a:solidFill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>
                      <a:solidFill>
                        <a:srgbClr val="000000"/>
                      </a:solidFill>
                      <a:prstDash val="soli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1200" b="1" dirty="0">
                        <a:solidFill>
                          <a:schemeClr val="tx1"/>
                        </a:solidFill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+mj-lt"/>
                          <a:cs typeface="Times New Roman"/>
                        </a:rPr>
                        <a:t>5,815,407.75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070525473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19EE406C-F62C-9726-B208-6185A50963BC}"/>
              </a:ext>
            </a:extLst>
          </p:cNvPr>
          <p:cNvSpPr txBox="1"/>
          <p:nvPr/>
        </p:nvSpPr>
        <p:spPr>
          <a:xfrm>
            <a:off x="875260" y="0"/>
            <a:ext cx="730534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tx1"/>
                </a:solidFill>
              </a:rPr>
              <a:t>District Adopted Policy Objectives for 2025</a:t>
            </a:r>
            <a:endParaRPr lang="en-US" sz="2200" b="1" dirty="0">
              <a:latin typeface="+mj-lt"/>
            </a:endParaRPr>
          </a:p>
        </p:txBody>
      </p:sp>
      <p:sp>
        <p:nvSpPr>
          <p:cNvPr id="5" name="Slide Number Placeholder 5"/>
          <p:cNvSpPr txBox="1">
            <a:spLocks/>
          </p:cNvSpPr>
          <p:nvPr/>
        </p:nvSpPr>
        <p:spPr>
          <a:xfrm>
            <a:off x="6417006" y="649287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200" b="0" i="0" u="none" strike="noStrike" cap="none">
                <a:solidFill>
                  <a:schemeClr val="tx1">
                    <a:tint val="75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/>
              <a:t>23</a:t>
            </a:r>
          </a:p>
        </p:txBody>
      </p:sp>
    </p:spTree>
    <p:extLst>
      <p:ext uri="{BB962C8B-B14F-4D97-AF65-F5344CB8AC3E}">
        <p14:creationId xmlns:p14="http://schemas.microsoft.com/office/powerpoint/2010/main" val="3965821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2C07776-738D-8461-0274-470D49CD0C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63D4D17-EEC0-62AE-8B39-CCDF1720E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153" y="-74019"/>
            <a:ext cx="7729693" cy="551383"/>
          </a:xfrm>
        </p:spPr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chemeClr val="tx1"/>
                </a:solidFill>
                <a:latin typeface="+mj-lt"/>
              </a:rPr>
              <a:t>Policy Outcome Indicators and Targets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xmlns="" id="{0DC00A8B-7034-4A66-AF41-9795456F2C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1730730"/>
              </p:ext>
            </p:extLst>
          </p:nvPr>
        </p:nvGraphicFramePr>
        <p:xfrm>
          <a:off x="1" y="436035"/>
          <a:ext cx="9143998" cy="6037337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852508">
                  <a:extLst>
                    <a:ext uri="{9D8B030D-6E8A-4147-A177-3AD203B41FA5}">
                      <a16:colId xmlns:a16="http://schemas.microsoft.com/office/drawing/2014/main" xmlns="" val="4193819773"/>
                    </a:ext>
                  </a:extLst>
                </a:gridCol>
                <a:gridCol w="1278761">
                  <a:extLst>
                    <a:ext uri="{9D8B030D-6E8A-4147-A177-3AD203B41FA5}">
                      <a16:colId xmlns:a16="http://schemas.microsoft.com/office/drawing/2014/main" xmlns="" val="3282588815"/>
                    </a:ext>
                  </a:extLst>
                </a:gridCol>
                <a:gridCol w="820618">
                  <a:extLst>
                    <a:ext uri="{9D8B030D-6E8A-4147-A177-3AD203B41FA5}">
                      <a16:colId xmlns:a16="http://schemas.microsoft.com/office/drawing/2014/main" xmlns="" val="3321900316"/>
                    </a:ext>
                  </a:extLst>
                </a:gridCol>
                <a:gridCol w="635129">
                  <a:extLst>
                    <a:ext uri="{9D8B030D-6E8A-4147-A177-3AD203B41FA5}">
                      <a16:colId xmlns:a16="http://schemas.microsoft.com/office/drawing/2014/main" xmlns="" val="1686044169"/>
                    </a:ext>
                  </a:extLst>
                </a:gridCol>
                <a:gridCol w="729007">
                  <a:extLst>
                    <a:ext uri="{9D8B030D-6E8A-4147-A177-3AD203B41FA5}">
                      <a16:colId xmlns:a16="http://schemas.microsoft.com/office/drawing/2014/main" xmlns="" val="896192449"/>
                    </a:ext>
                  </a:extLst>
                </a:gridCol>
                <a:gridCol w="656937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786855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710649">
                  <a:extLst>
                    <a:ext uri="{9D8B030D-6E8A-4147-A177-3AD203B41FA5}">
                      <a16:colId xmlns:a16="http://schemas.microsoft.com/office/drawing/2014/main" xmlns="" val="2958458992"/>
                    </a:ext>
                  </a:extLst>
                </a:gridCol>
                <a:gridCol w="891178">
                  <a:extLst>
                    <a:ext uri="{9D8B030D-6E8A-4147-A177-3AD203B41FA5}">
                      <a16:colId xmlns:a16="http://schemas.microsoft.com/office/drawing/2014/main" xmlns="" val="2486199819"/>
                    </a:ext>
                  </a:extLst>
                </a:gridCol>
                <a:gridCol w="891178">
                  <a:extLst>
                    <a:ext uri="{9D8B030D-6E8A-4147-A177-3AD203B41FA5}">
                      <a16:colId xmlns:a16="http://schemas.microsoft.com/office/drawing/2014/main" xmlns="" val="296920582"/>
                    </a:ext>
                  </a:extLst>
                </a:gridCol>
                <a:gridCol w="891178">
                  <a:extLst>
                    <a:ext uri="{9D8B030D-6E8A-4147-A177-3AD203B41FA5}">
                      <a16:colId xmlns:a16="http://schemas.microsoft.com/office/drawing/2014/main" xmlns="" val="1005056892"/>
                    </a:ext>
                  </a:extLst>
                </a:gridCol>
              </a:tblGrid>
              <a:tr h="570857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GB" sz="1200" b="1" kern="100" dirty="0">
                          <a:effectLst/>
                          <a:latin typeface="+mn-lt"/>
                        </a:rPr>
                        <a:t>Outcome Indicator</a:t>
                      </a:r>
                      <a:endParaRPr lang="en-US" sz="1200" b="1" kern="100" dirty="0">
                        <a:effectLst/>
                        <a:latin typeface="+mn-lt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GB" sz="1200" b="1" kern="100" dirty="0">
                          <a:effectLst/>
                          <a:latin typeface="+mn-lt"/>
                        </a:rPr>
                        <a:t> </a:t>
                      </a:r>
                      <a:endParaRPr lang="en-US" sz="1200" b="1" kern="100" dirty="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9525" marB="0" anchor="ctr"/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GB" sz="1200" b="1" kern="100" dirty="0">
                          <a:effectLst/>
                          <a:latin typeface="+mn-lt"/>
                        </a:rPr>
                        <a:t>Outcome Indicator Description</a:t>
                      </a:r>
                      <a:endParaRPr lang="en-US" sz="1200" b="1" kern="100" dirty="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GB" sz="1200" b="1" kern="100" dirty="0">
                          <a:effectLst/>
                          <a:latin typeface="+mn-lt"/>
                        </a:rPr>
                        <a:t>Unit of Measurement</a:t>
                      </a:r>
                      <a:endParaRPr lang="en-US" sz="1200" b="1" kern="100" dirty="0">
                        <a:effectLst/>
                        <a:latin typeface="+mn-lt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GB" sz="1200" b="1" kern="100" dirty="0">
                          <a:effectLst/>
                          <a:latin typeface="+mn-lt"/>
                        </a:rPr>
                        <a:t> </a:t>
                      </a:r>
                      <a:endParaRPr lang="en-US" sz="1200" b="1" kern="100" dirty="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9525" marB="0" anchor="ctr"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GB" sz="1200" b="1" kern="100" dirty="0">
                          <a:effectLst/>
                          <a:latin typeface="+mn-lt"/>
                        </a:rPr>
                        <a:t>Baseline (2023)</a:t>
                      </a:r>
                      <a:endParaRPr lang="en-US" sz="1200" b="1" kern="100" dirty="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9525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GB" sz="1200" b="1" kern="100" dirty="0">
                          <a:effectLst/>
                          <a:latin typeface="+mn-lt"/>
                        </a:rPr>
                        <a:t>Current year (2024)</a:t>
                      </a:r>
                      <a:endParaRPr lang="en-US" sz="1200" b="1" kern="100" dirty="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9525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GB" sz="1200" b="1" kern="100" dirty="0">
                          <a:effectLst/>
                          <a:latin typeface="+mn-lt"/>
                        </a:rPr>
                        <a:t>Budget year (2025)</a:t>
                      </a:r>
                      <a:endParaRPr lang="en-US" sz="1200" b="1" kern="100" dirty="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9525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GB" sz="1200" b="1" kern="100" dirty="0">
                          <a:effectLst/>
                          <a:latin typeface="+mn-lt"/>
                        </a:rPr>
                        <a:t>Indicative year (2026)</a:t>
                      </a:r>
                      <a:endParaRPr lang="en-US" sz="1200" b="1" kern="100" dirty="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9525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GB" sz="1200" b="1" kern="100" dirty="0">
                          <a:effectLst/>
                          <a:latin typeface="+mn-lt"/>
                        </a:rPr>
                        <a:t>Indicative year (2027)</a:t>
                      </a:r>
                      <a:endParaRPr lang="en-US" sz="1200" b="1" kern="100" dirty="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9525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GB" sz="1200" b="1" kern="100" dirty="0">
                          <a:effectLst/>
                          <a:latin typeface="+mn-lt"/>
                        </a:rPr>
                        <a:t>Indicative year (2028)</a:t>
                      </a:r>
                      <a:endParaRPr lang="en-US" sz="1200" b="1" kern="100" dirty="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9525" marB="0" anchor="ctr"/>
                </a:tc>
                <a:extLst>
                  <a:ext uri="{0D108BD9-81ED-4DB2-BD59-A6C34878D82A}">
                    <a16:rowId xmlns:a16="http://schemas.microsoft.com/office/drawing/2014/main" xmlns="" val="2834389410"/>
                  </a:ext>
                </a:extLst>
              </a:tr>
              <a:tr h="76265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GB" sz="1200" b="1" kern="100" dirty="0">
                          <a:effectLst/>
                          <a:latin typeface="+mn-lt"/>
                        </a:rPr>
                        <a:t>Target</a:t>
                      </a:r>
                      <a:endParaRPr lang="en-US" sz="1200" b="1" kern="100" dirty="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9525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GB" sz="1200" b="1" kern="100">
                          <a:effectLst/>
                          <a:latin typeface="+mn-lt"/>
                        </a:rPr>
                        <a:t>Actual</a:t>
                      </a:r>
                      <a:endParaRPr lang="en-US" sz="1200" b="1" kern="1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9525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GB" sz="1200" b="1" kern="100">
                          <a:effectLst/>
                          <a:latin typeface="+mn-lt"/>
                        </a:rPr>
                        <a:t>Target</a:t>
                      </a:r>
                      <a:endParaRPr lang="en-US" sz="1200" b="1" kern="1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9525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GB" sz="1200" b="1" kern="100" dirty="0">
                          <a:effectLst/>
                          <a:latin typeface="+mn-lt"/>
                        </a:rPr>
                        <a:t>Actual as at September</a:t>
                      </a:r>
                      <a:endParaRPr lang="en-US" sz="1200" b="1" kern="100" dirty="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9525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GB" sz="1200" b="1" kern="100" dirty="0">
                          <a:effectLst/>
                          <a:latin typeface="+mn-lt"/>
                        </a:rPr>
                        <a:t>Target</a:t>
                      </a:r>
                      <a:endParaRPr lang="en-US" sz="1200" b="1" kern="100" dirty="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9525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GB" sz="1200" b="1" kern="100" dirty="0">
                          <a:effectLst/>
                          <a:latin typeface="+mn-lt"/>
                        </a:rPr>
                        <a:t>Target</a:t>
                      </a:r>
                      <a:endParaRPr lang="en-US" sz="1200" b="1" kern="100" dirty="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9525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GB" sz="1200" b="1" kern="100" dirty="0">
                          <a:effectLst/>
                          <a:latin typeface="+mn-lt"/>
                        </a:rPr>
                        <a:t>Target</a:t>
                      </a:r>
                      <a:endParaRPr lang="en-US" sz="1200" b="1" kern="100" dirty="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9525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GB" sz="1200" b="1" kern="100" dirty="0">
                          <a:effectLst/>
                          <a:latin typeface="+mn-lt"/>
                        </a:rPr>
                        <a:t>Target</a:t>
                      </a:r>
                      <a:endParaRPr lang="en-US" sz="1200" b="1" kern="100" dirty="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9525" marB="0" anchor="ctr"/>
                </a:tc>
                <a:extLst>
                  <a:ext uri="{0D108BD9-81ED-4DB2-BD59-A6C34878D82A}">
                    <a16:rowId xmlns:a16="http://schemas.microsoft.com/office/drawing/2014/main" xmlns="" val="128052231"/>
                  </a:ext>
                </a:extLst>
              </a:tr>
              <a:tr h="250870">
                <a:tc rowSpan="3">
                  <a:txBody>
                    <a:bodyPr/>
                    <a:lstStyle/>
                    <a:p>
                      <a:pPr marL="60325" marR="0" indent="-6032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 b="0" kern="1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 Net Enrolment Rate: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 b="0" kern="1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 KG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 b="0" kern="1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 Primary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 b="0" kern="1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 JHS</a:t>
                      </a:r>
                    </a:p>
                  </a:txBody>
                  <a:tcPr marL="0" marR="0" marT="0" marB="0"/>
                </a:tc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200" b="0" kern="100" baseline="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Net enrolment ratio is the number of boys and girls of the school age of a particular level of education (KG/Primary/JHS) that are enrolled in that level of education, expressed as a percentage of the total population in that age group</a:t>
                      </a:r>
                    </a:p>
                  </a:txBody>
                  <a:tcPr marL="41544" marR="41544" marT="7693" marB="0"/>
                </a:tc>
                <a:tc rowSpan="3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 b="0" kern="1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Percentage (%)</a:t>
                      </a:r>
                    </a:p>
                  </a:txBody>
                  <a:tcPr marL="41544" marR="41544" marT="7693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65.0%</a:t>
                      </a:r>
                      <a:endParaRPr lang="en-US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690" marR="59690" marT="9525" marB="0" anchor="ctr"/>
                </a:tc>
                <a:tc>
                  <a:txBody>
                    <a:bodyPr/>
                    <a:lstStyle/>
                    <a:p>
                      <a:pPr marR="0" indent="-6350" algn="ctr">
                        <a:lnSpc>
                          <a:spcPct val="11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kern="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49.3%</a:t>
                      </a:r>
                      <a:endParaRPr lang="en-US" sz="1200" kern="1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0" indent="-6350" algn="ctr">
                        <a:lnSpc>
                          <a:spcPct val="11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55.3%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0" indent="-6350" algn="ctr">
                        <a:lnSpc>
                          <a:spcPct val="11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49.3%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0" indent="-6350" algn="ctr">
                        <a:lnSpc>
                          <a:spcPct val="11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50.1%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0" indent="-6350" algn="ctr">
                        <a:lnSpc>
                          <a:spcPct val="11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50.3%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0" indent="-6350" algn="ctr">
                        <a:lnSpc>
                          <a:spcPct val="11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51.2%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0" indent="-6350" algn="ctr">
                        <a:lnSpc>
                          <a:spcPct val="11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51.5%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378213031"/>
                  </a:ext>
                </a:extLst>
              </a:tr>
              <a:tr h="250870">
                <a:tc vMerge="1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endParaRPr lang="en-US" sz="1000" b="0" kern="100" dirty="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000" b="0" kern="100" baseline="0" dirty="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44" marR="41544" marT="7693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41544" marR="41544" marT="7693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61.8%</a:t>
                      </a:r>
                      <a:endParaRPr lang="en-US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690" marR="59690" marT="9525" marB="0" anchor="ctr"/>
                </a:tc>
                <a:tc>
                  <a:txBody>
                    <a:bodyPr/>
                    <a:lstStyle/>
                    <a:p>
                      <a:pPr marR="0" indent="-6350" algn="ctr">
                        <a:lnSpc>
                          <a:spcPct val="11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kern="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46.8%</a:t>
                      </a:r>
                      <a:endParaRPr lang="en-US" sz="1200" kern="1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0" indent="-6350" algn="ctr">
                        <a:lnSpc>
                          <a:spcPct val="11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50.2%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0" indent="-6350" algn="ctr">
                        <a:lnSpc>
                          <a:spcPct val="11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47.3%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0" indent="-6350" algn="ctr">
                        <a:lnSpc>
                          <a:spcPct val="11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48.0%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0" indent="-6350" algn="ctr">
                        <a:lnSpc>
                          <a:spcPct val="11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48.3%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0" indent="-6350" algn="ctr">
                        <a:lnSpc>
                          <a:spcPct val="11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48.5%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0" indent="-6350" algn="ctr">
                        <a:lnSpc>
                          <a:spcPct val="11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50.2%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3834079112"/>
                  </a:ext>
                </a:extLst>
              </a:tr>
              <a:tr h="2368922">
                <a:tc vMerge="1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endParaRPr lang="en-US" sz="1000" b="0" kern="100" dirty="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000" b="0" kern="100" baseline="0" dirty="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44" marR="41544" marT="7693" marB="0"/>
                </a:tc>
                <a:tc vMerge="1">
                  <a:txBody>
                    <a:bodyPr/>
                    <a:lstStyle/>
                    <a:p>
                      <a:endParaRPr dirty="0"/>
                    </a:p>
                  </a:txBody>
                  <a:tcPr marL="41544" marR="41544" marT="7693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30.0%</a:t>
                      </a:r>
                      <a:endParaRPr lang="en-US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690" marR="59690" marT="9525" marB="0" anchor="ctr"/>
                </a:tc>
                <a:tc>
                  <a:txBody>
                    <a:bodyPr/>
                    <a:lstStyle/>
                    <a:p>
                      <a:pPr marR="0" indent="-6350" algn="ctr">
                        <a:lnSpc>
                          <a:spcPct val="11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kern="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23.2%</a:t>
                      </a:r>
                      <a:endParaRPr lang="en-US" sz="1200" kern="1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0" indent="-6350" algn="ctr">
                        <a:lnSpc>
                          <a:spcPct val="11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25.6%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0" indent="-6350" algn="ctr">
                        <a:lnSpc>
                          <a:spcPct val="11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23.5%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0" indent="-6350" algn="ctr">
                        <a:lnSpc>
                          <a:spcPct val="11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23.8%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0" indent="-6350" algn="ctr">
                        <a:lnSpc>
                          <a:spcPct val="11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24.0%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0" indent="-6350" algn="ctr">
                        <a:lnSpc>
                          <a:spcPct val="11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24.5%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0" indent="-6350" algn="ctr">
                        <a:lnSpc>
                          <a:spcPct val="11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25.3%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2307546172"/>
                  </a:ext>
                </a:extLst>
              </a:tr>
              <a:tr h="185462">
                <a:tc rowSpan="5">
                  <a:txBody>
                    <a:bodyPr/>
                    <a:lstStyle/>
                    <a:p>
                      <a:pPr marL="60325" marR="0" indent="-60325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 b="0" kern="1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Average Productivity of selected crops (mt/ha)</a:t>
                      </a:r>
                    </a:p>
                    <a:p>
                      <a:pPr marL="60325" marR="0" indent="-60325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 b="0" kern="1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Maize, Rice, Cassava &amp; Oil Palm</a:t>
                      </a:r>
                    </a:p>
                  </a:txBody>
                  <a:tcPr marL="0" marR="0" marT="0" marB="0"/>
                </a:tc>
                <a:tc rowSpan="5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200" b="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Output per hectare of selected crops (mt/ha)</a:t>
                      </a:r>
                    </a:p>
                  </a:txBody>
                  <a:tcPr marL="41544" marR="41544" marT="7693" marB="0"/>
                </a:tc>
                <a:tc gridSpan="9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200" b="0" kern="1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Percentage change (</a:t>
                      </a:r>
                      <a:r>
                        <a:rPr lang="en-US" sz="1200" b="0" kern="100" baseline="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mt</a:t>
                      </a:r>
                      <a:r>
                        <a:rPr lang="en-US" sz="1200" b="0" kern="1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/ha)</a:t>
                      </a:r>
                    </a:p>
                  </a:txBody>
                  <a:tcPr marL="41544" marR="41544" marT="7693" marB="0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en-US" sz="1000" b="0" kern="100" dirty="0">
                        <a:effectLst/>
                        <a:latin typeface="+mn-lt"/>
                      </a:endParaRPr>
                    </a:p>
                  </a:txBody>
                  <a:tcPr marL="41544" marR="41544" marT="7693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en-US" sz="1000" b="0" kern="100" dirty="0">
                        <a:effectLst/>
                        <a:latin typeface="+mn-lt"/>
                      </a:endParaRPr>
                    </a:p>
                  </a:txBody>
                  <a:tcPr marL="41544" marR="41544" marT="7693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R="0" indent="-6350" algn="ctr">
                        <a:lnSpc>
                          <a:spcPct val="11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marR="0" indent="-6350" algn="ctr">
                        <a:lnSpc>
                          <a:spcPct val="11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marR="0" indent="-6350" algn="ctr">
                        <a:lnSpc>
                          <a:spcPct val="11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marR="0" indent="-6350" algn="ctr">
                        <a:lnSpc>
                          <a:spcPct val="11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2545204659"/>
                  </a:ext>
                </a:extLst>
              </a:tr>
              <a:tr h="24555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GB" sz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Maize 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3.0%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2.95%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1200" b="0" kern="1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3.0%</a:t>
                      </a:r>
                    </a:p>
                  </a:txBody>
                  <a:tcPr marL="41544" marR="41544" marT="7693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 b="0" kern="1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2.75%</a:t>
                      </a:r>
                    </a:p>
                  </a:txBody>
                  <a:tcPr marL="41544" marR="41544" marT="7693" marB="0" anchor="ctr"/>
                </a:tc>
                <a:tc>
                  <a:txBody>
                    <a:bodyPr/>
                    <a:lstStyle/>
                    <a:p>
                      <a:pPr marR="0" indent="-6350" algn="ctr">
                        <a:lnSpc>
                          <a:spcPct val="11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3.1%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0" indent="-6350" algn="ctr">
                        <a:lnSpc>
                          <a:spcPct val="11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3.2%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0" indent="-6350" algn="ctr">
                        <a:lnSpc>
                          <a:spcPct val="11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3.4%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0" indent="-6350" algn="ctr">
                        <a:lnSpc>
                          <a:spcPct val="11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3.5%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3828763032"/>
                  </a:ext>
                </a:extLst>
              </a:tr>
              <a:tr h="34423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GB" sz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Rice 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4.4%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4.25%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1200" b="0" kern="1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4.5%</a:t>
                      </a:r>
                    </a:p>
                  </a:txBody>
                  <a:tcPr marL="41544" marR="41544" marT="7693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 b="0" kern="1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4.35%</a:t>
                      </a:r>
                    </a:p>
                  </a:txBody>
                  <a:tcPr marL="41544" marR="41544" marT="7693" marB="0" anchor="ctr"/>
                </a:tc>
                <a:tc>
                  <a:txBody>
                    <a:bodyPr/>
                    <a:lstStyle/>
                    <a:p>
                      <a:pPr marR="0" indent="-6350" algn="ctr">
                        <a:lnSpc>
                          <a:spcPct val="11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4.8%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0" indent="-6350" algn="ctr">
                        <a:lnSpc>
                          <a:spcPct val="11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5.0%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0" indent="-6350" algn="ctr">
                        <a:lnSpc>
                          <a:spcPct val="11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5.2%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0" indent="-6350" algn="ctr">
                        <a:lnSpc>
                          <a:spcPct val="11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5.4%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590560396"/>
                  </a:ext>
                </a:extLst>
              </a:tr>
              <a:tr h="36849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GB" sz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Cassava 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16.4%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16.31%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1200" b="0" kern="1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16.5%</a:t>
                      </a:r>
                    </a:p>
                  </a:txBody>
                  <a:tcPr marL="41544" marR="41544" marT="7693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 b="0" kern="1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16.42%</a:t>
                      </a:r>
                    </a:p>
                  </a:txBody>
                  <a:tcPr marL="41544" marR="41544" marT="7693" marB="0" anchor="ctr"/>
                </a:tc>
                <a:tc>
                  <a:txBody>
                    <a:bodyPr/>
                    <a:lstStyle/>
                    <a:p>
                      <a:pPr marR="0" indent="-6350" algn="ctr">
                        <a:lnSpc>
                          <a:spcPct val="11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16.5%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0" indent="-6350" algn="ctr">
                        <a:lnSpc>
                          <a:spcPct val="11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16.7%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0" indent="-6350" algn="ctr">
                        <a:lnSpc>
                          <a:spcPct val="11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16.8%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0" indent="-6350" algn="ctr">
                        <a:lnSpc>
                          <a:spcPct val="11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17.0%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576861460"/>
                  </a:ext>
                </a:extLst>
              </a:tr>
              <a:tr h="45996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GB" sz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Oil Palm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1200" b="0" kern="1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7.8%</a:t>
                      </a:r>
                    </a:p>
                  </a:txBody>
                  <a:tcPr marL="41544" marR="41544" marT="7693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1200" b="0" kern="1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7.65%</a:t>
                      </a:r>
                    </a:p>
                  </a:txBody>
                  <a:tcPr marL="41544" marR="41544" marT="7693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1200" b="0" kern="1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8.0%</a:t>
                      </a:r>
                    </a:p>
                  </a:txBody>
                  <a:tcPr marL="41544" marR="41544" marT="7693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 b="0" kern="1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7.54%</a:t>
                      </a:r>
                    </a:p>
                  </a:txBody>
                  <a:tcPr marL="41544" marR="41544" marT="7693" marB="0" anchor="ctr"/>
                </a:tc>
                <a:tc>
                  <a:txBody>
                    <a:bodyPr/>
                    <a:lstStyle/>
                    <a:p>
                      <a:pPr marR="0" indent="-6350" algn="ctr">
                        <a:lnSpc>
                          <a:spcPct val="11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7.8%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0" indent="-6350" algn="ctr">
                        <a:lnSpc>
                          <a:spcPct val="11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8.0%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0" indent="-6350" algn="ctr">
                        <a:lnSpc>
                          <a:spcPct val="11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8.2%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0" indent="-6350" algn="ctr">
                        <a:lnSpc>
                          <a:spcPct val="11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8.5%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217472528"/>
                  </a:ext>
                </a:extLst>
              </a:tr>
            </a:tbl>
          </a:graphicData>
        </a:graphic>
      </p:graphicFrame>
      <p:sp>
        <p:nvSpPr>
          <p:cNvPr id="5" name="Slide Number Placeholder 5"/>
          <p:cNvSpPr txBox="1">
            <a:spLocks/>
          </p:cNvSpPr>
          <p:nvPr/>
        </p:nvSpPr>
        <p:spPr>
          <a:xfrm>
            <a:off x="6417006" y="649287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200" b="0" i="0" u="none" strike="noStrike" cap="none">
                <a:solidFill>
                  <a:schemeClr val="tx1">
                    <a:tint val="75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24</a:t>
            </a:r>
          </a:p>
        </p:txBody>
      </p:sp>
    </p:spTree>
    <p:extLst>
      <p:ext uri="{BB962C8B-B14F-4D97-AF65-F5344CB8AC3E}">
        <p14:creationId xmlns:p14="http://schemas.microsoft.com/office/powerpoint/2010/main" val="14191062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C942D11-441F-98EC-072B-ED8727DA8A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E6EA707-4BFF-A256-B8B7-9C078B1CC0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87" y="0"/>
            <a:ext cx="7770333" cy="551383"/>
          </a:xfrm>
        </p:spPr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chemeClr val="tx1"/>
                </a:solidFill>
                <a:latin typeface="+mj-lt"/>
              </a:rPr>
              <a:t>Policy Outcome Indicators and Targets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xmlns="" id="{6D142C22-06D5-AAED-2942-84A09E4136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3146685"/>
              </p:ext>
            </p:extLst>
          </p:nvPr>
        </p:nvGraphicFramePr>
        <p:xfrm>
          <a:off x="61993" y="508576"/>
          <a:ext cx="9020014" cy="5899917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881436">
                  <a:extLst>
                    <a:ext uri="{9D8B030D-6E8A-4147-A177-3AD203B41FA5}">
                      <a16:colId xmlns:a16="http://schemas.microsoft.com/office/drawing/2014/main" xmlns="" val="4193819773"/>
                    </a:ext>
                  </a:extLst>
                </a:gridCol>
                <a:gridCol w="1331313">
                  <a:extLst>
                    <a:ext uri="{9D8B030D-6E8A-4147-A177-3AD203B41FA5}">
                      <a16:colId xmlns:a16="http://schemas.microsoft.com/office/drawing/2014/main" xmlns="" val="3282588815"/>
                    </a:ext>
                  </a:extLst>
                </a:gridCol>
                <a:gridCol w="773258">
                  <a:extLst>
                    <a:ext uri="{9D8B030D-6E8A-4147-A177-3AD203B41FA5}">
                      <a16:colId xmlns:a16="http://schemas.microsoft.com/office/drawing/2014/main" xmlns="" val="3321900316"/>
                    </a:ext>
                  </a:extLst>
                </a:gridCol>
                <a:gridCol w="556242">
                  <a:extLst>
                    <a:ext uri="{9D8B030D-6E8A-4147-A177-3AD203B41FA5}">
                      <a16:colId xmlns:a16="http://schemas.microsoft.com/office/drawing/2014/main" xmlns="" val="1686044169"/>
                    </a:ext>
                  </a:extLst>
                </a:gridCol>
                <a:gridCol w="627203">
                  <a:extLst>
                    <a:ext uri="{9D8B030D-6E8A-4147-A177-3AD203B41FA5}">
                      <a16:colId xmlns:a16="http://schemas.microsoft.com/office/drawing/2014/main" xmlns="" val="896192449"/>
                    </a:ext>
                  </a:extLst>
                </a:gridCol>
                <a:gridCol w="600124">
                  <a:extLst>
                    <a:ext uri="{9D8B030D-6E8A-4147-A177-3AD203B41FA5}">
                      <a16:colId xmlns:a16="http://schemas.microsoft.com/office/drawing/2014/main" xmlns="" val="2982015454"/>
                    </a:ext>
                  </a:extLst>
                </a:gridCol>
                <a:gridCol w="908490">
                  <a:extLst>
                    <a:ext uri="{9D8B030D-6E8A-4147-A177-3AD203B41FA5}">
                      <a16:colId xmlns:a16="http://schemas.microsoft.com/office/drawing/2014/main" xmlns="" val="955644507"/>
                    </a:ext>
                  </a:extLst>
                </a:gridCol>
                <a:gridCol w="701780">
                  <a:extLst>
                    <a:ext uri="{9D8B030D-6E8A-4147-A177-3AD203B41FA5}">
                      <a16:colId xmlns:a16="http://schemas.microsoft.com/office/drawing/2014/main" xmlns="" val="2958458992"/>
                    </a:ext>
                  </a:extLst>
                </a:gridCol>
                <a:gridCol w="880056">
                  <a:extLst>
                    <a:ext uri="{9D8B030D-6E8A-4147-A177-3AD203B41FA5}">
                      <a16:colId xmlns:a16="http://schemas.microsoft.com/office/drawing/2014/main" xmlns="" val="2486199819"/>
                    </a:ext>
                  </a:extLst>
                </a:gridCol>
                <a:gridCol w="880056">
                  <a:extLst>
                    <a:ext uri="{9D8B030D-6E8A-4147-A177-3AD203B41FA5}">
                      <a16:colId xmlns:a16="http://schemas.microsoft.com/office/drawing/2014/main" xmlns="" val="296920582"/>
                    </a:ext>
                  </a:extLst>
                </a:gridCol>
                <a:gridCol w="880056">
                  <a:extLst>
                    <a:ext uri="{9D8B030D-6E8A-4147-A177-3AD203B41FA5}">
                      <a16:colId xmlns:a16="http://schemas.microsoft.com/office/drawing/2014/main" xmlns="" val="1005056892"/>
                    </a:ext>
                  </a:extLst>
                </a:gridCol>
              </a:tblGrid>
              <a:tr h="582991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GB" sz="1200" b="1" kern="100" dirty="0">
                          <a:effectLst/>
                          <a:latin typeface="+mn-lt"/>
                        </a:rPr>
                        <a:t>Outcome Indicator</a:t>
                      </a:r>
                      <a:endParaRPr lang="en-US" sz="1200" b="1" kern="100" dirty="0">
                        <a:effectLst/>
                        <a:latin typeface="+mn-lt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GB" sz="1200" b="1" kern="100" dirty="0">
                          <a:effectLst/>
                          <a:latin typeface="+mn-lt"/>
                        </a:rPr>
                        <a:t> </a:t>
                      </a:r>
                      <a:endParaRPr lang="en-US" sz="1200" b="1" kern="100" dirty="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9525" marB="0" anchor="ctr"/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GB" sz="1200" b="1" kern="100" dirty="0">
                          <a:effectLst/>
                          <a:latin typeface="+mn-lt"/>
                        </a:rPr>
                        <a:t>Outcome Indicator Description</a:t>
                      </a:r>
                      <a:endParaRPr lang="en-US" sz="1200" b="1" kern="100" dirty="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GB" sz="1200" b="1" kern="100" dirty="0">
                          <a:effectLst/>
                          <a:latin typeface="+mn-lt"/>
                        </a:rPr>
                        <a:t>Unit of Measurement</a:t>
                      </a:r>
                      <a:endParaRPr lang="en-US" sz="1200" b="1" kern="100" dirty="0">
                        <a:effectLst/>
                        <a:latin typeface="+mn-lt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GB" sz="1200" b="1" kern="100" dirty="0">
                          <a:effectLst/>
                          <a:latin typeface="+mn-lt"/>
                        </a:rPr>
                        <a:t> </a:t>
                      </a:r>
                      <a:endParaRPr lang="en-US" sz="1200" b="1" kern="100" dirty="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9525" marB="0" anchor="ctr"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GB" sz="1200" b="1" kern="100" dirty="0">
                          <a:effectLst/>
                          <a:latin typeface="+mn-lt"/>
                        </a:rPr>
                        <a:t>Baseline (2023)</a:t>
                      </a:r>
                      <a:endParaRPr lang="en-US" sz="1200" b="1" kern="100" dirty="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9525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GB" sz="1200" b="1" kern="100" dirty="0">
                          <a:effectLst/>
                          <a:latin typeface="+mn-lt"/>
                        </a:rPr>
                        <a:t>Current year (2024)</a:t>
                      </a:r>
                      <a:endParaRPr lang="en-US" sz="1200" b="1" kern="100" dirty="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9525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GB" sz="1200" b="1" kern="100" dirty="0">
                          <a:effectLst/>
                          <a:latin typeface="+mn-lt"/>
                        </a:rPr>
                        <a:t>Budget year (2025)</a:t>
                      </a:r>
                      <a:endParaRPr lang="en-US" sz="1200" b="1" kern="100" dirty="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9525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GB" sz="1200" b="1" kern="100" dirty="0">
                          <a:effectLst/>
                          <a:latin typeface="+mn-lt"/>
                        </a:rPr>
                        <a:t>Indicative year (2026)</a:t>
                      </a:r>
                      <a:endParaRPr lang="en-US" sz="1200" b="1" kern="100" dirty="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9525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GB" sz="1200" b="1" kern="100" dirty="0">
                          <a:effectLst/>
                          <a:latin typeface="+mn-lt"/>
                        </a:rPr>
                        <a:t>Indicative year (2027)</a:t>
                      </a:r>
                      <a:endParaRPr lang="en-US" sz="1200" b="1" kern="100" dirty="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9525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GB" sz="1200" b="1" kern="100" dirty="0">
                          <a:effectLst/>
                          <a:latin typeface="+mn-lt"/>
                        </a:rPr>
                        <a:t>Indicative year (2028)</a:t>
                      </a:r>
                      <a:endParaRPr lang="en-US" sz="1200" b="1" kern="100" dirty="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9525" marB="0" anchor="ctr"/>
                </a:tc>
                <a:extLst>
                  <a:ext uri="{0D108BD9-81ED-4DB2-BD59-A6C34878D82A}">
                    <a16:rowId xmlns:a16="http://schemas.microsoft.com/office/drawing/2014/main" xmlns="" val="2834389410"/>
                  </a:ext>
                </a:extLst>
              </a:tr>
              <a:tr h="58299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GB" sz="1200" b="1" kern="100" dirty="0">
                          <a:effectLst/>
                          <a:latin typeface="+mn-lt"/>
                        </a:rPr>
                        <a:t>Target</a:t>
                      </a:r>
                      <a:endParaRPr lang="en-US" sz="1200" b="1" kern="100" dirty="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9525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GB" sz="1200" b="1" kern="100">
                          <a:effectLst/>
                          <a:latin typeface="+mn-lt"/>
                        </a:rPr>
                        <a:t>Actual</a:t>
                      </a:r>
                      <a:endParaRPr lang="en-US" sz="1200" b="1" kern="1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9525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GB" sz="1200" b="1" kern="100">
                          <a:effectLst/>
                          <a:latin typeface="+mn-lt"/>
                        </a:rPr>
                        <a:t>Target</a:t>
                      </a:r>
                      <a:endParaRPr lang="en-US" sz="1200" b="1" kern="1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9525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GB" sz="1200" b="1" kern="100" dirty="0">
                          <a:effectLst/>
                          <a:latin typeface="+mn-lt"/>
                        </a:rPr>
                        <a:t>Actual as at September</a:t>
                      </a:r>
                      <a:endParaRPr lang="en-US" sz="1200" b="1" kern="100" dirty="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9525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GB" sz="1200" b="1" kern="100" dirty="0">
                          <a:effectLst/>
                          <a:latin typeface="+mn-lt"/>
                        </a:rPr>
                        <a:t>Target</a:t>
                      </a:r>
                      <a:endParaRPr lang="en-US" sz="1200" b="1" kern="100" dirty="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9525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GB" sz="1200" b="1" kern="100" dirty="0">
                          <a:effectLst/>
                          <a:latin typeface="+mn-lt"/>
                        </a:rPr>
                        <a:t>Target</a:t>
                      </a:r>
                      <a:endParaRPr lang="en-US" sz="1200" b="1" kern="100" dirty="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9525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GB" sz="1200" b="1" kern="100" dirty="0">
                          <a:effectLst/>
                          <a:latin typeface="+mn-lt"/>
                        </a:rPr>
                        <a:t>Target</a:t>
                      </a:r>
                      <a:endParaRPr lang="en-US" sz="1200" b="1" kern="100" dirty="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9525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GB" sz="1200" b="1" kern="100" dirty="0">
                          <a:effectLst/>
                          <a:latin typeface="+mn-lt"/>
                        </a:rPr>
                        <a:t>Target</a:t>
                      </a:r>
                      <a:endParaRPr lang="en-US" sz="1200" b="1" kern="100" dirty="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9525" marB="0" anchor="ctr"/>
                </a:tc>
                <a:extLst>
                  <a:ext uri="{0D108BD9-81ED-4DB2-BD59-A6C34878D82A}">
                    <a16:rowId xmlns:a16="http://schemas.microsoft.com/office/drawing/2014/main" xmlns="" val="128052231"/>
                  </a:ext>
                </a:extLst>
              </a:tr>
              <a:tr h="239339">
                <a:tc rowSpan="2">
                  <a:txBody>
                    <a:bodyPr/>
                    <a:lstStyle/>
                    <a:p>
                      <a:r>
                        <a:rPr lang="en-US" sz="1200" dirty="0"/>
                        <a:t>Proportion of population with access to basic sanitation services:</a:t>
                      </a:r>
                    </a:p>
                    <a:p>
                      <a:r>
                        <a:rPr lang="en-US" sz="1200" dirty="0"/>
                        <a:t> Urban</a:t>
                      </a:r>
                    </a:p>
                    <a:p>
                      <a:r>
                        <a:rPr lang="en-US" sz="1200" dirty="0"/>
                        <a:t> Rural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en-US" sz="1200" dirty="0"/>
                        <a:t>Share of population with access to basic sanitation services including ventilated improved pit latrines, flush toilets to sewer systems, septic tanks or pit latrines, composting toilets etc. expressed as a percentage of total district population.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  <a:sym typeface="Arial"/>
                        </a:rPr>
                        <a:t>Percentage (%)</a:t>
                      </a:r>
                    </a:p>
                  </a:txBody>
                  <a:tcPr marL="41544" marR="41544" marT="7693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53%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50%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53%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50.2%</a:t>
                      </a:r>
                    </a:p>
                  </a:txBody>
                  <a:tcPr marL="41544" marR="41544" marT="7693" marB="0" anchor="ctr"/>
                </a:tc>
                <a:tc>
                  <a:txBody>
                    <a:bodyPr/>
                    <a:lstStyle/>
                    <a:p>
                      <a:pPr marR="0" indent="-6350" algn="ctr">
                        <a:lnSpc>
                          <a:spcPct val="11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55%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0" indent="-6350" algn="ctr">
                        <a:lnSpc>
                          <a:spcPct val="11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60%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0" indent="-6350" algn="ctr">
                        <a:lnSpc>
                          <a:spcPct val="11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65%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0" indent="-6350" algn="ctr">
                        <a:lnSpc>
                          <a:spcPct val="11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70%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448179793"/>
                  </a:ext>
                </a:extLst>
              </a:tr>
              <a:tr h="324520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000" b="0" i="0" u="none" strike="noStrike" kern="1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  <a:sym typeface="Arial"/>
                      </a:endParaRPr>
                    </a:p>
                  </a:txBody>
                  <a:tcPr marL="41544" marR="41544" marT="7693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15%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12%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15%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11.5%</a:t>
                      </a:r>
                    </a:p>
                  </a:txBody>
                  <a:tcPr marL="41544" marR="41544" marT="7693" marB="0" anchor="ctr"/>
                </a:tc>
                <a:tc>
                  <a:txBody>
                    <a:bodyPr/>
                    <a:lstStyle/>
                    <a:p>
                      <a:pPr marR="0" indent="-6350" algn="ctr">
                        <a:lnSpc>
                          <a:spcPct val="11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17%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0" indent="-6350" algn="ctr">
                        <a:lnSpc>
                          <a:spcPct val="11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20%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0" indent="-6350" algn="ctr">
                        <a:lnSpc>
                          <a:spcPct val="11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25%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0" indent="-6350" algn="ctr">
                        <a:lnSpc>
                          <a:spcPct val="11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30%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4072659107"/>
                  </a:ext>
                </a:extLst>
              </a:tr>
              <a:tr h="973676">
                <a:tc>
                  <a:txBody>
                    <a:bodyPr/>
                    <a:lstStyle/>
                    <a:p>
                      <a:pPr marL="60325" marR="0" indent="-6032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GB" sz="1200" b="0" kern="100" dirty="0">
                          <a:effectLst/>
                          <a:latin typeface="+mn-lt"/>
                        </a:rPr>
                        <a:t> Proportion of Vulnerable People Empowered</a:t>
                      </a:r>
                      <a:r>
                        <a:rPr lang="en-GB" sz="1200" b="0" kern="100" baseline="0" dirty="0">
                          <a:effectLst/>
                          <a:latin typeface="+mn-lt"/>
                        </a:rPr>
                        <a:t> </a:t>
                      </a:r>
                      <a:endParaRPr lang="en-US" sz="1200" b="0" kern="100" dirty="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 b="0" kern="100" dirty="0">
                          <a:effectLst/>
                          <a:latin typeface="+mn-lt"/>
                        </a:rPr>
                        <a:t>Number of PWDs supported over the total number of PWDs registered in the District.</a:t>
                      </a:r>
                    </a:p>
                  </a:txBody>
                  <a:tcPr marL="41544" marR="41544" marT="7693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 b="0" kern="1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Percentage (%)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endParaRPr lang="en-US" sz="1200" b="0" kern="100" dirty="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44" marR="41544" marT="7693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50%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30%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50%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 b="0" kern="1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20%</a:t>
                      </a:r>
                    </a:p>
                  </a:txBody>
                  <a:tcPr marL="41544" marR="41544" marT="7693" marB="0" anchor="ctr"/>
                </a:tc>
                <a:tc>
                  <a:txBody>
                    <a:bodyPr/>
                    <a:lstStyle/>
                    <a:p>
                      <a:pPr marR="0" indent="-6350" algn="ctr">
                        <a:lnSpc>
                          <a:spcPct val="11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60%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0" indent="-6350" algn="ctr">
                        <a:lnSpc>
                          <a:spcPct val="11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65%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0" indent="-6350" algn="ctr">
                        <a:lnSpc>
                          <a:spcPct val="11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70%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0" indent="-6350" algn="ctr">
                        <a:lnSpc>
                          <a:spcPct val="11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75%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857865696"/>
                  </a:ext>
                </a:extLst>
              </a:tr>
            </a:tbl>
          </a:graphicData>
        </a:graphic>
      </p:graphicFrame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xmlns="" id="{C5A37F04-3D19-E691-F7FC-F41D25F83165}"/>
              </a:ext>
            </a:extLst>
          </p:cNvPr>
          <p:cNvSpPr txBox="1">
            <a:spLocks/>
          </p:cNvSpPr>
          <p:nvPr/>
        </p:nvSpPr>
        <p:spPr>
          <a:xfrm>
            <a:off x="6417006" y="649287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200" b="0" i="0" u="none" strike="noStrike" cap="none">
                <a:solidFill>
                  <a:schemeClr val="tx1">
                    <a:tint val="75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25</a:t>
            </a:r>
          </a:p>
        </p:txBody>
      </p:sp>
    </p:spTree>
    <p:extLst>
      <p:ext uri="{BB962C8B-B14F-4D97-AF65-F5344CB8AC3E}">
        <p14:creationId xmlns:p14="http://schemas.microsoft.com/office/powerpoint/2010/main" val="38447779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ED3C4CF-8083-8138-DD85-12DDA733BA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7154" y="659308"/>
            <a:ext cx="8176846" cy="487568"/>
          </a:xfrm>
        </p:spPr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3000" dirty="0">
                <a:solidFill>
                  <a:schemeClr val="tx1"/>
                </a:solidFill>
                <a:latin typeface="+mj-lt"/>
              </a:rPr>
              <a:t>2025-2028 Revenue Projections – IGF Only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9169610"/>
              </p:ext>
            </p:extLst>
          </p:nvPr>
        </p:nvGraphicFramePr>
        <p:xfrm>
          <a:off x="447262" y="1477109"/>
          <a:ext cx="8209720" cy="4724910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397575">
                  <a:extLst>
                    <a:ext uri="{9D8B030D-6E8A-4147-A177-3AD203B41FA5}">
                      <a16:colId xmlns:a16="http://schemas.microsoft.com/office/drawing/2014/main" xmlns="" val="1302001321"/>
                    </a:ext>
                  </a:extLst>
                </a:gridCol>
                <a:gridCol w="901607">
                  <a:extLst>
                    <a:ext uri="{9D8B030D-6E8A-4147-A177-3AD203B41FA5}">
                      <a16:colId xmlns:a16="http://schemas.microsoft.com/office/drawing/2014/main" xmlns="" val="3071388117"/>
                    </a:ext>
                  </a:extLst>
                </a:gridCol>
                <a:gridCol w="1180794">
                  <a:extLst>
                    <a:ext uri="{9D8B030D-6E8A-4147-A177-3AD203B41FA5}">
                      <a16:colId xmlns:a16="http://schemas.microsoft.com/office/drawing/2014/main" xmlns="" val="3489965726"/>
                    </a:ext>
                  </a:extLst>
                </a:gridCol>
                <a:gridCol w="1182436">
                  <a:extLst>
                    <a:ext uri="{9D8B030D-6E8A-4147-A177-3AD203B41FA5}">
                      <a16:colId xmlns:a16="http://schemas.microsoft.com/office/drawing/2014/main" xmlns="" val="3466252606"/>
                    </a:ext>
                  </a:extLst>
                </a:gridCol>
                <a:gridCol w="1182436">
                  <a:extLst>
                    <a:ext uri="{9D8B030D-6E8A-4147-A177-3AD203B41FA5}">
                      <a16:colId xmlns:a16="http://schemas.microsoft.com/office/drawing/2014/main" xmlns="" val="2757416256"/>
                    </a:ext>
                  </a:extLst>
                </a:gridCol>
                <a:gridCol w="1182436">
                  <a:extLst>
                    <a:ext uri="{9D8B030D-6E8A-4147-A177-3AD203B41FA5}">
                      <a16:colId xmlns:a16="http://schemas.microsoft.com/office/drawing/2014/main" xmlns="" val="3282554359"/>
                    </a:ext>
                  </a:extLst>
                </a:gridCol>
                <a:gridCol w="1182436">
                  <a:extLst>
                    <a:ext uri="{9D8B030D-6E8A-4147-A177-3AD203B41FA5}">
                      <a16:colId xmlns:a16="http://schemas.microsoft.com/office/drawing/2014/main" xmlns="" val="2367954516"/>
                    </a:ext>
                  </a:extLst>
                </a:gridCol>
              </a:tblGrid>
              <a:tr h="30152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 b="1" dirty="0">
                          <a:effectLst/>
                        </a:rPr>
                        <a:t>ITEM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0" marR="5080" marT="5080" marB="0" anchor="b"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 b="1" dirty="0">
                          <a:effectLst/>
                        </a:rPr>
                        <a:t>2024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0" marR="5080" marT="508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 b="1" dirty="0">
                          <a:effectLst/>
                        </a:rPr>
                        <a:t>2025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 b="1" dirty="0">
                          <a:effectLst/>
                        </a:rPr>
                        <a:t>2026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 b="1" dirty="0">
                          <a:effectLst/>
                        </a:rPr>
                        <a:t>2027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 b="1" dirty="0">
                          <a:effectLst/>
                        </a:rPr>
                        <a:t>2028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0" marR="5080" marT="5080" marB="0" anchor="b"/>
                </a:tc>
                <a:extLst>
                  <a:ext uri="{0D108BD9-81ED-4DB2-BD59-A6C34878D82A}">
                    <a16:rowId xmlns:a16="http://schemas.microsoft.com/office/drawing/2014/main" xmlns="" val="1586228919"/>
                  </a:ext>
                </a:extLst>
              </a:tr>
              <a:tr h="59636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 b="1" dirty="0">
                          <a:effectLst/>
                        </a:rPr>
                        <a:t> 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 b="1" dirty="0">
                          <a:effectLst/>
                        </a:rPr>
                        <a:t>Budget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 b="1" dirty="0">
                          <a:effectLst/>
                        </a:rPr>
                        <a:t>Actual as at September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 b="1" dirty="0">
                          <a:effectLst/>
                        </a:rPr>
                        <a:t>Budget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 b="1" dirty="0">
                          <a:effectLst/>
                        </a:rPr>
                        <a:t>Projection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 b="1">
                          <a:effectLst/>
                        </a:rPr>
                        <a:t>Projection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 b="1" dirty="0">
                          <a:effectLst/>
                        </a:rPr>
                        <a:t>Projection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0" marR="5080" marT="5080" marB="0" anchor="b"/>
                </a:tc>
                <a:extLst>
                  <a:ext uri="{0D108BD9-81ED-4DB2-BD59-A6C34878D82A}">
                    <a16:rowId xmlns:a16="http://schemas.microsoft.com/office/drawing/2014/main" xmlns="" val="346143090"/>
                  </a:ext>
                </a:extLst>
              </a:tr>
              <a:tr h="40458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 b="1" dirty="0">
                          <a:effectLst/>
                        </a:rPr>
                        <a:t>Property Rate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60,000.00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42,922.00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60,000.00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61,200.00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62,424.00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63,672.48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396706305"/>
                  </a:ext>
                </a:extLst>
              </a:tr>
              <a:tr h="50030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 b="1" dirty="0">
                          <a:effectLst/>
                        </a:rPr>
                        <a:t>Basic Rate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200.00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90.90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200.00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  204.00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  208.08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  212.24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4233338771"/>
                  </a:ext>
                </a:extLst>
              </a:tr>
              <a:tr h="30152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 b="1">
                          <a:effectLst/>
                        </a:rPr>
                        <a:t>Fees 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60,000.00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54,394.00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65,000.00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66,300.00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67,626.00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68,978.52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2015785378"/>
                  </a:ext>
                </a:extLst>
              </a:tr>
              <a:tr h="30152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 b="1">
                          <a:effectLst/>
                        </a:rPr>
                        <a:t>Fines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3,800.00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80.00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3,800.00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3,876.00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3,953.52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4,032.59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681027657"/>
                  </a:ext>
                </a:extLst>
              </a:tr>
              <a:tr h="37852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 b="1">
                          <a:effectLst/>
                        </a:rPr>
                        <a:t>Licence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80,000.00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72,292.00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85,000.00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86,700.00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88,434.00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90,202.68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4070138142"/>
                  </a:ext>
                </a:extLst>
              </a:tr>
              <a:tr h="30152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 b="1">
                          <a:effectLst/>
                        </a:rPr>
                        <a:t>Land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120,000.00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103,178.45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125,000.00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127,500.00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130,050.00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132,651.00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25891683"/>
                  </a:ext>
                </a:extLst>
              </a:tr>
              <a:tr h="30152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 b="1">
                          <a:effectLst/>
                        </a:rPr>
                        <a:t>Rent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25,000.00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14,260.00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30,000.00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30,600.00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31,212.00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31,836.24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96994551"/>
                  </a:ext>
                </a:extLst>
              </a:tr>
              <a:tr h="35695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 b="1" dirty="0">
                          <a:effectLst/>
                        </a:rPr>
                        <a:t>Investment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0.00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0.00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0.00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875390389"/>
                  </a:ext>
                </a:extLst>
              </a:tr>
              <a:tr h="37752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 b="1">
                          <a:effectLst/>
                        </a:rPr>
                        <a:t>Sub-Total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349,000.00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287,217.35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369,000.00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376,380.00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383,907.60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391,585.75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4046553263"/>
                  </a:ext>
                </a:extLst>
              </a:tr>
              <a:tr h="30152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 b="1">
                          <a:effectLst/>
                        </a:rPr>
                        <a:t>Royalties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134,047.00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50,000.00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130,000.00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132,600.00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135,252.00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137,957.04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434388079"/>
                  </a:ext>
                </a:extLst>
              </a:tr>
              <a:tr h="30152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 b="1">
                          <a:effectLst/>
                        </a:rPr>
                        <a:t>Total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80" marR="5080" marT="50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483,047.00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337,217.35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499,000.00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508,980.00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519,159.60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529,542.79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2297712020"/>
                  </a:ext>
                </a:extLst>
              </a:tr>
            </a:tbl>
          </a:graphicData>
        </a:graphic>
      </p:graphicFrame>
      <p:sp>
        <p:nvSpPr>
          <p:cNvPr id="4" name="Slide Number Placeholder 5"/>
          <p:cNvSpPr txBox="1">
            <a:spLocks/>
          </p:cNvSpPr>
          <p:nvPr/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200" b="0" i="0" u="none" strike="noStrike" cap="none">
                <a:solidFill>
                  <a:schemeClr val="tx1">
                    <a:tint val="75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/>
              <a:t>26</a:t>
            </a:r>
          </a:p>
        </p:txBody>
      </p:sp>
    </p:spTree>
    <p:extLst>
      <p:ext uri="{BB962C8B-B14F-4D97-AF65-F5344CB8AC3E}">
        <p14:creationId xmlns:p14="http://schemas.microsoft.com/office/powerpoint/2010/main" val="19187922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DE26CA90-63A7-4C92-33D2-C129BA1F35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98767" y="23820"/>
            <a:ext cx="762692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"/>
            <a:r>
              <a:rPr lang="en-US" sz="2000" b="1" dirty="0"/>
              <a:t>REVENUE IMPROVEMENT ACTION PLAN FOR 2025</a:t>
            </a:r>
            <a:r>
              <a:rPr lang="en-US" sz="2000" dirty="0"/>
              <a:t> 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xmlns="" id="{461B00D7-8929-4771-551D-7AB8191781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0512845"/>
              </p:ext>
            </p:extLst>
          </p:nvPr>
        </p:nvGraphicFramePr>
        <p:xfrm>
          <a:off x="123825" y="455251"/>
          <a:ext cx="8896350" cy="5922687"/>
        </p:xfrm>
        <a:graphic>
          <a:graphicData uri="http://schemas.openxmlformats.org/drawingml/2006/table">
            <a:tbl>
              <a:tblPr>
                <a:tableStyleId>{E8B1032C-EA38-4F05-BA0D-38AFFFC7BED3}</a:tableStyleId>
              </a:tblPr>
              <a:tblGrid>
                <a:gridCol w="94297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48149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56728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54772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528158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075751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883655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716545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691874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  <a:gridCol w="860701">
                  <a:extLst>
                    <a:ext uri="{9D8B030D-6E8A-4147-A177-3AD203B41FA5}">
                      <a16:colId xmlns:a16="http://schemas.microsoft.com/office/drawing/2014/main" xmlns="" val="20010"/>
                    </a:ext>
                  </a:extLst>
                </a:gridCol>
              </a:tblGrid>
              <a:tr h="71162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 dirty="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OBJECTIVE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6204" marR="6204" marT="620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 dirty="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ACTIVITIES/STRATEGIES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6204" marR="6204" marT="6204" marB="0" anchor="ctr"/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 dirty="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QUARTER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6204" marR="6204" marT="6204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 dirty="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EXPECTED OUTPUT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6204" marR="6204" marT="620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 dirty="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ESTIMATED COST (GH₵)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6204" marR="6204" marT="620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 dirty="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FUNDING SOURCE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6204" marR="6204" marT="620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 dirty="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IMPLEMENTATION AGENCY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6204" marR="6204" marT="620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 dirty="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COLLABORATORS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6204" marR="6204" marT="6204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82395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u="none" strike="noStrike" dirty="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 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6204" marR="6204" marT="620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u="none" strike="noStrike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 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6204" marR="6204" marT="620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u="none" strike="noStrike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1 QTR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6204" marR="6204" marT="620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u="none" strike="noStrike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2 QTR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6204" marR="6204" marT="620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u="none" strike="noStrike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3 QTR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6204" marR="6204" marT="620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u="none" strike="noStrike" dirty="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4 QTR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6204" marR="6204" marT="620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u="none" strike="noStrike" dirty="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 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6204" marR="6204" marT="620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u="none" strike="noStrike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 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6204" marR="6204" marT="620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u="none" strike="noStrike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 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6204" marR="6204" marT="620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u="none" strike="noStrike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 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6204" marR="6204" marT="620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u="none" strike="noStrike" dirty="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 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6204" marR="6204" marT="6204" marB="0" anchor="b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11627">
                <a:tc>
                  <a:txBody>
                    <a:bodyPr/>
                    <a:lstStyle/>
                    <a:p>
                      <a:pPr marL="53975" indent="0" algn="l" fontAlgn="b"/>
                      <a:r>
                        <a:rPr lang="fr-FR" sz="1000" b="0" u="none" strike="noStrike" dirty="0" err="1">
                          <a:solidFill>
                            <a:schemeClr val="dk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Strengthen</a:t>
                      </a:r>
                      <a:r>
                        <a:rPr lang="fr-FR" sz="1000" b="0" u="none" strike="noStrike" baseline="0" dirty="0">
                          <a:solidFill>
                            <a:schemeClr val="dk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 Domestic Resource Mobilization</a:t>
                      </a:r>
                      <a:endParaRPr lang="fr-FR" sz="1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6204" marR="6204" marT="6204" marB="0"/>
                </a:tc>
                <a:tc>
                  <a:txBody>
                    <a:bodyPr/>
                    <a:lstStyle/>
                    <a:p>
                      <a:pPr marL="53975" indent="-53975" algn="l" fontAlgn="ctr"/>
                      <a:r>
                        <a:rPr lang="en-US" sz="1000" u="none" strike="noStrike" dirty="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100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Rehabilitation</a:t>
                      </a:r>
                      <a:r>
                        <a:rPr lang="en-US" sz="1000" u="none" strike="noStrike" baseline="0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 of 12-Unit  Water Closet with Borehole at </a:t>
                      </a:r>
                      <a:r>
                        <a:rPr lang="en-US" sz="1000" u="none" strike="noStrike" baseline="0" dirty="0" err="1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Akim</a:t>
                      </a:r>
                      <a:r>
                        <a:rPr lang="en-US" sz="1000" u="none" strike="noStrike" baseline="0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 Swedru.</a:t>
                      </a:r>
                      <a:endParaRPr lang="en-US" sz="10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6204" marR="6204" marT="620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 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6204" marR="6204" marT="6204" marB="0" anchor="b"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 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6204" marR="6204" marT="6204" marB="0" anchor="b"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 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6204" marR="6204" marT="620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 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6204" marR="6204" marT="6204" marB="0" anchor="b"/>
                </a:tc>
                <a:tc>
                  <a:txBody>
                    <a:bodyPr/>
                    <a:lstStyle/>
                    <a:p>
                      <a:pPr marL="53975" indent="0" algn="l" fontAlgn="ctr"/>
                      <a:r>
                        <a:rPr lang="en-US" sz="1000" u="none" strike="noStrike" dirty="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Fees</a:t>
                      </a:r>
                      <a:r>
                        <a:rPr lang="en-US" sz="1000" u="none" strike="noStrike" baseline="0" dirty="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u="none" strike="noStrike" dirty="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increased by 2%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6204" marR="6204" marT="6204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00" u="none" strike="noStrike" dirty="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176,957.80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6204" marR="6204" marT="6204" marB="0" anchor="b"/>
                </a:tc>
                <a:tc>
                  <a:txBody>
                    <a:bodyPr/>
                    <a:lstStyle/>
                    <a:p>
                      <a:pPr marL="53975" indent="0" algn="l" fontAlgn="ctr"/>
                      <a:r>
                        <a:rPr lang="en-US" sz="1000" u="none" strike="noStrike" dirty="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DACF</a:t>
                      </a:r>
                    </a:p>
                  </a:txBody>
                  <a:tcPr marL="6204" marR="6204" marT="6204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 DA</a:t>
                      </a:r>
                    </a:p>
                  </a:txBody>
                  <a:tcPr marL="6204" marR="6204" marT="6204" marB="0" anchor="b"/>
                </a:tc>
                <a:tc>
                  <a:txBody>
                    <a:bodyPr/>
                    <a:lstStyle/>
                    <a:p>
                      <a:pPr marL="53975" indent="0" algn="l" fontAlgn="ctr"/>
                      <a:r>
                        <a:rPr lang="en-US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Works</a:t>
                      </a:r>
                      <a:r>
                        <a:rPr lang="en-US" sz="10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 Dept.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6204" marR="6204" marT="6204" marB="0" anchor="b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711627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 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6204" marR="6204" marT="6204" marB="0" anchor="b"/>
                </a:tc>
                <a:tc>
                  <a:txBody>
                    <a:bodyPr/>
                    <a:lstStyle/>
                    <a:p>
                      <a:pPr marL="53975" indent="0" algn="l" fontAlgn="ctr"/>
                      <a:r>
                        <a:rPr lang="en-US" sz="1000" u="none" strike="noStrike" dirty="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Update revenue database by June, 2025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6204" marR="6204" marT="620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 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6204" marR="6204" marT="6204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 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6204" marR="6204" marT="6204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 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6204" marR="6204" marT="620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6204" marR="6204" marT="6204" marB="0" anchor="b"/>
                </a:tc>
                <a:tc>
                  <a:txBody>
                    <a:bodyPr/>
                    <a:lstStyle/>
                    <a:p>
                      <a:pPr marL="53975" indent="0" algn="l" fontAlgn="ctr"/>
                      <a:r>
                        <a:rPr lang="en-US" sz="1000" u="none" strike="noStrike" dirty="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Business operating fees to increase by 2%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6204" marR="6204" marT="6204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00" u="none" strike="noStrike" dirty="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20,000.00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6204" marR="6204" marT="6204" marB="0" anchor="b"/>
                </a:tc>
                <a:tc>
                  <a:txBody>
                    <a:bodyPr/>
                    <a:lstStyle/>
                    <a:p>
                      <a:pPr marL="53975" indent="0" algn="l" fontAlgn="ctr"/>
                      <a:r>
                        <a:rPr lang="en-US" sz="1000" u="none" strike="noStrike" dirty="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IGF/</a:t>
                      </a:r>
                    </a:p>
                    <a:p>
                      <a:pPr marL="53975" indent="0" algn="l" fontAlgn="ctr"/>
                      <a:r>
                        <a:rPr lang="en-US" sz="1000" u="none" strike="noStrike" dirty="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DACF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6204" marR="6204" marT="6204" marB="0" anchor="b"/>
                </a:tc>
                <a:tc>
                  <a:txBody>
                    <a:bodyPr/>
                    <a:lstStyle/>
                    <a:p>
                      <a:pPr marL="53975" indent="0" algn="l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Budget unit/ finance dept</a:t>
                      </a:r>
                    </a:p>
                  </a:txBody>
                  <a:tcPr marL="6204" marR="6204" marT="6204" marB="0" anchor="b"/>
                </a:tc>
                <a:tc>
                  <a:txBody>
                    <a:bodyPr/>
                    <a:lstStyle/>
                    <a:p>
                      <a:pPr marL="53975" indent="0" algn="l" fontAlgn="ctr"/>
                      <a:r>
                        <a:rPr lang="en-US" sz="1000" u="none" strike="noStrike" dirty="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Area Councils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6204" marR="6204" marT="6204" marB="0" anchor="b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711627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 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6204" marR="6204" marT="6204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 dirty="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 Mount Revenue Post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6204" marR="6204" marT="620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 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6204" marR="6204" marT="6204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 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6204" marR="6204" marT="6204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 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6204" marR="6204" marT="6204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 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6204" marR="6204" marT="6204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53975" indent="0" algn="l" fontAlgn="ctr"/>
                      <a:r>
                        <a:rPr lang="en-US" sz="1000" u="none" strike="noStrike" dirty="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Revenue performance levels to be increased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6204" marR="6204" marT="6204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00" u="none" strike="noStrike" dirty="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15,000.00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6204" marR="6204" marT="6204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 dirty="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 IGF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6204" marR="6204" marT="6204" marB="0" anchor="b"/>
                </a:tc>
                <a:tc>
                  <a:txBody>
                    <a:bodyPr/>
                    <a:lstStyle/>
                    <a:p>
                      <a:pPr marL="53975" indent="0" algn="l" fontAlgn="ctr"/>
                      <a:r>
                        <a:rPr lang="en-US" sz="1000" u="none" strike="noStrike" dirty="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Finance dept /Works dept 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6204" marR="6204" marT="6204" marB="0" anchor="b"/>
                </a:tc>
                <a:tc>
                  <a:txBody>
                    <a:bodyPr/>
                    <a:lstStyle/>
                    <a:p>
                      <a:pPr marL="53975" indent="0" algn="l" fontAlgn="ctr"/>
                      <a:r>
                        <a:rPr lang="en-US" sz="1000" u="none" strike="noStrike" dirty="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Revenue Collectors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6204" marR="6204" marT="6204" marB="0" anchor="b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711627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6204" marR="6204" marT="6204" marB="0" anchor="b"/>
                </a:tc>
                <a:tc>
                  <a:txBody>
                    <a:bodyPr/>
                    <a:lstStyle/>
                    <a:p>
                      <a:pPr marL="53975" indent="0" algn="l" fontAlgn="ctr"/>
                      <a:r>
                        <a:rPr lang="en-US" sz="1000" u="none" strike="noStrike" dirty="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Empower taskforce to ensure land property developers pay approved fees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6204" marR="6204" marT="620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 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6204" marR="6204" marT="6204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 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6204" marR="6204" marT="6204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 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6204" marR="6204" marT="6204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 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6204" marR="6204" marT="6204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53975" indent="0" algn="l" fontAlgn="ctr"/>
                      <a:r>
                        <a:rPr lang="en-US" sz="100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Increase in land</a:t>
                      </a:r>
                      <a:r>
                        <a:rPr lang="en-US" sz="1000" u="none" strike="noStrike" baseline="0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 and</a:t>
                      </a:r>
                      <a:r>
                        <a:rPr lang="en-US" sz="100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 buildings by 5%</a:t>
                      </a:r>
                      <a:endParaRPr lang="en-US" sz="10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6204" marR="6204" marT="6204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00" u="none" strike="noStrike" dirty="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10,000.00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6204" marR="6204" marT="6204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 dirty="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 DACF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6204" marR="6204" marT="6204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 dirty="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 DA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6204" marR="6204" marT="6204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 dirty="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 Works Dept.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6204" marR="6204" marT="6204" marB="0" anchor="b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711627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6204" marR="6204" marT="6204" marB="0" anchor="b"/>
                </a:tc>
                <a:tc>
                  <a:txBody>
                    <a:bodyPr/>
                    <a:lstStyle/>
                    <a:p>
                      <a:pPr marL="53975" indent="0" algn="l" fontAlgn="ctr"/>
                      <a:r>
                        <a:rPr lang="en-US" sz="1000" u="none" strike="noStrike" dirty="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Sensitize stakeholder/revenue education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6204" marR="6204" marT="620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 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6204" marR="6204" marT="6204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 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6204" marR="6204" marT="6204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 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6204" marR="6204" marT="6204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 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6204" marR="6204" marT="6204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53975" indent="0" algn="l" fontAlgn="ctr"/>
                      <a:r>
                        <a:rPr lang="en-US" sz="1000" u="none" strike="noStrike" dirty="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Responsiveness to revenue mobilization to improve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6204" marR="6204" marT="6204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00" u="none" strike="noStrike" dirty="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5,000.00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6204" marR="6204" marT="6204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 dirty="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 IGF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6204" marR="6204" marT="6204" marB="0" anchor="b"/>
                </a:tc>
                <a:tc>
                  <a:txBody>
                    <a:bodyPr/>
                    <a:lstStyle/>
                    <a:p>
                      <a:pPr marL="53975" indent="0" algn="l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Budget unit/ Finance Dept</a:t>
                      </a:r>
                    </a:p>
                  </a:txBody>
                  <a:tcPr marL="6204" marR="6204" marT="6204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 dirty="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 Stakeholders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6204" marR="6204" marT="6204" marB="0" anchor="b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711627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 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6204" marR="6204" marT="6204" marB="0" anchor="b"/>
                </a:tc>
                <a:tc>
                  <a:txBody>
                    <a:bodyPr/>
                    <a:lstStyle/>
                    <a:p>
                      <a:pPr marL="53975" indent="0" algn="l" fontAlgn="ctr"/>
                      <a:r>
                        <a:rPr lang="en-US" sz="1000" u="none" strike="noStrike" dirty="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Train revenue collectors on fee fixing and revenue collection strategies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6204" marR="6204" marT="620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 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6204" marR="6204" marT="6204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 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6204" marR="6204" marT="6204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 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6204" marR="6204" marT="6204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6204" marR="6204" marT="6204" marB="0" anchor="b"/>
                </a:tc>
                <a:tc>
                  <a:txBody>
                    <a:bodyPr/>
                    <a:lstStyle/>
                    <a:p>
                      <a:pPr marL="53975" indent="0" algn="l" fontAlgn="ctr"/>
                      <a:r>
                        <a:rPr lang="en-US" sz="1000" u="none" strike="noStrike" dirty="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Revenue collection to be increased by 5%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6204" marR="6204" marT="6204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00" u="none" strike="noStrike" dirty="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10,000.00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6204" marR="6204" marT="6204" marB="0" anchor="b"/>
                </a:tc>
                <a:tc>
                  <a:txBody>
                    <a:bodyPr/>
                    <a:lstStyle/>
                    <a:p>
                      <a:pPr marL="53975" indent="0" algn="l" fontAlgn="ctr"/>
                      <a:r>
                        <a:rPr lang="en-US" sz="1000" u="none" strike="noStrike" dirty="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  IGF/</a:t>
                      </a:r>
                    </a:p>
                    <a:p>
                      <a:pPr marL="53975" indent="0" algn="l" fontAlgn="ctr"/>
                      <a:r>
                        <a:rPr lang="en-US" sz="1000" u="none" strike="noStrike" dirty="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DACF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6204" marR="6204" marT="6204" marB="0" anchor="b"/>
                </a:tc>
                <a:tc>
                  <a:txBody>
                    <a:bodyPr/>
                    <a:lstStyle/>
                    <a:p>
                      <a:pPr marL="53975" indent="0" algn="l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Budget unit/ Finance Dept</a:t>
                      </a:r>
                    </a:p>
                  </a:txBody>
                  <a:tcPr marL="6204" marR="6204" marT="6204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 HR Dept.</a:t>
                      </a:r>
                    </a:p>
                  </a:txBody>
                  <a:tcPr marL="6204" marR="6204" marT="6204" marB="0" anchor="b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457973"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6204" marR="6204" marT="6204" marB="0" anchor="b"/>
                </a:tc>
                <a:tc>
                  <a:txBody>
                    <a:bodyPr/>
                    <a:lstStyle/>
                    <a:p>
                      <a:pPr marL="53975" indent="0" algn="l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Rehabilitation of </a:t>
                      </a:r>
                      <a:r>
                        <a:rPr lang="en-US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Akim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 Swedru market</a:t>
                      </a:r>
                    </a:p>
                  </a:txBody>
                  <a:tcPr marL="6204" marR="6204" marT="620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6204" marR="6204" marT="6204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6204" marR="6204" marT="6204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6204" marR="6204" marT="6204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6204" marR="6204" marT="6204" marB="0" anchor="b"/>
                </a:tc>
                <a:tc>
                  <a:txBody>
                    <a:bodyPr/>
                    <a:lstStyle/>
                    <a:p>
                      <a:pPr marL="53975" indent="0" algn="l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Rent Increased by 2%</a:t>
                      </a:r>
                    </a:p>
                  </a:txBody>
                  <a:tcPr marL="6204" marR="6204" marT="6204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203,295.90</a:t>
                      </a:r>
                    </a:p>
                  </a:txBody>
                  <a:tcPr marL="6204" marR="6204" marT="6204" marB="0" anchor="b"/>
                </a:tc>
                <a:tc>
                  <a:txBody>
                    <a:bodyPr/>
                    <a:lstStyle/>
                    <a:p>
                      <a:pPr marL="53975" indent="0" algn="l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DACF-RFG</a:t>
                      </a:r>
                    </a:p>
                  </a:txBody>
                  <a:tcPr marL="6204" marR="6204" marT="6204" marB="0" anchor="b"/>
                </a:tc>
                <a:tc>
                  <a:txBody>
                    <a:bodyPr/>
                    <a:lstStyle/>
                    <a:p>
                      <a:pPr marL="53975" indent="0" algn="l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DA</a:t>
                      </a:r>
                    </a:p>
                  </a:txBody>
                  <a:tcPr marL="6204" marR="6204" marT="6204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 Works</a:t>
                      </a:r>
                      <a:r>
                        <a:rPr lang="en-US" sz="10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 Dept.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6204" marR="6204" marT="6204" marB="0" anchor="b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30093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u="none" strike="noStrike" dirty="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TOTAL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6204" marR="6204" marT="620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u="none" strike="noStrike" dirty="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 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6204" marR="6204" marT="620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u="none" strike="noStrike" dirty="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 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6204" marR="6204" marT="620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u="none" strike="noStrike" dirty="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 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6204" marR="6204" marT="620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u="none" strike="noStrike" dirty="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 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6204" marR="6204" marT="620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u="none" strike="noStrike" dirty="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 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6204" marR="6204" marT="620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u="none" strike="noStrike" dirty="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 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6204" marR="6204" marT="6204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440,253.70</a:t>
                      </a:r>
                    </a:p>
                  </a:txBody>
                  <a:tcPr marL="6204" marR="6204" marT="620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u="none" strike="noStrike" dirty="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 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6204" marR="6204" marT="620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u="none" strike="noStrike" dirty="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 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6204" marR="6204" marT="620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u="none" strike="noStrike" dirty="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 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6204" marR="6204" marT="6204" marB="0" anchor="b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</a:tbl>
          </a:graphicData>
        </a:graphic>
      </p:graphicFrame>
      <p:sp>
        <p:nvSpPr>
          <p:cNvPr id="5" name="Slide Number Placeholder 5"/>
          <p:cNvSpPr txBox="1">
            <a:spLocks/>
          </p:cNvSpPr>
          <p:nvPr/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200" b="0" i="0" u="none" strike="noStrike" cap="none">
                <a:solidFill>
                  <a:schemeClr val="tx1">
                    <a:tint val="75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/>
              <a:t>27</a:t>
            </a:r>
          </a:p>
        </p:txBody>
      </p:sp>
    </p:spTree>
    <p:extLst>
      <p:ext uri="{BB962C8B-B14F-4D97-AF65-F5344CB8AC3E}">
        <p14:creationId xmlns:p14="http://schemas.microsoft.com/office/powerpoint/2010/main" val="123307620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xmlns="" id="{00C9F1FD-26AD-D3B6-02B0-3740FBC233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1" y="87709"/>
            <a:ext cx="7620000" cy="1231106"/>
          </a:xfrm>
        </p:spPr>
        <p:txBody>
          <a:bodyPr/>
          <a:lstStyle/>
          <a:p>
            <a:r>
              <a:rPr lang="en-GB" sz="16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REVENUE MOBILIZATION STRATEGIES FOR KEY REVENUE SOURCES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b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xmlns="" id="{EE81AD6D-B012-DBE0-5CC0-6ED43AC5A6F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9055430"/>
              </p:ext>
            </p:extLst>
          </p:nvPr>
        </p:nvGraphicFramePr>
        <p:xfrm>
          <a:off x="228600" y="434395"/>
          <a:ext cx="8761164" cy="5657932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257156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1896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4721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1" dirty="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REVENUE SOURCE</a:t>
                      </a:r>
                      <a:endParaRPr lang="en-US" sz="1200" b="1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389" marR="3738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1" dirty="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KEY STRATEGIES</a:t>
                      </a:r>
                      <a:endParaRPr lang="en-US" sz="1200" b="1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389" marR="3738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157833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GB" sz="1200" b="1" dirty="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1. RATES (Basic Rates/Property Rates)</a:t>
                      </a:r>
                      <a:endParaRPr lang="en-US" sz="1200" b="1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389" marR="3738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u="sng" dirty="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Basic Rate:</a:t>
                      </a:r>
                      <a:endParaRPr lang="en-US" sz="1200" dirty="0"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"/>
                      </a:pPr>
                      <a:r>
                        <a:rPr lang="en-GB" sz="1200" dirty="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Adding the Basic Rate component to all B.O. Ps and all other charges to reduce the cost of collection and make collection easier.</a:t>
                      </a:r>
                      <a:endParaRPr lang="en-US" sz="1200" dirty="0"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u="sng" dirty="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Property Rates:</a:t>
                      </a:r>
                      <a:endParaRPr lang="en-US" sz="1200" dirty="0">
                        <a:solidFill>
                          <a:srgbClr val="FF0000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"/>
                      </a:pPr>
                      <a:r>
                        <a:rPr lang="en-GB" sz="1200" dirty="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Establish</a:t>
                      </a:r>
                      <a:r>
                        <a:rPr lang="en-GB" sz="1200" baseline="0" dirty="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1200" dirty="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and Enforce Development Control Task Force.</a:t>
                      </a:r>
                      <a:endParaRPr lang="en-US" sz="1200" dirty="0"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"/>
                      </a:pPr>
                      <a:r>
                        <a:rPr lang="en-GB" sz="1200" dirty="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Provide logistical support for the Development Control Task Force.</a:t>
                      </a:r>
                      <a:endParaRPr lang="en-US" sz="12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389" marR="3738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352047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GB" sz="1200" b="1" dirty="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2. LANDS </a:t>
                      </a:r>
                      <a:endParaRPr lang="en-US" sz="1200" b="1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389" marR="3738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"/>
                        <a:tabLst>
                          <a:tab pos="716280" algn="l"/>
                        </a:tabLst>
                      </a:pPr>
                      <a:r>
                        <a:rPr lang="en-GB" sz="1200" dirty="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Undertake weekly monitoring of newly developed sites.</a:t>
                      </a:r>
                      <a:endParaRPr lang="en-US" sz="1200" dirty="0"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"/>
                      </a:pPr>
                      <a:r>
                        <a:rPr lang="en-GB" sz="1200" dirty="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Provide logistical support for the Development Control Task Force.</a:t>
                      </a:r>
                      <a:endParaRPr lang="en-US" sz="1200" dirty="0"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"/>
                      </a:pPr>
                      <a:r>
                        <a:rPr lang="en-GB" sz="1200" dirty="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Organising monthly Spatial Planning Committee meetings</a:t>
                      </a:r>
                      <a:endParaRPr lang="en-US" sz="12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389" marR="3738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700837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GB" sz="1200" b="1" dirty="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3. LICENSES </a:t>
                      </a:r>
                      <a:endParaRPr lang="en-US" sz="1200" b="1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389" marR="3738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"/>
                      </a:pPr>
                      <a:r>
                        <a:rPr lang="en-GB" sz="1200" dirty="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Public education on payment of fees.</a:t>
                      </a:r>
                      <a:endParaRPr lang="en-US" sz="1200" dirty="0"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"/>
                      </a:pPr>
                      <a:r>
                        <a:rPr lang="en-GB" sz="1200" dirty="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Review and update existing business database.</a:t>
                      </a:r>
                      <a:endParaRPr lang="en-US" sz="1200" dirty="0"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"/>
                      </a:pPr>
                      <a:r>
                        <a:rPr lang="en-GB" sz="1200" dirty="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Establish Task Force for revenue mobilization in the District.</a:t>
                      </a:r>
                      <a:endParaRPr lang="en-US" sz="1200" dirty="0"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"/>
                      </a:pPr>
                      <a:r>
                        <a:rPr lang="en-GB" sz="1200" dirty="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Gazette Bye-laws.</a:t>
                      </a:r>
                      <a:endParaRPr lang="en-US" sz="1200" dirty="0"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"/>
                      </a:pPr>
                      <a:r>
                        <a:rPr lang="en-GB" sz="1200" dirty="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Prosecute rate defaulters.</a:t>
                      </a:r>
                      <a:endParaRPr lang="en-US" sz="12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389" marR="3738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7" name="Slide Number Placeholder 5"/>
          <p:cNvSpPr txBox="1">
            <a:spLocks/>
          </p:cNvSpPr>
          <p:nvPr/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200" b="0" i="0" u="none" strike="noStrike" cap="none">
                <a:solidFill>
                  <a:schemeClr val="tx1">
                    <a:tint val="75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/>
              <a:t>28</a:t>
            </a:r>
          </a:p>
        </p:txBody>
      </p:sp>
    </p:spTree>
    <p:extLst>
      <p:ext uri="{BB962C8B-B14F-4D97-AF65-F5344CB8AC3E}">
        <p14:creationId xmlns:p14="http://schemas.microsoft.com/office/powerpoint/2010/main" val="32968652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48479" y="144214"/>
            <a:ext cx="8636214" cy="55040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1270" algn="ctr">
              <a:lnSpc>
                <a:spcPct val="150000"/>
              </a:lnSpc>
              <a:spcAft>
                <a:spcPts val="70"/>
              </a:spcAft>
            </a:pPr>
            <a:r>
              <a:rPr lang="en-US" sz="2000" b="1" dirty="0">
                <a:ea typeface="Calibri" panose="020F0502020204030204" pitchFamily="34" charset="0"/>
                <a:cs typeface="Times New Roman" panose="02020603050405020304" pitchFamily="18" charset="0"/>
              </a:rPr>
              <a:t>CORE FUNCTIONS OF THE DISTRICT</a:t>
            </a:r>
          </a:p>
          <a:p>
            <a:pPr marR="1270" algn="just">
              <a:lnSpc>
                <a:spcPct val="150000"/>
              </a:lnSpc>
              <a:spcAft>
                <a:spcPts val="70"/>
              </a:spcAft>
            </a:pPr>
            <a:r>
              <a:rPr lang="en-US" kern="1200" dirty="0">
                <a:cs typeface="Arial" panose="020B0604020202020204" pitchFamily="34" charset="0"/>
              </a:rPr>
              <a:t>The functions exercised by the Assembly are deliberative, legislative as well as executive. The specific functions among others as stipulated in the Local Governance Act of 2016, Act 936 include:</a:t>
            </a:r>
            <a:endParaRPr lang="en-US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1270" indent="-342900" algn="just">
              <a:lnSpc>
                <a:spcPct val="150000"/>
              </a:lnSpc>
              <a:spcAft>
                <a:spcPts val="70"/>
              </a:spcAft>
              <a:buFont typeface="Symbol" panose="05050102010706020507" pitchFamily="18" charset="2"/>
              <a:buChar char=""/>
            </a:pPr>
            <a:r>
              <a:rPr lang="en-US" dirty="0">
                <a:ea typeface="Calibri" panose="020F0502020204030204" pitchFamily="34" charset="0"/>
                <a:cs typeface="Times New Roman" panose="02020603050405020304" pitchFamily="18" charset="0"/>
              </a:rPr>
              <a:t>Responsible for the development, improvement and management of human settlements and the environment in the district;</a:t>
            </a:r>
            <a:endParaRPr lang="en-GB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1270" indent="-342900" algn="just">
              <a:lnSpc>
                <a:spcPct val="150000"/>
              </a:lnSpc>
              <a:spcAft>
                <a:spcPts val="70"/>
              </a:spcAft>
              <a:buFont typeface="Symbol" panose="05050102010706020507" pitchFamily="18" charset="2"/>
              <a:buChar char=""/>
            </a:pPr>
            <a:r>
              <a:rPr lang="en-US" dirty="0">
                <a:ea typeface="Calibri" panose="020F0502020204030204" pitchFamily="34" charset="0"/>
                <a:cs typeface="Times New Roman" panose="02020603050405020304" pitchFamily="18" charset="0"/>
              </a:rPr>
              <a:t>The Assembly takes steps and measures that are necessary and expedient to execute approved development plans for the district;</a:t>
            </a:r>
            <a:endParaRPr lang="en-GB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1270" indent="-342900" algn="just">
              <a:lnSpc>
                <a:spcPct val="150000"/>
              </a:lnSpc>
              <a:spcAft>
                <a:spcPts val="70"/>
              </a:spcAft>
              <a:buFont typeface="Symbol" panose="05050102010706020507" pitchFamily="18" charset="2"/>
              <a:buChar char=""/>
            </a:pPr>
            <a:r>
              <a:rPr lang="en-US" dirty="0">
                <a:ea typeface="Calibri" panose="020F0502020204030204" pitchFamily="34" charset="0"/>
                <a:cs typeface="Times New Roman" panose="02020603050405020304" pitchFamily="18" charset="0"/>
              </a:rPr>
              <a:t> Guide, encourage and support sub-district local structures, public agencies and local communities to perform their functions in the execution of approved development plans;</a:t>
            </a:r>
            <a:endParaRPr lang="en-GB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1270" indent="-342900" algn="just">
              <a:lnSpc>
                <a:spcPct val="150000"/>
              </a:lnSpc>
              <a:spcAft>
                <a:spcPts val="70"/>
              </a:spcAft>
              <a:buFont typeface="Symbol" panose="05050102010706020507" pitchFamily="18" charset="2"/>
              <a:buChar char=""/>
            </a:pPr>
            <a:r>
              <a:rPr lang="en-US" dirty="0">
                <a:ea typeface="Calibri" panose="020F0502020204030204" pitchFamily="34" charset="0"/>
                <a:cs typeface="Times New Roman" panose="02020603050405020304" pitchFamily="18" charset="0"/>
              </a:rPr>
              <a:t>Initiate and encourage joint participation with other persons or bodies to execute approved development plans;</a:t>
            </a:r>
            <a:endParaRPr lang="en-GB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1270" indent="-342900" algn="just">
              <a:lnSpc>
                <a:spcPct val="150000"/>
              </a:lnSpc>
              <a:spcAft>
                <a:spcPts val="70"/>
              </a:spcAft>
              <a:buFont typeface="Symbol" panose="05050102010706020507" pitchFamily="18" charset="2"/>
              <a:buChar char=""/>
            </a:pPr>
            <a:r>
              <a:rPr lang="en-US" dirty="0">
                <a:ea typeface="Calibri" panose="020F0502020204030204" pitchFamily="34" charset="0"/>
                <a:cs typeface="Times New Roman" panose="02020603050405020304" pitchFamily="18" charset="0"/>
              </a:rPr>
              <a:t>Promote or encourage other persons or bodies to undertake projects under approved development plans; and</a:t>
            </a:r>
            <a:endParaRPr lang="en-GB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1270" indent="-342900" algn="just">
              <a:lnSpc>
                <a:spcPct val="150000"/>
              </a:lnSpc>
              <a:spcAft>
                <a:spcPts val="70"/>
              </a:spcAft>
              <a:buFont typeface="Symbol" panose="05050102010706020507" pitchFamily="18" charset="2"/>
              <a:buChar char=""/>
            </a:pPr>
            <a:r>
              <a:rPr lang="en-US" dirty="0">
                <a:ea typeface="Calibri" panose="020F0502020204030204" pitchFamily="34" charset="0"/>
                <a:cs typeface="Times New Roman" panose="02020603050405020304" pitchFamily="18" charset="0"/>
              </a:rPr>
              <a:t>Monitor the execution of projects under approved development plans and assess and evaluate their impact on the development of the district and national economy in accordance with government policy.</a:t>
            </a:r>
          </a:p>
          <a:p>
            <a:pPr marL="342900" marR="1270" indent="-342900" algn="just">
              <a:lnSpc>
                <a:spcPct val="150000"/>
              </a:lnSpc>
              <a:spcAft>
                <a:spcPts val="70"/>
              </a:spcAft>
              <a:buFont typeface="Symbol" panose="05050102010706020507" pitchFamily="18" charset="2"/>
              <a:buChar char=""/>
            </a:pPr>
            <a:r>
              <a:rPr lang="en-US" dirty="0">
                <a:cs typeface="Times New Roman" panose="02020603050405020304" pitchFamily="18" charset="0"/>
              </a:rPr>
              <a:t>Exercise political and administrative authority in the district.</a:t>
            </a:r>
            <a:endParaRPr lang="en-GB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5"/>
          <p:cNvSpPr txBox="1">
            <a:spLocks/>
          </p:cNvSpPr>
          <p:nvPr/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200" b="0" i="0" u="none" strike="noStrike" cap="none">
                <a:solidFill>
                  <a:schemeClr val="tx1">
                    <a:tint val="75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56336079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xmlns="" id="{00C9F1FD-26AD-D3B6-02B0-3740FBC233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1" y="87709"/>
            <a:ext cx="7467600" cy="1231106"/>
          </a:xfrm>
        </p:spPr>
        <p:txBody>
          <a:bodyPr/>
          <a:lstStyle/>
          <a:p>
            <a:r>
              <a:rPr lang="en-GB" sz="16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REVENUE MOBILIZATION STRATEGIES FOR KEY REVENUE SOURCES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b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xmlns="" id="{EE81AD6D-B012-DBE0-5CC0-6ED43AC5A6F3}"/>
              </a:ext>
            </a:extLst>
          </p:cNvPr>
          <p:cNvGraphicFramePr>
            <a:graphicFrameLocks noGrp="1"/>
          </p:cNvGraphicFramePr>
          <p:nvPr/>
        </p:nvGraphicFramePr>
        <p:xfrm>
          <a:off x="152399" y="685800"/>
          <a:ext cx="8892449" cy="5384494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261009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28235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53980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1" dirty="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REVENUE SOURCE</a:t>
                      </a:r>
                      <a:endParaRPr lang="en-US" sz="1200" b="1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389" marR="3738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1" dirty="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KEY STRATEGIES</a:t>
                      </a:r>
                      <a:endParaRPr lang="en-US" sz="1200" b="1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389" marR="3738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209453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GB" sz="1200" b="1" dirty="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4. RENT </a:t>
                      </a:r>
                      <a:endParaRPr lang="en-US" sz="1200" b="1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389" marR="3738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"/>
                      </a:pPr>
                      <a:r>
                        <a:rPr lang="en-GB" sz="1200" dirty="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Sensitize occupants of Government stores on the need to pay rent.</a:t>
                      </a:r>
                      <a:endParaRPr lang="en-US" sz="1200" dirty="0"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"/>
                      </a:pPr>
                      <a:r>
                        <a:rPr lang="en-GB" sz="1200" dirty="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Timely Issuance of demand notice.</a:t>
                      </a:r>
                      <a:endParaRPr lang="en-US" sz="1200" dirty="0"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"/>
                      </a:pPr>
                      <a:r>
                        <a:rPr lang="en-GB" sz="1200" dirty="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Prosecute defaulters.</a:t>
                      </a:r>
                      <a:endParaRPr lang="en-US" sz="12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389" marR="3738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608513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GB" sz="1200" b="1" dirty="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5. FEES AND FINES</a:t>
                      </a:r>
                      <a:endParaRPr lang="en-US" sz="1200" b="1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389" marR="3738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"/>
                      </a:pPr>
                      <a:r>
                        <a:rPr lang="en-GB" sz="1200" dirty="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Sensitize various business operators by organising stakeholders’ consultative meetings.</a:t>
                      </a:r>
                      <a:endParaRPr lang="en-US" sz="1200" dirty="0"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"/>
                      </a:pPr>
                      <a:r>
                        <a:rPr lang="en-GB" sz="1200" dirty="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Formation of revenue monitoring team to check on the activities of revenue collectors, especially on market days.</a:t>
                      </a:r>
                      <a:endParaRPr lang="en-US" sz="12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389" marR="3738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026725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GB" sz="1200" b="1" dirty="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6. REVENUE COLLECTORS </a:t>
                      </a:r>
                      <a:endParaRPr lang="en-US" sz="1200" b="1" dirty="0"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1" dirty="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 b="1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389" marR="3738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"/>
                      </a:pPr>
                      <a:r>
                        <a:rPr lang="en-GB" sz="1200" dirty="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Quarterly rotation of revenue collectors.</a:t>
                      </a:r>
                      <a:endParaRPr lang="en-US" sz="1200" dirty="0"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"/>
                      </a:pPr>
                      <a:r>
                        <a:rPr lang="en-GB" sz="1200" dirty="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Setting target for revenue collectors. </a:t>
                      </a:r>
                      <a:endParaRPr lang="en-US" sz="1200" dirty="0"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"/>
                      </a:pPr>
                      <a:r>
                        <a:rPr lang="en-GB" sz="1200" dirty="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Train and resource revenue collectors on effective strategies of mobilizing revenue.</a:t>
                      </a:r>
                      <a:endParaRPr lang="en-US" sz="1200" dirty="0"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"/>
                      </a:pPr>
                      <a:r>
                        <a:rPr lang="en-GB" sz="1200" dirty="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Sanction underperforming revenue collectors. </a:t>
                      </a:r>
                      <a:endParaRPr lang="en-US" sz="1200" dirty="0"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"/>
                      </a:pPr>
                      <a:r>
                        <a:rPr lang="en-GB" sz="1200" dirty="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Awarding best performing revenue collectors.</a:t>
                      </a:r>
                      <a:endParaRPr lang="en-US" sz="12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389" marR="3738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sp>
        <p:nvSpPr>
          <p:cNvPr id="7" name="Slide Number Placeholder 5"/>
          <p:cNvSpPr txBox="1">
            <a:spLocks/>
          </p:cNvSpPr>
          <p:nvPr/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200" b="0" i="0" u="none" strike="noStrike" cap="none">
                <a:solidFill>
                  <a:schemeClr val="tx1">
                    <a:tint val="75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/>
              <a:t>29</a:t>
            </a:r>
          </a:p>
        </p:txBody>
      </p:sp>
    </p:spTree>
    <p:extLst>
      <p:ext uri="{BB962C8B-B14F-4D97-AF65-F5344CB8AC3E}">
        <p14:creationId xmlns:p14="http://schemas.microsoft.com/office/powerpoint/2010/main" val="185874599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ED3C4CF-8083-8138-DD85-12DDA733BA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551" y="0"/>
            <a:ext cx="8176846" cy="1072661"/>
          </a:xfrm>
        </p:spPr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chemeClr val="tx1"/>
                </a:solidFill>
                <a:latin typeface="+mj-lt"/>
              </a:rPr>
              <a:t>2025-2028 Revenue Projections – All Revenue Sources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xmlns="" id="{C8A136D8-C68B-E1B8-7803-01208CD91C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83886"/>
              </p:ext>
            </p:extLst>
          </p:nvPr>
        </p:nvGraphicFramePr>
        <p:xfrm>
          <a:off x="381001" y="1176854"/>
          <a:ext cx="8476396" cy="5187210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723439">
                  <a:extLst>
                    <a:ext uri="{9D8B030D-6E8A-4147-A177-3AD203B41FA5}">
                      <a16:colId xmlns:a16="http://schemas.microsoft.com/office/drawing/2014/main" xmlns="" val="2982746521"/>
                    </a:ext>
                  </a:extLst>
                </a:gridCol>
                <a:gridCol w="102461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96286">
                  <a:extLst>
                    <a:ext uri="{9D8B030D-6E8A-4147-A177-3AD203B41FA5}">
                      <a16:colId xmlns:a16="http://schemas.microsoft.com/office/drawing/2014/main" xmlns="" val="1371123408"/>
                    </a:ext>
                  </a:extLst>
                </a:gridCol>
                <a:gridCol w="1039159">
                  <a:extLst>
                    <a:ext uri="{9D8B030D-6E8A-4147-A177-3AD203B41FA5}">
                      <a16:colId xmlns:a16="http://schemas.microsoft.com/office/drawing/2014/main" xmlns="" val="4052428521"/>
                    </a:ext>
                  </a:extLst>
                </a:gridCol>
                <a:gridCol w="1117188">
                  <a:extLst>
                    <a:ext uri="{9D8B030D-6E8A-4147-A177-3AD203B41FA5}">
                      <a16:colId xmlns:a16="http://schemas.microsoft.com/office/drawing/2014/main" xmlns="" val="855749572"/>
                    </a:ext>
                  </a:extLst>
                </a:gridCol>
                <a:gridCol w="1142911">
                  <a:extLst>
                    <a:ext uri="{9D8B030D-6E8A-4147-A177-3AD203B41FA5}">
                      <a16:colId xmlns:a16="http://schemas.microsoft.com/office/drawing/2014/main" xmlns="" val="3918620713"/>
                    </a:ext>
                  </a:extLst>
                </a:gridCol>
                <a:gridCol w="1216401">
                  <a:extLst>
                    <a:ext uri="{9D8B030D-6E8A-4147-A177-3AD203B41FA5}">
                      <a16:colId xmlns:a16="http://schemas.microsoft.com/office/drawing/2014/main" xmlns="" val="1589984605"/>
                    </a:ext>
                  </a:extLst>
                </a:gridCol>
                <a:gridCol w="1216401">
                  <a:extLst>
                    <a:ext uri="{9D8B030D-6E8A-4147-A177-3AD203B41FA5}">
                      <a16:colId xmlns:a16="http://schemas.microsoft.com/office/drawing/2014/main" xmlns="" val="4058795654"/>
                    </a:ext>
                  </a:extLst>
                </a:gridCol>
              </a:tblGrid>
              <a:tr h="284106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 b="1" kern="100" dirty="0">
                          <a:effectLst/>
                        </a:rPr>
                        <a:t>ITEM</a:t>
                      </a:r>
                      <a:endParaRPr lang="en-US" sz="1200" b="1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5" marR="4765" marT="476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 b="1" kern="100">
                          <a:effectLst/>
                        </a:rPr>
                        <a:t>2024</a:t>
                      </a:r>
                      <a:endParaRPr lang="en-US" sz="1200" b="1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5" marR="4765" marT="476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 b="1" kern="100">
                          <a:effectLst/>
                        </a:rPr>
                        <a:t>2025</a:t>
                      </a:r>
                      <a:endParaRPr lang="en-US" sz="1200" b="1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5" marR="4765" marT="4765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 b="1" kern="100">
                          <a:effectLst/>
                        </a:rPr>
                        <a:t>2026</a:t>
                      </a:r>
                      <a:endParaRPr lang="en-US" sz="1200" b="1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5" marR="4765" marT="4765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 b="1" kern="100">
                          <a:effectLst/>
                        </a:rPr>
                        <a:t>2027</a:t>
                      </a:r>
                      <a:endParaRPr lang="en-US" sz="1200" b="1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5" marR="4765" marT="4765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 b="1" kern="100">
                          <a:effectLst/>
                        </a:rPr>
                        <a:t>2028</a:t>
                      </a:r>
                      <a:endParaRPr lang="en-US" sz="1200" b="1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5" marR="4765" marT="4765" marB="0" anchor="b"/>
                </a:tc>
                <a:extLst>
                  <a:ext uri="{0D108BD9-81ED-4DB2-BD59-A6C34878D82A}">
                    <a16:rowId xmlns:a16="http://schemas.microsoft.com/office/drawing/2014/main" xmlns="" val="3953595079"/>
                  </a:ext>
                </a:extLst>
              </a:tr>
              <a:tr h="563059"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200" b="1" kern="1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4765" marR="4765" marT="476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 b="1" kern="100" dirty="0">
                          <a:effectLst/>
                        </a:rPr>
                        <a:t>Budget</a:t>
                      </a:r>
                      <a:endParaRPr lang="en-US" sz="1200" b="1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5" marR="4765" marT="4765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 b="1" kern="100" dirty="0">
                          <a:effectLst/>
                        </a:rPr>
                        <a:t>Actual as at September</a:t>
                      </a:r>
                      <a:endParaRPr lang="en-US" sz="1200" b="1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5" marR="4765" marT="4765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 b="1" kern="100" dirty="0">
                          <a:effectLst/>
                        </a:rPr>
                        <a:t>Budget</a:t>
                      </a:r>
                      <a:endParaRPr lang="en-US" sz="1200" b="1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5" marR="4765" marT="4765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 b="1" kern="100">
                          <a:effectLst/>
                        </a:rPr>
                        <a:t>Projection</a:t>
                      </a:r>
                      <a:endParaRPr lang="en-US" sz="1200" b="1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5" marR="4765" marT="4765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 b="1" kern="100">
                          <a:effectLst/>
                        </a:rPr>
                        <a:t>Projection</a:t>
                      </a:r>
                      <a:endParaRPr lang="en-US" sz="1200" b="1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5" marR="4765" marT="4765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 b="1" kern="100">
                          <a:effectLst/>
                        </a:rPr>
                        <a:t>Projection</a:t>
                      </a:r>
                      <a:endParaRPr lang="en-US" sz="1200" b="1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5" marR="4765" marT="4765" marB="0" anchor="b"/>
                </a:tc>
                <a:extLst>
                  <a:ext uri="{0D108BD9-81ED-4DB2-BD59-A6C34878D82A}">
                    <a16:rowId xmlns:a16="http://schemas.microsoft.com/office/drawing/2014/main" xmlns="" val="2981391896"/>
                  </a:ext>
                </a:extLst>
              </a:tr>
              <a:tr h="418888"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 b="1" kern="100" dirty="0">
                          <a:effectLst/>
                        </a:rPr>
                        <a:t>IGF</a:t>
                      </a:r>
                      <a:endParaRPr lang="en-US" sz="1200" b="1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935" marR="8935" marT="893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 b="0" kern="100" dirty="0">
                          <a:solidFill>
                            <a:schemeClr val="tx1"/>
                          </a:solidFill>
                          <a:effectLst/>
                        </a:rPr>
                        <a:t>483,047.00 </a:t>
                      </a:r>
                      <a:endParaRPr lang="en-US" sz="1200" b="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895" marR="8895" marT="889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  337,217.35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499,000.00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        508,980.00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        519,159.60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        529,542.79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4215500473"/>
                  </a:ext>
                </a:extLst>
              </a:tr>
              <a:tr h="566494"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 b="1" kern="100">
                          <a:effectLst/>
                        </a:rPr>
                        <a:t>Compensation of Employee </a:t>
                      </a:r>
                      <a:endParaRPr lang="en-US" sz="1200" b="1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935" marR="8935" marT="893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      4,269,918.00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  5,379,742.00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 b="0" kern="100" dirty="0">
                          <a:solidFill>
                            <a:schemeClr val="tx1"/>
                          </a:solidFill>
                          <a:effectLst/>
                        </a:rPr>
                        <a:t>  5,554,873.41</a:t>
                      </a:r>
                      <a:endParaRPr lang="en-US" sz="1200" b="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5" marR="4765" marT="476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    5,665,970.88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    5,779,290.30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    5,894,876.10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3951103208"/>
                  </a:ext>
                </a:extLst>
              </a:tr>
              <a:tr h="498630"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 b="1" kern="100">
                          <a:effectLst/>
                        </a:rPr>
                        <a:t>Goods and Services Transfer </a:t>
                      </a:r>
                      <a:endParaRPr lang="en-US" sz="1200" b="1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935" marR="8935" marT="893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            93,500.00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0.00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 b="0" kern="100" dirty="0">
                          <a:solidFill>
                            <a:schemeClr val="tx1"/>
                          </a:solidFill>
                          <a:effectLst/>
                        </a:rPr>
                        <a:t> 101,500.00</a:t>
                      </a:r>
                      <a:endParaRPr lang="en-US" sz="1200" b="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5" marR="4765" marT="476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        103,530.00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        105,600.60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        107,712.61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948182829"/>
                  </a:ext>
                </a:extLst>
              </a:tr>
              <a:tr h="419719"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 b="1" kern="100">
                          <a:effectLst/>
                        </a:rPr>
                        <a:t>Assets Transfer</a:t>
                      </a:r>
                      <a:endParaRPr lang="en-US" sz="1200" b="1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935" marR="8935" marT="893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            25,180.00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0.00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 b="0" kern="100" dirty="0">
                          <a:solidFill>
                            <a:schemeClr val="tx1"/>
                          </a:solidFill>
                          <a:effectLst/>
                        </a:rPr>
                        <a:t> 25,180.00</a:t>
                      </a:r>
                      <a:endParaRPr lang="en-US" sz="1200" b="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5" marR="4765" marT="476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          25,683.60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          26,197.27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          26,721.22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88643231"/>
                  </a:ext>
                </a:extLst>
              </a:tr>
              <a:tr h="421436">
                <a:tc rowSpan="4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 b="1" kern="1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DACF</a:t>
                      </a:r>
                    </a:p>
                  </a:txBody>
                  <a:tcPr marL="8935" marR="8935" marT="8935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 b="1" kern="1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Assembly</a:t>
                      </a: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      2,901,547.00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     764,245.40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    2,901,547.00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    2,959,577.94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    3,018,769.50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    3,079,144.89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2408034727"/>
                  </a:ext>
                </a:extLst>
              </a:tr>
              <a:tr h="421436">
                <a:tc vMerge="1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endParaRPr lang="en-US" sz="1200" b="1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 b="1" kern="1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MP</a:t>
                      </a: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         776,803.42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     709,214.41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 b="0" kern="100" dirty="0">
                          <a:solidFill>
                            <a:schemeClr val="tx1"/>
                          </a:solidFill>
                          <a:effectLst/>
                        </a:rPr>
                        <a:t> 776,803.00</a:t>
                      </a:r>
                      <a:endParaRPr lang="en-US" sz="1200" b="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5" marR="4765" marT="476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        792,339.06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        808,185.84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        824,349.56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153880446"/>
                  </a:ext>
                </a:extLst>
              </a:tr>
              <a:tr h="421436">
                <a:tc vMerge="1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endParaRPr lang="en-US" sz="1200" b="1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 b="1" kern="1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HIV/MALARIA</a:t>
                      </a: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            14,580.00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          5,052.92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          14,580.00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          14,871.60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          15,169.03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          15,472.41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421436">
                <a:tc vMerge="1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endParaRPr lang="en-US" sz="1200" b="1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 b="1" kern="1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PWD</a:t>
                      </a: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 b="0" kern="1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247,813.00</a:t>
                      </a:r>
                      <a:endParaRPr lang="en-US" sz="1200" b="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895" marR="8895" marT="889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     146,858.05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 b="0" kern="100" dirty="0">
                          <a:solidFill>
                            <a:schemeClr val="tx1"/>
                          </a:solidFill>
                          <a:effectLst/>
                        </a:rPr>
                        <a:t> 247,813.00</a:t>
                      </a:r>
                      <a:endParaRPr lang="en-US" sz="1200" b="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5" marR="4765" marT="476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        252,769.26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        257,824.65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        262,981.14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3343118424"/>
                  </a:ext>
                </a:extLst>
              </a:tr>
              <a:tr h="359217"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 b="1" kern="100" dirty="0">
                          <a:effectLst/>
                        </a:rPr>
                        <a:t>DACF-RFG</a:t>
                      </a:r>
                      <a:endParaRPr lang="en-US" sz="1200" b="1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935" marR="8935" marT="893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      2,436,521.11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  1,789,440.00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    1,355,306.00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    1,382,412.12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    1,410,060.36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    1,438,261.57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3219215452"/>
                  </a:ext>
                </a:extLst>
              </a:tr>
              <a:tr h="359852"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 b="1" kern="100" dirty="0">
                          <a:effectLst/>
                        </a:rPr>
                        <a:t>Total</a:t>
                      </a:r>
                      <a:endParaRPr lang="en-US" sz="1200" b="1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935" marR="8935" marT="893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r>
                        <a:rPr lang="en-US" sz="1200" b="1" kern="1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11,248,909.53</a:t>
                      </a:r>
                    </a:p>
                  </a:txBody>
                  <a:tcPr marL="8895" marR="8895" marT="8895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r>
                        <a:rPr lang="en-US" sz="1200" b="1" kern="1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9,131,770.13</a:t>
                      </a:r>
                    </a:p>
                  </a:txBody>
                  <a:tcPr marL="8895" marR="8895" marT="889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  11,476,602.41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  11,706,134.46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  11,940,257.15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  12,179,062.29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3961151461"/>
                  </a:ext>
                </a:extLst>
              </a:tr>
            </a:tbl>
          </a:graphicData>
        </a:graphic>
      </p:graphicFrame>
      <p:sp>
        <p:nvSpPr>
          <p:cNvPr id="4" name="Slide Number Placeholder 5"/>
          <p:cNvSpPr txBox="1">
            <a:spLocks/>
          </p:cNvSpPr>
          <p:nvPr/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200" b="0" i="0" u="none" strike="noStrike" cap="none">
                <a:solidFill>
                  <a:schemeClr val="tx1">
                    <a:tint val="75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/>
              <a:t>30</a:t>
            </a:r>
          </a:p>
        </p:txBody>
      </p:sp>
    </p:spTree>
    <p:extLst>
      <p:ext uri="{BB962C8B-B14F-4D97-AF65-F5344CB8AC3E}">
        <p14:creationId xmlns:p14="http://schemas.microsoft.com/office/powerpoint/2010/main" val="42810587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ED3C4CF-8083-8138-DD85-12DDA733BA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7154" y="0"/>
            <a:ext cx="8176846" cy="1477107"/>
          </a:xfrm>
        </p:spPr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chemeClr val="tx1"/>
                </a:solidFill>
                <a:latin typeface="+mj-lt"/>
              </a:rPr>
              <a:t>Expenditure By Budget </a:t>
            </a:r>
            <a:r>
              <a:rPr lang="en-US" sz="3200" dirty="0" err="1">
                <a:solidFill>
                  <a:schemeClr val="tx1"/>
                </a:solidFill>
                <a:latin typeface="+mj-lt"/>
              </a:rPr>
              <a:t>Programme</a:t>
            </a:r>
            <a:r>
              <a:rPr lang="en-US" sz="3200" dirty="0">
                <a:solidFill>
                  <a:schemeClr val="tx1"/>
                </a:solidFill>
                <a:latin typeface="+mj-lt"/>
              </a:rPr>
              <a:t> And Economic Classification-all Funding Sources 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xmlns="" id="{FB328FAF-F2BE-8176-A1A9-B0A3C655D2E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6235640"/>
              </p:ext>
            </p:extLst>
          </p:nvPr>
        </p:nvGraphicFramePr>
        <p:xfrm>
          <a:off x="628650" y="1699417"/>
          <a:ext cx="8035059" cy="4539458"/>
        </p:xfrm>
        <a:graphic>
          <a:graphicData uri="http://schemas.openxmlformats.org/drawingml/2006/table">
            <a:tbl>
              <a:tblPr firstRow="1" firstCol="1" bandRow="1"/>
              <a:tblGrid>
                <a:gridCol w="2008766">
                  <a:extLst>
                    <a:ext uri="{9D8B030D-6E8A-4147-A177-3AD203B41FA5}">
                      <a16:colId xmlns:a16="http://schemas.microsoft.com/office/drawing/2014/main" xmlns="" val="1952423211"/>
                    </a:ext>
                  </a:extLst>
                </a:gridCol>
                <a:gridCol w="1806281">
                  <a:extLst>
                    <a:ext uri="{9D8B030D-6E8A-4147-A177-3AD203B41FA5}">
                      <a16:colId xmlns:a16="http://schemas.microsoft.com/office/drawing/2014/main" xmlns="" val="2740344663"/>
                    </a:ext>
                  </a:extLst>
                </a:gridCol>
                <a:gridCol w="1458339">
                  <a:extLst>
                    <a:ext uri="{9D8B030D-6E8A-4147-A177-3AD203B41FA5}">
                      <a16:colId xmlns:a16="http://schemas.microsoft.com/office/drawing/2014/main" xmlns="" val="196801043"/>
                    </a:ext>
                  </a:extLst>
                </a:gridCol>
                <a:gridCol w="1575089">
                  <a:extLst>
                    <a:ext uri="{9D8B030D-6E8A-4147-A177-3AD203B41FA5}">
                      <a16:colId xmlns:a16="http://schemas.microsoft.com/office/drawing/2014/main" xmlns="" val="1812448680"/>
                    </a:ext>
                  </a:extLst>
                </a:gridCol>
                <a:gridCol w="1186584">
                  <a:extLst>
                    <a:ext uri="{9D8B030D-6E8A-4147-A177-3AD203B41FA5}">
                      <a16:colId xmlns:a16="http://schemas.microsoft.com/office/drawing/2014/main" xmlns="" val="2764479281"/>
                    </a:ext>
                  </a:extLst>
                </a:gridCol>
              </a:tblGrid>
              <a:tr h="301499">
                <a:tc rowSpan="2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b="1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BUDGET PROGRAMME</a:t>
                      </a: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b="1" kern="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AMOUNT GH¢</a:t>
                      </a: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202137624"/>
                  </a:ext>
                </a:extLst>
              </a:tr>
              <a:tr h="59092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b="1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COMPENSATION OF EMPLOYEES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b="1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GOODS &amp; SERVICE</a:t>
                      </a: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b="1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CAPITAL EXPENDITURE</a:t>
                      </a: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b="1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TOTAL</a:t>
                      </a: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074872427"/>
                  </a:ext>
                </a:extLst>
              </a:tr>
              <a:tr h="71696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b="1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Management and Administration</a:t>
                      </a:r>
                    </a:p>
                  </a:txBody>
                  <a:tcPr marL="68580" marR="68580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1400" b="1" kern="100" dirty="0"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3,111,536.87</a:t>
                      </a:r>
                    </a:p>
                  </a:txBody>
                  <a:tcPr marL="68580" marR="68580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b="1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1,654,504.75</a:t>
                      </a:r>
                    </a:p>
                  </a:txBody>
                  <a:tcPr marL="68580" marR="68580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b="1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610,049.00 </a:t>
                      </a:r>
                    </a:p>
                  </a:txBody>
                  <a:tcPr marL="68580" marR="68580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b="1" kern="1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5,376,090.62 </a:t>
                      </a:r>
                    </a:p>
                  </a:txBody>
                  <a:tcPr marL="68580" marR="68580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57043951"/>
                  </a:ext>
                </a:extLst>
              </a:tr>
              <a:tr h="57382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b="1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Social Services Delivery</a:t>
                      </a:r>
                    </a:p>
                  </a:txBody>
                  <a:tcPr marL="68580" marR="68580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b="1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1,162,457.28</a:t>
                      </a:r>
                    </a:p>
                  </a:txBody>
                  <a:tcPr marL="68580" marR="68580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b="1" kern="1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740,716.00</a:t>
                      </a:r>
                    </a:p>
                  </a:txBody>
                  <a:tcPr marL="68580" marR="68580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b="1" kern="1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966,868.45 </a:t>
                      </a:r>
                    </a:p>
                  </a:txBody>
                  <a:tcPr marL="68580" marR="68580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b="1" kern="1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2,870,041.73</a:t>
                      </a:r>
                    </a:p>
                  </a:txBody>
                  <a:tcPr marL="68580" marR="68580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030250558"/>
                  </a:ext>
                </a:extLst>
              </a:tr>
              <a:tr h="73302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b="1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Infrastructure Delivery and Management</a:t>
                      </a:r>
                    </a:p>
                  </a:txBody>
                  <a:tcPr marL="68580" marR="68580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1400" b="1" kern="100" dirty="0"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678,735.54</a:t>
                      </a:r>
                    </a:p>
                  </a:txBody>
                  <a:tcPr marL="68580" marR="68580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b="1" kern="1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158,000.00</a:t>
                      </a:r>
                    </a:p>
                  </a:txBody>
                  <a:tcPr marL="68580" marR="68580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b="1" kern="1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1,172,345.45</a:t>
                      </a:r>
                    </a:p>
                  </a:txBody>
                  <a:tcPr marL="68580" marR="68580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b="1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2,009,082.99</a:t>
                      </a:r>
                    </a:p>
                  </a:txBody>
                  <a:tcPr marL="68580" marR="68580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732761713"/>
                  </a:ext>
                </a:extLst>
              </a:tr>
              <a:tr h="52942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b="1" kern="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Economic Development</a:t>
                      </a:r>
                    </a:p>
                  </a:txBody>
                  <a:tcPr marL="68580" marR="68580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b="1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708,464.97</a:t>
                      </a:r>
                    </a:p>
                  </a:txBody>
                  <a:tcPr marL="68580" marR="68580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b="1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198,000.00 </a:t>
                      </a:r>
                    </a:p>
                  </a:txBody>
                  <a:tcPr marL="68580" marR="68580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b="1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254,922.10 </a:t>
                      </a:r>
                    </a:p>
                  </a:txBody>
                  <a:tcPr marL="68580" marR="68580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b="1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1,161,387.07</a:t>
                      </a:r>
                    </a:p>
                  </a:txBody>
                  <a:tcPr marL="68580" marR="68580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192419238"/>
                  </a:ext>
                </a:extLst>
              </a:tr>
              <a:tr h="61303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b="1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Environmental Management</a:t>
                      </a:r>
                    </a:p>
                  </a:txBody>
                  <a:tcPr marL="68580" marR="68580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b="1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0.00</a:t>
                      </a:r>
                    </a:p>
                  </a:txBody>
                  <a:tcPr marL="68580" marR="68580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b="1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60,000.00</a:t>
                      </a:r>
                    </a:p>
                  </a:txBody>
                  <a:tcPr marL="68580" marR="68580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b="1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0.00 </a:t>
                      </a:r>
                    </a:p>
                  </a:txBody>
                  <a:tcPr marL="68580" marR="68580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b="1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60,000.00 </a:t>
                      </a:r>
                    </a:p>
                  </a:txBody>
                  <a:tcPr marL="68580" marR="68580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486308779"/>
                  </a:ext>
                </a:extLst>
              </a:tr>
              <a:tr h="48076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b="1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TOTAL</a:t>
                      </a:r>
                    </a:p>
                  </a:txBody>
                  <a:tcPr marL="68580" marR="68580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b="1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5,661,194.66</a:t>
                      </a:r>
                    </a:p>
                  </a:txBody>
                  <a:tcPr marL="68580" marR="68580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b="1" kern="1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2,811,220.75</a:t>
                      </a:r>
                    </a:p>
                  </a:txBody>
                  <a:tcPr marL="68580" marR="68580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b="1" kern="1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3,004,187.00</a:t>
                      </a:r>
                    </a:p>
                  </a:txBody>
                  <a:tcPr marL="68580" marR="68580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b="1" kern="1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11,476,602.41</a:t>
                      </a:r>
                    </a:p>
                  </a:txBody>
                  <a:tcPr marL="68580" marR="68580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908321343"/>
                  </a:ext>
                </a:extLst>
              </a:tr>
            </a:tbl>
          </a:graphicData>
        </a:graphic>
      </p:graphicFrame>
      <p:sp>
        <p:nvSpPr>
          <p:cNvPr id="5" name="Slide Number Placeholder 5"/>
          <p:cNvSpPr txBox="1">
            <a:spLocks/>
          </p:cNvSpPr>
          <p:nvPr/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200" b="0" i="0" u="none" strike="noStrike" cap="none">
                <a:solidFill>
                  <a:schemeClr val="tx1">
                    <a:tint val="75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/>
              <a:t>31</a:t>
            </a:r>
          </a:p>
        </p:txBody>
      </p:sp>
    </p:spTree>
    <p:extLst>
      <p:ext uri="{BB962C8B-B14F-4D97-AF65-F5344CB8AC3E}">
        <p14:creationId xmlns:p14="http://schemas.microsoft.com/office/powerpoint/2010/main" val="346327880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ED3C4CF-8083-8138-DD85-12DDA733BA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7154" y="325463"/>
            <a:ext cx="8176846" cy="976395"/>
          </a:xfrm>
        </p:spPr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chemeClr val="tx1"/>
                </a:solidFill>
                <a:latin typeface="+mj-lt"/>
              </a:rPr>
              <a:t>Government Flagship Projects or Programmes For 2025 (Support)</a:t>
            </a:r>
          </a:p>
        </p:txBody>
      </p:sp>
      <p:graphicFrame>
        <p:nvGraphicFramePr>
          <p:cNvPr id="5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47330606"/>
              </p:ext>
            </p:extLst>
          </p:nvPr>
        </p:nvGraphicFramePr>
        <p:xfrm>
          <a:off x="245661" y="1477107"/>
          <a:ext cx="8598087" cy="474627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3727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33794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713614">
                  <a:extLst>
                    <a:ext uri="{9D8B030D-6E8A-4147-A177-3AD203B41FA5}">
                      <a16:colId xmlns:a16="http://schemas.microsoft.com/office/drawing/2014/main" xmlns="" val="236206151"/>
                    </a:ext>
                  </a:extLst>
                </a:gridCol>
                <a:gridCol w="1454631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454631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127507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No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Type of Flagship project/</a:t>
                      </a:r>
                      <a:r>
                        <a:rPr lang="en-US" sz="1800" b="1" dirty="0" err="1"/>
                        <a:t>programme</a:t>
                      </a:r>
                      <a:endParaRPr lang="en-US" sz="1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/>
                        <a:t>Name</a:t>
                      </a:r>
                      <a:r>
                        <a:rPr lang="en-US" sz="1800" b="1" baseline="0" dirty="0"/>
                        <a:t> of Activity/Project</a:t>
                      </a:r>
                      <a:endParaRPr lang="en-US" sz="1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Budget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Funding Source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31794">
                <a:tc>
                  <a:txBody>
                    <a:bodyPr/>
                    <a:lstStyle/>
                    <a:p>
                      <a:r>
                        <a:rPr lang="en-US" sz="1400" b="1" dirty="0"/>
                        <a:t>1.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Planting for Food and Jobs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cap="non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Sensitization of PFJ phase 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30,000.00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DACF/IGF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259508">
                <a:tc>
                  <a:txBody>
                    <a:bodyPr/>
                    <a:lstStyle/>
                    <a:p>
                      <a:endParaRPr lang="en-US" sz="18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1400" b="1" dirty="0"/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Awareness Creation on the use of improved seedlings and fertilizer application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10,000.00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DACF/IGF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948106">
                <a:tc>
                  <a:txBody>
                    <a:bodyPr/>
                    <a:lstStyle/>
                    <a:p>
                      <a:endParaRPr 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1400" b="1" dirty="0"/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Training farmers on good management practices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10,000.00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DACF/IGF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31794">
                <a:tc>
                  <a:txBody>
                    <a:bodyPr/>
                    <a:lstStyle/>
                    <a:p>
                      <a:endParaRPr 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TOTAL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endParaRPr lang="en-US" sz="1800" b="1" dirty="0"/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50,000.00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endParaRPr lang="en-US" sz="1800" b="1" dirty="0">
                        <a:solidFill>
                          <a:schemeClr val="tx1"/>
                        </a:solidFill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sp>
        <p:nvSpPr>
          <p:cNvPr id="4" name="Slide Number Placeholder 5"/>
          <p:cNvSpPr txBox="1">
            <a:spLocks/>
          </p:cNvSpPr>
          <p:nvPr/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200" b="0" i="0" u="none" strike="noStrike" cap="none">
                <a:solidFill>
                  <a:schemeClr val="tx1">
                    <a:tint val="75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/>
              <a:t>32</a:t>
            </a:r>
          </a:p>
        </p:txBody>
      </p:sp>
    </p:spTree>
    <p:extLst>
      <p:ext uri="{BB962C8B-B14F-4D97-AF65-F5344CB8AC3E}">
        <p14:creationId xmlns:p14="http://schemas.microsoft.com/office/powerpoint/2010/main" val="2198879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5">
            <a:extLst>
              <a:ext uri="{FF2B5EF4-FFF2-40B4-BE49-F238E27FC236}">
                <a16:creationId xmlns:a16="http://schemas.microsoft.com/office/drawing/2014/main" xmlns="" id="{860A67BD-FDE7-DC55-F075-5B017E31264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6477" y="-272955"/>
            <a:ext cx="8844482" cy="1318488"/>
          </a:xfrm>
          <a:prstGeom prst="rect">
            <a:avLst/>
          </a:prstGeom>
        </p:spPr>
        <p:txBody>
          <a:bodyPr vert="horz" wrap="square" lIns="0" tIns="330377" rIns="0" bIns="0" rtlCol="0">
            <a:spAutoFit/>
          </a:bodyPr>
          <a:lstStyle/>
          <a:p>
            <a:pPr marL="749935" marR="5080" algn="ctr">
              <a:spcBef>
                <a:spcPts val="105"/>
              </a:spcBef>
            </a:pPr>
            <a:r>
              <a:rPr lang="en-US" sz="3200" b="1" dirty="0">
                <a:solidFill>
                  <a:schemeClr val="tx1"/>
                </a:solidFill>
              </a:rPr>
              <a:t>Key Projects For 2025 and Corresponding Cost and Justification</a:t>
            </a:r>
            <a:endParaRPr lang="en-US" sz="2000" spc="-1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xmlns="" id="{41D999C2-483C-141E-648C-0F03E7CA91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3940731"/>
              </p:ext>
            </p:extLst>
          </p:nvPr>
        </p:nvGraphicFramePr>
        <p:xfrm>
          <a:off x="178151" y="1073509"/>
          <a:ext cx="8802808" cy="52828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1375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912902">
                  <a:extLst>
                    <a:ext uri="{9D8B030D-6E8A-4147-A177-3AD203B41FA5}">
                      <a16:colId xmlns:a16="http://schemas.microsoft.com/office/drawing/2014/main" xmlns="" val="2318777607"/>
                    </a:ext>
                  </a:extLst>
                </a:gridCol>
                <a:gridCol w="995892">
                  <a:extLst>
                    <a:ext uri="{9D8B030D-6E8A-4147-A177-3AD203B41FA5}">
                      <a16:colId xmlns:a16="http://schemas.microsoft.com/office/drawing/2014/main" xmlns="" val="429156830"/>
                    </a:ext>
                  </a:extLst>
                </a:gridCol>
                <a:gridCol w="912902">
                  <a:extLst>
                    <a:ext uri="{9D8B030D-6E8A-4147-A177-3AD203B41FA5}">
                      <a16:colId xmlns:a16="http://schemas.microsoft.com/office/drawing/2014/main" xmlns="" val="1434425904"/>
                    </a:ext>
                  </a:extLst>
                </a:gridCol>
                <a:gridCol w="578856">
                  <a:extLst>
                    <a:ext uri="{9D8B030D-6E8A-4147-A177-3AD203B41FA5}">
                      <a16:colId xmlns:a16="http://schemas.microsoft.com/office/drawing/2014/main" xmlns="" val="3657786632"/>
                    </a:ext>
                  </a:extLst>
                </a:gridCol>
                <a:gridCol w="497947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081760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1908796">
                  <a:extLst>
                    <a:ext uri="{9D8B030D-6E8A-4147-A177-3AD203B41FA5}">
                      <a16:colId xmlns:a16="http://schemas.microsoft.com/office/drawing/2014/main" xmlns="" val="3471396292"/>
                    </a:ext>
                  </a:extLst>
                </a:gridCol>
              </a:tblGrid>
              <a:tr h="145762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List all 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Projects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896" marR="3689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IGF (</a:t>
                      </a:r>
                      <a:r>
                        <a:rPr lang="en-US" sz="1200" b="1" dirty="0" err="1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GHc</a:t>
                      </a: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)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896" marR="3689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GOG (</a:t>
                      </a:r>
                      <a:r>
                        <a:rPr lang="en-US" sz="1200" b="1" dirty="0" err="1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GHc</a:t>
                      </a: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)</a:t>
                      </a:r>
                      <a:endParaRPr lang="en-US" sz="1200" dirty="0">
                        <a:latin typeface="+mj-lt"/>
                      </a:endParaRPr>
                    </a:p>
                  </a:txBody>
                  <a:tcPr marL="36896" marR="3689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DACF (</a:t>
                      </a:r>
                      <a:r>
                        <a:rPr lang="en-US" sz="1200" b="1" dirty="0" err="1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GHc</a:t>
                      </a: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)</a:t>
                      </a:r>
                      <a:endParaRPr lang="en-US" sz="1200" dirty="0">
                        <a:latin typeface="+mj-lt"/>
                      </a:endParaRPr>
                    </a:p>
                  </a:txBody>
                  <a:tcPr marL="36896" marR="3689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DACF-RFG (</a:t>
                      </a:r>
                      <a:r>
                        <a:rPr lang="en-US" sz="1200" b="1" dirty="0" err="1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GHc</a:t>
                      </a: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)</a:t>
                      </a:r>
                      <a:endParaRPr lang="en-US" sz="1200" dirty="0">
                        <a:latin typeface="+mj-lt"/>
                      </a:endParaRPr>
                    </a:p>
                  </a:txBody>
                  <a:tcPr marL="36896" marR="3689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MAG</a:t>
                      </a:r>
                      <a:r>
                        <a:rPr lang="en-US" sz="1200" b="1" baseline="0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1200" b="1" dirty="0" err="1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GHc</a:t>
                      </a: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)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896" marR="3689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Total Budget (</a:t>
                      </a:r>
                      <a:r>
                        <a:rPr lang="en-US" sz="1200" b="1" dirty="0" err="1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GHc</a:t>
                      </a: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)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896" marR="3689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Justification- What do you intend to achieve with the </a:t>
                      </a:r>
                      <a:r>
                        <a:rPr lang="en-US" sz="1200" b="1" dirty="0" err="1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programmes</a:t>
                      </a: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/projects and how does this link to your objectives?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896" marR="3689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29464">
                <a:tc gridSpan="8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ysClr val="windowText" lastClr="000000"/>
                          </a:solidFill>
                          <a:effectLst/>
                          <a:latin typeface="+mj-lt"/>
                          <a:ea typeface="Calibri"/>
                          <a:cs typeface="Times New Roman" panose="02020603050405020304" pitchFamily="18" charset="0"/>
                        </a:rPr>
                        <a:t>MANAGEMENT AND ADMINISTRATION</a:t>
                      </a:r>
                    </a:p>
                  </a:txBody>
                  <a:tcPr marL="36896" marR="36896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6896" marR="368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95701">
                <a:tc gridSpan="8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A. GENERAL ADMINISTRATION</a:t>
                      </a:r>
                    </a:p>
                  </a:txBody>
                  <a:tcPr marL="23460" marR="23460" marT="446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GB" sz="12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460" marR="23460" marT="446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GB" sz="12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460" marR="23460" marT="446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GB" sz="12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460" marR="23460" marT="446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GB" sz="12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460" marR="23460" marT="446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GB" sz="12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460" marR="23460" marT="446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GB" sz="12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460" marR="23460" marT="446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GB" sz="12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460" marR="23460" marT="446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927178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1. Purchase of Office Equipment</a:t>
                      </a:r>
                      <a:r>
                        <a:rPr lang="en-US" sz="1200" b="1" baseline="0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 and Logistics</a:t>
                      </a:r>
                      <a:endParaRPr lang="en-GB" sz="12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460" marR="23460" marT="446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b="0" dirty="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 </a:t>
                      </a:r>
                      <a:endParaRPr lang="en-GB" sz="1200" b="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460" marR="23460" marT="446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b="0" dirty="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 25,180.00</a:t>
                      </a:r>
                      <a:endParaRPr lang="en-GB" sz="1200" b="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460" marR="23460" marT="446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b="0" dirty="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 60,000.00</a:t>
                      </a:r>
                      <a:endParaRPr lang="en-GB" sz="1200" b="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460" marR="23460" marT="446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b="0" dirty="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 </a:t>
                      </a:r>
                      <a:endParaRPr lang="en-GB" sz="1200" b="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460" marR="23460" marT="446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b="0" dirty="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 </a:t>
                      </a:r>
                      <a:endParaRPr lang="en-GB" sz="12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460" marR="23460" marT="446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b="1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85,180.00</a:t>
                      </a:r>
                    </a:p>
                  </a:txBody>
                  <a:tcPr marL="23460" marR="23460" marT="446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b="1" dirty="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Work effectiveness and efficiency enhanced. </a:t>
                      </a:r>
                      <a:endParaRPr lang="en-GB" sz="1200" b="1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460" marR="23460" marT="446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91476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2. Purchase of Office Furniture</a:t>
                      </a:r>
                      <a:endParaRPr lang="en-GB" sz="12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460" marR="23460" marT="446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b="0" dirty="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 </a:t>
                      </a:r>
                      <a:endParaRPr lang="en-GB" sz="12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460" marR="23460" marT="446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b="0" dirty="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 </a:t>
                      </a:r>
                      <a:endParaRPr lang="en-GB" sz="12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460" marR="23460" marT="446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b="0" dirty="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 60,000.00</a:t>
                      </a:r>
                      <a:endParaRPr lang="en-GB" sz="12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460" marR="23460" marT="446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b="0" dirty="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 </a:t>
                      </a:r>
                      <a:endParaRPr lang="en-GB" sz="12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460" marR="23460" marT="446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b="0" dirty="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 </a:t>
                      </a:r>
                      <a:endParaRPr lang="en-GB" sz="12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460" marR="23460" marT="446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b="1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60,000.00</a:t>
                      </a:r>
                    </a:p>
                  </a:txBody>
                  <a:tcPr marL="23460" marR="23460" marT="446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b="1" dirty="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Work effectiveness and efficiency enhanced. </a:t>
                      </a:r>
                      <a:endParaRPr lang="en-GB" sz="1200" b="1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460" marR="23460" marT="446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563646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3.</a:t>
                      </a:r>
                      <a:r>
                        <a:rPr lang="en-US" sz="1200" baseline="0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 Legislative Enactment and Oversight – MP</a:t>
                      </a:r>
                      <a:endParaRPr lang="en-GB" sz="12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146" marR="27146" marT="523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 </a:t>
                      </a:r>
                      <a:endParaRPr lang="en-GB" sz="1200" b="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146" marR="27146" marT="523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endParaRPr lang="en-GB" sz="1200" b="0" dirty="0">
                        <a:solidFill>
                          <a:schemeClr val="tx1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27146" marR="27146" marT="523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450,000.00</a:t>
                      </a:r>
                      <a:endParaRPr lang="en-GB" sz="1200" b="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146" marR="27146" marT="523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 </a:t>
                      </a:r>
                      <a:endParaRPr lang="en-GB" sz="1200" b="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146" marR="27146" marT="523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 </a:t>
                      </a:r>
                      <a:endParaRPr lang="en-GB" sz="1200" b="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146" marR="27146" marT="523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GB" sz="12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450,000.00</a:t>
                      </a:r>
                    </a:p>
                  </a:txBody>
                  <a:tcPr marL="27146" marR="27146" marT="523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Community development promoted.</a:t>
                      </a:r>
                      <a:endParaRPr lang="en-GB" sz="12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146" marR="27146" marT="523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0887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4. Telecommunications and Internet </a:t>
                      </a:r>
                      <a:r>
                        <a:rPr lang="en-GB" sz="1200" dirty="0" err="1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Bosters</a:t>
                      </a:r>
                      <a:r>
                        <a:rPr lang="en-GB" sz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36107" marR="36107" marT="703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GB" sz="12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07" marR="36107" marT="703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GB" sz="12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07" marR="36107" marT="703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14,869.00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GB" sz="12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07" marR="36107" marT="703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6107" marR="36107" marT="703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14,869.00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Staff work performance</a:t>
                      </a:r>
                      <a:r>
                        <a:rPr lang="en-GB" sz="1200" b="1" baseline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enhanced</a:t>
                      </a:r>
                      <a:endParaRPr lang="en-GB" sz="12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07" marR="36107" marT="703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60887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SUB-TOTAL</a:t>
                      </a:r>
                      <a:endParaRPr lang="en-GB" sz="12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07" marR="36107" marT="703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0.00</a:t>
                      </a:r>
                    </a:p>
                  </a:txBody>
                  <a:tcPr marL="36107" marR="36107" marT="703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25,180.00</a:t>
                      </a:r>
                    </a:p>
                  </a:txBody>
                  <a:tcPr marL="36107" marR="36107" marT="703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584,869.00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0.00</a:t>
                      </a:r>
                    </a:p>
                  </a:txBody>
                  <a:tcPr marL="36107" marR="36107" marT="703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+mj-lt"/>
                        </a:rPr>
                        <a:t>0.00</a:t>
                      </a:r>
                    </a:p>
                  </a:txBody>
                  <a:tcPr marL="36107" marR="36107" marT="703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 610,049.00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GB" sz="12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07" marR="36107" marT="703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</a:tbl>
          </a:graphicData>
        </a:graphic>
      </p:graphicFrame>
      <p:sp>
        <p:nvSpPr>
          <p:cNvPr id="5" name="Slide Number Placeholder 5"/>
          <p:cNvSpPr txBox="1">
            <a:spLocks/>
          </p:cNvSpPr>
          <p:nvPr/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200" b="0" i="0" u="none" strike="noStrike" cap="none">
                <a:solidFill>
                  <a:schemeClr val="tx1">
                    <a:tint val="75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/>
              <a:t>33</a:t>
            </a:r>
          </a:p>
        </p:txBody>
      </p:sp>
    </p:spTree>
    <p:extLst>
      <p:ext uri="{BB962C8B-B14F-4D97-AF65-F5344CB8AC3E}">
        <p14:creationId xmlns:p14="http://schemas.microsoft.com/office/powerpoint/2010/main" val="35174741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xmlns="" id="{6DA59C82-1133-37FF-4DF4-5FDD793FEC2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9460306"/>
              </p:ext>
            </p:extLst>
          </p:nvPr>
        </p:nvGraphicFramePr>
        <p:xfrm>
          <a:off x="0" y="450873"/>
          <a:ext cx="8991599" cy="572161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6298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0491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75334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4466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901732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609531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1344181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2470245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</a:tblGrid>
              <a:tr h="100680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List all 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Projects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err="1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IGF</a:t>
                      </a: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1200" b="1" dirty="0" err="1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GHc</a:t>
                      </a: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)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GOG (</a:t>
                      </a:r>
                      <a:r>
                        <a:rPr lang="en-US" sz="1200" b="1" dirty="0" err="1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GHc</a:t>
                      </a: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)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DACF (</a:t>
                      </a:r>
                      <a:r>
                        <a:rPr lang="en-US" sz="1200" b="1" dirty="0" err="1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GHc</a:t>
                      </a: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)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DACF-RFG (</a:t>
                      </a:r>
                      <a:r>
                        <a:rPr lang="en-US" sz="1200" b="1" dirty="0" err="1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GHc</a:t>
                      </a: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)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MAG</a:t>
                      </a:r>
                      <a:r>
                        <a:rPr lang="en-US" sz="1200" b="1" baseline="0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1200" b="1" dirty="0" err="1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GHc</a:t>
                      </a: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)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Total Budget (</a:t>
                      </a:r>
                      <a:r>
                        <a:rPr lang="en-US" sz="1200" b="1" dirty="0" err="1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GHc</a:t>
                      </a: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)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Justification- What do you intend to achieve with the </a:t>
                      </a:r>
                      <a:r>
                        <a:rPr lang="en-US" sz="1200" b="1" dirty="0" err="1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programmes</a:t>
                      </a: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/projects and how does this link to your objectives?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28629">
                <a:tc gridSpan="8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ysClr val="windowText" lastClr="000000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SOCIAL SERVICES DELIVERY</a:t>
                      </a:r>
                      <a:endParaRPr lang="en-US" sz="1200" dirty="0">
                        <a:solidFill>
                          <a:sysClr val="windowText" lastClr="000000"/>
                        </a:solidFill>
                        <a:effectLst/>
                        <a:latin typeface="+mj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solidFill>
                          <a:sysClr val="windowText" lastClr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195" marR="4919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67041">
                <a:tc gridSpan="8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ysClr val="windowText" lastClr="000000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A. EDUCATION,YOUTH AND SPORTS SERVICES </a:t>
                      </a:r>
                      <a:endParaRPr lang="en-US" sz="1200" dirty="0">
                        <a:solidFill>
                          <a:sysClr val="windowText" lastClr="000000"/>
                        </a:solidFill>
                        <a:effectLst/>
                        <a:latin typeface="+mj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>
                        <a:solidFill>
                          <a:sysClr val="windowText" lastClr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195" marR="4919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473796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1. Construction of 1NO. 2-Bedroom Teachers Quarters with FURNISHING at ADENKYENSU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latin typeface="+mj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 </a:t>
                      </a:r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310,000.00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                     </a:t>
                      </a:r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.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310,000.00</a:t>
                      </a:r>
                    </a:p>
                  </a:txBody>
                  <a:tcPr marL="28639" marR="28639" marT="554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2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Quality of teaching and</a:t>
                      </a:r>
                      <a:r>
                        <a:rPr lang="en-US" sz="1200" b="1" i="0" u="none" strike="noStrike" cap="none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2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learning improved</a:t>
                      </a:r>
                      <a:endParaRPr lang="en-GB" sz="1200" b="1" i="0" u="none" strike="noStrike" cap="none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endParaRPr>
                    </a:p>
                  </a:txBody>
                  <a:tcPr marL="28639" marR="28639" marT="554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004391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2. Procurement of 510No. Desks for some selected schools in the District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       449,910.65                                 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                  449,910.65  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2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Quality of teaching and learning improved</a:t>
                      </a:r>
                      <a:endParaRPr lang="en-GB" sz="1200" b="1" i="0" u="none" strike="noStrike" cap="none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807018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3. Procurement of office equipment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30,000.00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30,000.00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tx1"/>
                          </a:solidFill>
                        </a:rPr>
                        <a:t>Work effectiveness and efficiency enhanced.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807018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SUB-TOTAL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0.00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0.00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340,000.00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449,910.65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0.00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789,910.65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5"/>
          <p:cNvSpPr txBox="1">
            <a:spLocks/>
          </p:cNvSpPr>
          <p:nvPr/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200" b="0" i="0" u="none" strike="noStrike" cap="none">
                <a:solidFill>
                  <a:schemeClr val="tx1">
                    <a:tint val="75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/>
              <a:t>34</a:t>
            </a:r>
          </a:p>
        </p:txBody>
      </p:sp>
    </p:spTree>
    <p:extLst>
      <p:ext uri="{BB962C8B-B14F-4D97-AF65-F5344CB8AC3E}">
        <p14:creationId xmlns:p14="http://schemas.microsoft.com/office/powerpoint/2010/main" val="372045888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xmlns="" id="{6DA59C82-1133-37FF-4DF4-5FDD793FEC2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5156886"/>
              </p:ext>
            </p:extLst>
          </p:nvPr>
        </p:nvGraphicFramePr>
        <p:xfrm>
          <a:off x="152401" y="587347"/>
          <a:ext cx="8868768" cy="528005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2180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1605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45048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45048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02087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  <a:gridCol w="739805">
                  <a:extLst>
                    <a:ext uri="{9D8B030D-6E8A-4147-A177-3AD203B41FA5}">
                      <a16:colId xmlns:a16="http://schemas.microsoft.com/office/drawing/2014/main" xmlns="" val="20010"/>
                    </a:ext>
                  </a:extLst>
                </a:gridCol>
                <a:gridCol w="135101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731797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57617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421848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1250063">
                  <a:extLst>
                    <a:ext uri="{9D8B030D-6E8A-4147-A177-3AD203B41FA5}">
                      <a16:colId xmlns:a16="http://schemas.microsoft.com/office/drawing/2014/main" xmlns="" val="2568033111"/>
                    </a:ext>
                  </a:extLst>
                </a:gridCol>
                <a:gridCol w="2691613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</a:tblGrid>
              <a:tr h="178535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List all 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Projects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IGF (</a:t>
                      </a:r>
                      <a:r>
                        <a:rPr lang="en-US" sz="1200" b="1" dirty="0" err="1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GHc</a:t>
                      </a: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)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GOG (</a:t>
                      </a:r>
                      <a:r>
                        <a:rPr lang="en-US" sz="1200" b="1" dirty="0" err="1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GHc</a:t>
                      </a: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)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DACF (</a:t>
                      </a:r>
                      <a:r>
                        <a:rPr lang="en-US" sz="1200" b="1" dirty="0" err="1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GHc</a:t>
                      </a: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)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DACF-RFG (</a:t>
                      </a:r>
                      <a:r>
                        <a:rPr lang="en-US" sz="1200" b="1" dirty="0" err="1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GHc</a:t>
                      </a: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)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MAG</a:t>
                      </a:r>
                      <a:r>
                        <a:rPr lang="en-US" sz="1200" b="1" baseline="0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1200" b="1" dirty="0" err="1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GHc</a:t>
                      </a: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)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Total Budget (</a:t>
                      </a:r>
                      <a:r>
                        <a:rPr lang="en-US" sz="1200" b="1" dirty="0" err="1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GHc</a:t>
                      </a: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)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Justification- What do you intend to achieve with the </a:t>
                      </a:r>
                      <a:r>
                        <a:rPr lang="en-US" sz="1200" b="1" dirty="0" err="1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programmes</a:t>
                      </a: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/projects and how does this link to your objectives?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46337">
                <a:tc gridSpan="1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ysClr val="windowText" lastClr="000000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SOCIAL SERVICES DELIVERY</a:t>
                      </a:r>
                      <a:endParaRPr lang="en-US" sz="1200" dirty="0">
                        <a:solidFill>
                          <a:sysClr val="windowText" lastClr="000000"/>
                        </a:solidFill>
                        <a:effectLst/>
                        <a:latin typeface="+mj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solidFill>
                          <a:sysClr val="windowText" lastClr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195" marR="4919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46337">
                <a:tc gridSpan="1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ysClr val="windowText" lastClr="000000"/>
                          </a:solidFill>
                          <a:effectLst/>
                          <a:latin typeface="+mj-lt"/>
                          <a:ea typeface="Calibri"/>
                          <a:cs typeface="Times New Roman" panose="02020603050405020304" pitchFamily="18" charset="0"/>
                        </a:rPr>
                        <a:t>B.  ENVIRONMENTAL HEALTH AND SANITATION SERVICES</a:t>
                      </a:r>
                    </a:p>
                  </a:txBody>
                  <a:tcPr marL="49195" marR="49195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solidFill>
                          <a:sysClr val="windowText" lastClr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195" marR="4919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886262">
                <a:tc gridSpan="2"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ysClr val="windowText" lastClr="000000"/>
                          </a:solidFill>
                          <a:effectLst/>
                          <a:latin typeface="+mj-lt"/>
                          <a:ea typeface="Calibri"/>
                          <a:cs typeface="Times New Roman" panose="02020603050405020304" pitchFamily="18" charset="0"/>
                        </a:rPr>
                        <a:t>1. Rehabilitation of 12-Unit Water Closet Toilet and Bathhouse with a Borehole at AKIM SWEDRU</a:t>
                      </a:r>
                    </a:p>
                  </a:txBody>
                  <a:tcPr marL="49195" marR="49195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0"/>
                    </a:p>
                  </a:txBody>
                  <a:tcPr marL="49195" marR="49195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/>
                    </a:p>
                  </a:txBody>
                  <a:tcPr marL="49195" marR="49195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r>
                        <a:rPr lang="en-US" sz="1200" b="0" dirty="0">
                          <a:latin typeface="+mj-lt"/>
                        </a:rPr>
                        <a:t>176,957.80</a:t>
                      </a:r>
                    </a:p>
                  </a:txBody>
                  <a:tcPr marL="49195" marR="49195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49195" marR="49195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endParaRPr lang="en-US" sz="1200" b="0" dirty="0">
                        <a:latin typeface="+mj-lt"/>
                      </a:endParaRPr>
                    </a:p>
                  </a:txBody>
                  <a:tcPr marL="49195" marR="49195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49195" marR="49195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0" dirty="0">
                        <a:latin typeface="+mj-lt"/>
                      </a:endParaRPr>
                    </a:p>
                  </a:txBody>
                  <a:tcPr marL="49195" marR="49195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ysClr val="windowText" lastClr="000000"/>
                          </a:solidFill>
                          <a:effectLst/>
                          <a:latin typeface="+mj-lt"/>
                          <a:ea typeface="Calibri"/>
                          <a:cs typeface="Times New Roman" panose="02020603050405020304" pitchFamily="18" charset="0"/>
                        </a:rPr>
                        <a:t>176,957.80</a:t>
                      </a:r>
                    </a:p>
                  </a:txBody>
                  <a:tcPr marL="49195" marR="49195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2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  <a:sym typeface="Arial"/>
                        </a:rPr>
                        <a:t>Environmental Sanitation Improved</a:t>
                      </a:r>
                    </a:p>
                  </a:txBody>
                  <a:tcPr marL="49195" marR="49195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23"/>
                  </a:ext>
                </a:extLst>
              </a:tr>
              <a:tr h="715759">
                <a:tc gridSpan="2"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 panose="02020603050405020304" pitchFamily="18" charset="0"/>
                        </a:rPr>
                        <a:t>SUB-TOTAL</a:t>
                      </a:r>
                    </a:p>
                  </a:txBody>
                  <a:tcPr marL="49195" marR="49195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tx1"/>
                          </a:solidFill>
                        </a:rPr>
                        <a:t>0.00</a:t>
                      </a:r>
                    </a:p>
                  </a:txBody>
                  <a:tcPr marL="49195" marR="49195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tx1"/>
                          </a:solidFill>
                        </a:rPr>
                        <a:t>0.00</a:t>
                      </a:r>
                    </a:p>
                  </a:txBody>
                  <a:tcPr marL="49195" marR="49195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+mj-lt"/>
                        </a:rPr>
                        <a:t>176,957.80</a:t>
                      </a:r>
                    </a:p>
                  </a:txBody>
                  <a:tcPr marL="49195" marR="49195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+mj-lt"/>
                        </a:rPr>
                        <a:t>0.00</a:t>
                      </a:r>
                    </a:p>
                  </a:txBody>
                  <a:tcPr marL="49195" marR="49195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+mj-lt"/>
                        </a:rPr>
                        <a:t>0.00</a:t>
                      </a:r>
                    </a:p>
                  </a:txBody>
                  <a:tcPr marL="49195" marR="49195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 panose="02020603050405020304" pitchFamily="18" charset="0"/>
                        </a:rPr>
                        <a:t>176,957.80</a:t>
                      </a:r>
                    </a:p>
                  </a:txBody>
                  <a:tcPr marL="49195" marR="49195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sp>
        <p:nvSpPr>
          <p:cNvPr id="7" name="Slide Number Placeholder 5"/>
          <p:cNvSpPr txBox="1">
            <a:spLocks/>
          </p:cNvSpPr>
          <p:nvPr/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200" b="0" i="0" u="none" strike="noStrike" cap="none">
                <a:solidFill>
                  <a:schemeClr val="tx1">
                    <a:tint val="75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/>
              <a:t>35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97560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xmlns="" id="{F625F996-E69D-5EAE-4C89-299C7FB57B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3172044"/>
              </p:ext>
            </p:extLst>
          </p:nvPr>
        </p:nvGraphicFramePr>
        <p:xfrm>
          <a:off x="129211" y="634355"/>
          <a:ext cx="8925337" cy="590051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3283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799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8030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02311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947819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693247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1246851">
                  <a:extLst>
                    <a:ext uri="{9D8B030D-6E8A-4147-A177-3AD203B41FA5}">
                      <a16:colId xmlns:a16="http://schemas.microsoft.com/office/drawing/2014/main" xmlns="" val="2195539545"/>
                    </a:ext>
                  </a:extLst>
                </a:gridCol>
                <a:gridCol w="2021277">
                  <a:extLst>
                    <a:ext uri="{9D8B030D-6E8A-4147-A177-3AD203B41FA5}">
                      <a16:colId xmlns:a16="http://schemas.microsoft.com/office/drawing/2014/main" xmlns="" val="3149102419"/>
                    </a:ext>
                  </a:extLst>
                </a:gridCol>
              </a:tblGrid>
              <a:tr h="103505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List all 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Projects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IGF (</a:t>
                      </a:r>
                      <a:r>
                        <a:rPr lang="en-US" sz="1200" b="1" dirty="0" err="1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GHc</a:t>
                      </a: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)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GOG (</a:t>
                      </a:r>
                      <a:r>
                        <a:rPr lang="en-US" sz="1200" b="1" dirty="0" err="1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GHc</a:t>
                      </a: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)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err="1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DACF</a:t>
                      </a: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1200" b="1" dirty="0" err="1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GHc</a:t>
                      </a: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)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DACF-RFG (</a:t>
                      </a:r>
                      <a:r>
                        <a:rPr lang="en-US" sz="1200" b="1" dirty="0" err="1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GHc</a:t>
                      </a: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)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MAG</a:t>
                      </a:r>
                      <a:r>
                        <a:rPr lang="en-US" sz="1200" b="1" baseline="0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1200" b="1" dirty="0" err="1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GHc</a:t>
                      </a: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)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Total Budget (</a:t>
                      </a:r>
                      <a:r>
                        <a:rPr lang="en-US" sz="1200" b="1" dirty="0" err="1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GHc</a:t>
                      </a: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)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Justification- What do you intend to achieve with the </a:t>
                      </a:r>
                      <a:r>
                        <a:rPr lang="en-US" sz="1200" b="1" dirty="0" err="1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programmes</a:t>
                      </a: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/projects and how does this link to your objectives?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19673">
                <a:tc gridSpan="8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ysClr val="windowText" lastClr="000000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INFRASTRUCTURE</a:t>
                      </a:r>
                      <a:r>
                        <a:rPr lang="en-US" sz="1200" baseline="0" dirty="0">
                          <a:solidFill>
                            <a:sysClr val="windowText" lastClr="000000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 DELIVERY AND MANAGEMENT</a:t>
                      </a:r>
                      <a:r>
                        <a:rPr lang="en-US" sz="1200" dirty="0">
                          <a:solidFill>
                            <a:sysClr val="windowText" lastClr="000000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 dirty="0">
                        <a:solidFill>
                          <a:sysClr val="windowText" lastClr="000000"/>
                        </a:solidFill>
                        <a:effectLst/>
                        <a:latin typeface="+mj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solidFill>
                          <a:sysClr val="windowText" lastClr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195" marR="4919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solidFill>
                          <a:sysClr val="windowText" lastClr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195" marR="4919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solidFill>
                          <a:sysClr val="windowText" lastClr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195" marR="4919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solidFill>
                          <a:sysClr val="windowText" lastClr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195" marR="4919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19673">
                <a:tc gridSpan="8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ysClr val="windowText" lastClr="000000"/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A.</a:t>
                      </a:r>
                      <a:r>
                        <a:rPr lang="en-US" sz="1200" baseline="0" dirty="0">
                          <a:solidFill>
                            <a:sysClr val="windowText" lastClr="000000"/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 PUBLIC WORKS,RURAL HOUSING AND WATER MANAGEMENT</a:t>
                      </a:r>
                      <a:endParaRPr lang="en-US" sz="1200" dirty="0">
                        <a:solidFill>
                          <a:sysClr val="windowText" lastClr="000000"/>
                        </a:solidFill>
                        <a:effectLst/>
                        <a:latin typeface="+mj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solidFill>
                          <a:sysClr val="windowText" lastClr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195" marR="4919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solidFill>
                          <a:sysClr val="windowText" lastClr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195" marR="4919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solidFill>
                          <a:sysClr val="windowText" lastClr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195" marR="4919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solidFill>
                          <a:sysClr val="windowText" lastClr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195" marR="4919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758674">
                <a:tc>
                  <a:txBody>
                    <a:bodyPr/>
                    <a:lstStyle/>
                    <a:p>
                      <a:pPr marL="0" marR="0" algn="l">
                        <a:lnSpc>
                          <a:spcPts val="13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 panose="02020603050405020304" pitchFamily="18" charset="0"/>
                        </a:rPr>
                        <a:t>1. Completion of 5-bedroom</a:t>
                      </a:r>
                      <a:r>
                        <a:rPr lang="en-US" sz="1200" b="1" baseline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 panose="02020603050405020304" pitchFamily="18" charset="0"/>
                        </a:rPr>
                        <a:t>DCE Bungalow at SWEDRU</a:t>
                      </a:r>
                    </a:p>
                  </a:txBody>
                  <a:tcPr marL="32804" marR="32804" marT="639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0" dirty="0">
                        <a:latin typeface="+mj-lt"/>
                      </a:endParaRPr>
                    </a:p>
                  </a:txBody>
                  <a:tcPr marL="32804" marR="32804" marT="639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ts val="13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2804" marR="32804" marT="639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ts val="13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 panose="02020603050405020304" pitchFamily="18" charset="0"/>
                        </a:rPr>
                        <a:t>224,642.00</a:t>
                      </a:r>
                    </a:p>
                  </a:txBody>
                  <a:tcPr marL="32804" marR="32804" marT="639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ts val="13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2804" marR="32804" marT="639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ts val="13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2804" marR="32804" marT="639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ts val="13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 panose="02020603050405020304" pitchFamily="18" charset="0"/>
                        </a:rPr>
                        <a:t>224,642.00</a:t>
                      </a:r>
                    </a:p>
                  </a:txBody>
                  <a:tcPr marL="32804" marR="32804" marT="639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ts val="13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 panose="02020603050405020304" pitchFamily="18" charset="0"/>
                        </a:rPr>
                        <a:t>Key Staff Accommodated</a:t>
                      </a:r>
                    </a:p>
                  </a:txBody>
                  <a:tcPr marL="32804" marR="32804" marT="639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21819">
                <a:tc>
                  <a:txBody>
                    <a:bodyPr/>
                    <a:lstStyle/>
                    <a:p>
                      <a:pPr marL="0" marR="0" algn="l">
                        <a:lnSpc>
                          <a:spcPts val="13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 panose="02020603050405020304" pitchFamily="18" charset="0"/>
                        </a:rPr>
                        <a:t>2. IGF Capital Project( Markets and Schools)</a:t>
                      </a:r>
                    </a:p>
                  </a:txBody>
                  <a:tcPr marL="32804" marR="32804" marT="639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ts val="13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 panose="02020603050405020304" pitchFamily="18" charset="0"/>
                        </a:rPr>
                        <a:t>99,800.00</a:t>
                      </a:r>
                    </a:p>
                  </a:txBody>
                  <a:tcPr marL="32804" marR="32804" marT="639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ts val="13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2804" marR="32804" marT="639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ts val="13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2804" marR="32804" marT="639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ts val="13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2804" marR="32804" marT="639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ts val="13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2804" marR="32804" marT="639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ts val="13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 panose="02020603050405020304" pitchFamily="18" charset="0"/>
                        </a:rPr>
                        <a:t>99,800.00</a:t>
                      </a:r>
                    </a:p>
                  </a:txBody>
                  <a:tcPr marL="32804" marR="32804" marT="639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Assembly properties Maintained</a:t>
                      </a:r>
                    </a:p>
                  </a:txBody>
                  <a:tcPr marL="32804" marR="32804" marT="639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981343">
                <a:tc>
                  <a:txBody>
                    <a:bodyPr/>
                    <a:lstStyle/>
                    <a:p>
                      <a:pPr marL="0" marR="0" algn="l">
                        <a:lnSpc>
                          <a:spcPts val="13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 panose="02020603050405020304" pitchFamily="18" charset="0"/>
                        </a:rPr>
                        <a:t>3. Extension of Electricity Supply and Installation</a:t>
                      </a:r>
                      <a:r>
                        <a:rPr lang="en-US" sz="1200" b="1" baseline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 panose="02020603050405020304" pitchFamily="18" charset="0"/>
                        </a:rPr>
                        <a:t> of 30No. Street lights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2804" marR="32804" marT="639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0">
                        <a:latin typeface="+mj-lt"/>
                      </a:endParaRPr>
                    </a:p>
                  </a:txBody>
                  <a:tcPr marL="32804" marR="32804" marT="639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b="0" dirty="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32804" marR="32804" marT="639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ts val="13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2804" marR="32804" marT="639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547,144.12</a:t>
                      </a:r>
                    </a:p>
                  </a:txBody>
                  <a:tcPr marL="32804" marR="32804" marT="639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200" b="0" dirty="0">
                        <a:solidFill>
                          <a:schemeClr val="tx1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32804" marR="32804" marT="639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547,144.12</a:t>
                      </a:r>
                    </a:p>
                  </a:txBody>
                  <a:tcPr marL="32804" marR="32804" marT="639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Night</a:t>
                      </a:r>
                      <a:r>
                        <a:rPr lang="en-US" sz="1200" b="1" baseline="0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 visibility improved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32804" marR="32804" marT="639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146887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13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 panose="02020603050405020304" pitchFamily="18" charset="0"/>
                        </a:rPr>
                        <a:t>4. Construction of 1No. Lorry Park with one Office Room, passengers shed, graveling of ground and 2-cubicle open urinal</a:t>
                      </a:r>
                    </a:p>
                  </a:txBody>
                  <a:tcPr marL="32804" marR="32804" marT="639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0" dirty="0">
                        <a:latin typeface="+mj-lt"/>
                      </a:endParaRPr>
                    </a:p>
                  </a:txBody>
                  <a:tcPr marL="32804" marR="32804" marT="639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b="0" dirty="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32804" marR="32804" marT="639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ts val="13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2804" marR="32804" marT="639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 154,955.33</a:t>
                      </a:r>
                    </a:p>
                  </a:txBody>
                  <a:tcPr marL="32804" marR="32804" marT="639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200" b="0" dirty="0">
                        <a:solidFill>
                          <a:schemeClr val="tx1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32804" marR="32804" marT="639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154,955.33</a:t>
                      </a:r>
                    </a:p>
                  </a:txBody>
                  <a:tcPr marL="32804" marR="32804" marT="639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Road conditions improved for easy access/movement of people, goods and services</a:t>
                      </a:r>
                    </a:p>
                  </a:txBody>
                  <a:tcPr marL="32804" marR="32804" marT="639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556339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 panose="02020603050405020304" pitchFamily="18" charset="0"/>
                        </a:rPr>
                        <a:t>SUB-TOTAL</a:t>
                      </a:r>
                    </a:p>
                  </a:txBody>
                  <a:tcPr marL="49195" marR="49195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+mj-lt"/>
                        </a:rPr>
                        <a:t>99,800.00</a:t>
                      </a:r>
                    </a:p>
                  </a:txBody>
                  <a:tcPr marL="49195" marR="49195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 panose="02020603050405020304" pitchFamily="18" charset="0"/>
                        </a:rPr>
                        <a:t>0.00</a:t>
                      </a:r>
                    </a:p>
                  </a:txBody>
                  <a:tcPr marL="49195" marR="49195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 224,642.00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 panose="02020603050405020304" pitchFamily="18" charset="0"/>
                        </a:rPr>
                        <a:t>702,099.45</a:t>
                      </a:r>
                    </a:p>
                  </a:txBody>
                  <a:tcPr marL="49195" marR="49195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 panose="02020603050405020304" pitchFamily="18" charset="0"/>
                        </a:rPr>
                        <a:t>0.00</a:t>
                      </a:r>
                    </a:p>
                  </a:txBody>
                  <a:tcPr marL="49195" marR="49195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 1,026,541.45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23"/>
                  </a:ext>
                </a:extLst>
              </a:tr>
            </a:tbl>
          </a:graphicData>
        </a:graphic>
      </p:graphicFrame>
      <p:sp>
        <p:nvSpPr>
          <p:cNvPr id="7" name="Slide Number Placeholder 5"/>
          <p:cNvSpPr txBox="1">
            <a:spLocks/>
          </p:cNvSpPr>
          <p:nvPr/>
        </p:nvSpPr>
        <p:spPr>
          <a:xfrm>
            <a:off x="6444302" y="649287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200" b="0" i="0" u="none" strike="noStrike" cap="none">
                <a:solidFill>
                  <a:schemeClr val="tx1">
                    <a:tint val="75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/>
              <a:t>36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71180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xmlns="" id="{F625F996-E69D-5EAE-4C89-299C7FB57B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0240060"/>
              </p:ext>
            </p:extLst>
          </p:nvPr>
        </p:nvGraphicFramePr>
        <p:xfrm>
          <a:off x="129211" y="634354"/>
          <a:ext cx="8925337" cy="552893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3283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799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8030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02311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947819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693247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1246851">
                  <a:extLst>
                    <a:ext uri="{9D8B030D-6E8A-4147-A177-3AD203B41FA5}">
                      <a16:colId xmlns:a16="http://schemas.microsoft.com/office/drawing/2014/main" xmlns="" val="2195539545"/>
                    </a:ext>
                  </a:extLst>
                </a:gridCol>
                <a:gridCol w="2021277">
                  <a:extLst>
                    <a:ext uri="{9D8B030D-6E8A-4147-A177-3AD203B41FA5}">
                      <a16:colId xmlns:a16="http://schemas.microsoft.com/office/drawing/2014/main" xmlns="" val="3149102419"/>
                    </a:ext>
                  </a:extLst>
                </a:gridCol>
              </a:tblGrid>
              <a:tr h="170516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List all 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Projects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IGF (</a:t>
                      </a:r>
                      <a:r>
                        <a:rPr lang="en-US" sz="1200" b="1" dirty="0" err="1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GHc</a:t>
                      </a: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)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GOG (</a:t>
                      </a:r>
                      <a:r>
                        <a:rPr lang="en-US" sz="1200" b="1" dirty="0" err="1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GHc</a:t>
                      </a: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)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err="1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DACF</a:t>
                      </a: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1200" b="1" dirty="0" err="1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GHc</a:t>
                      </a: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)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DACF-RFG (</a:t>
                      </a:r>
                      <a:r>
                        <a:rPr lang="en-US" sz="1200" b="1" dirty="0" err="1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GHc</a:t>
                      </a: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)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MAG</a:t>
                      </a:r>
                      <a:r>
                        <a:rPr lang="en-US" sz="1200" b="1" baseline="0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1200" b="1" dirty="0" err="1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GHc</a:t>
                      </a: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)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Total Budget (</a:t>
                      </a:r>
                      <a:r>
                        <a:rPr lang="en-US" sz="1200" b="1" dirty="0" err="1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GHc</a:t>
                      </a: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)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Justification- What do you intend to achieve with the </a:t>
                      </a:r>
                      <a:r>
                        <a:rPr lang="en-US" sz="1200" b="1" dirty="0" err="1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programmes</a:t>
                      </a: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/projects and how does this link to your objectives?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61893">
                <a:tc gridSpan="8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ysClr val="windowText" lastClr="000000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INFRASTRUCTURE</a:t>
                      </a:r>
                      <a:r>
                        <a:rPr lang="en-US" sz="1200" baseline="0" dirty="0">
                          <a:solidFill>
                            <a:sysClr val="windowText" lastClr="000000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 DELIVERY AND MANAGEMENT</a:t>
                      </a:r>
                      <a:r>
                        <a:rPr lang="en-US" sz="1200" dirty="0">
                          <a:solidFill>
                            <a:sysClr val="windowText" lastClr="000000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 dirty="0">
                        <a:solidFill>
                          <a:sysClr val="windowText" lastClr="000000"/>
                        </a:solidFill>
                        <a:effectLst/>
                        <a:latin typeface="+mj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solidFill>
                          <a:sysClr val="windowText" lastClr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195" marR="4919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solidFill>
                          <a:sysClr val="windowText" lastClr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195" marR="4919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solidFill>
                          <a:sysClr val="windowText" lastClr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195" marR="4919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solidFill>
                          <a:sysClr val="windowText" lastClr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195" marR="4919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61893">
                <a:tc gridSpan="8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ysClr val="windowText" lastClr="000000"/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A.</a:t>
                      </a:r>
                      <a:r>
                        <a:rPr lang="en-US" sz="1200" baseline="0" dirty="0">
                          <a:solidFill>
                            <a:sysClr val="windowText" lastClr="000000"/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 PUBLIC WORKS,RURAL HOUSING AND WATER MANAGEMENT</a:t>
                      </a:r>
                      <a:endParaRPr lang="en-US" sz="1200" dirty="0">
                        <a:solidFill>
                          <a:sysClr val="windowText" lastClr="000000"/>
                        </a:solidFill>
                        <a:effectLst/>
                        <a:latin typeface="+mj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solidFill>
                          <a:sysClr val="windowText" lastClr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195" marR="4919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solidFill>
                          <a:sysClr val="windowText" lastClr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195" marR="4919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solidFill>
                          <a:sysClr val="windowText" lastClr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195" marR="4919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solidFill>
                          <a:sysClr val="windowText" lastClr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195" marR="4919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18346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13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 panose="02020603050405020304" pitchFamily="18" charset="0"/>
                        </a:rPr>
                        <a:t>1. Self-help/ Community Initiated projects(Road Reshaping)</a:t>
                      </a:r>
                    </a:p>
                  </a:txBody>
                  <a:tcPr marL="32804" marR="32804" marT="639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0" dirty="0">
                        <a:latin typeface="+mj-lt"/>
                      </a:endParaRPr>
                    </a:p>
                  </a:txBody>
                  <a:tcPr marL="32804" marR="32804" marT="639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b="0" dirty="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32804" marR="32804" marT="639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ts val="13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 panose="02020603050405020304" pitchFamily="18" charset="0"/>
                        </a:rPr>
                        <a:t>145,806.00</a:t>
                      </a:r>
                    </a:p>
                  </a:txBody>
                  <a:tcPr marL="32804" marR="32804" marT="639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32804" marR="32804" marT="639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200" b="0" dirty="0">
                        <a:solidFill>
                          <a:schemeClr val="tx1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32804" marR="32804" marT="639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145,806.00</a:t>
                      </a:r>
                    </a:p>
                  </a:txBody>
                  <a:tcPr marL="32804" marR="32804" marT="639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Road conditions improved for easy access/movement of people, goods and services</a:t>
                      </a:r>
                    </a:p>
                  </a:txBody>
                  <a:tcPr marL="32804" marR="32804" marT="639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916519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 panose="02020603050405020304" pitchFamily="18" charset="0"/>
                        </a:rPr>
                        <a:t>SUB-TOTAL</a:t>
                      </a:r>
                    </a:p>
                  </a:txBody>
                  <a:tcPr marL="49195" marR="49195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49195" marR="49195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145,806.00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145,806.00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23"/>
                  </a:ext>
                </a:extLst>
              </a:tr>
            </a:tbl>
          </a:graphicData>
        </a:graphic>
      </p:graphicFrame>
      <p:sp>
        <p:nvSpPr>
          <p:cNvPr id="7" name="Slide Number Placeholder 5"/>
          <p:cNvSpPr txBox="1">
            <a:spLocks/>
          </p:cNvSpPr>
          <p:nvPr/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200" b="0" i="0" u="none" strike="noStrike" cap="none">
                <a:solidFill>
                  <a:schemeClr val="tx1">
                    <a:tint val="75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/>
              <a:t>37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26888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xmlns="" id="{F625F996-E69D-5EAE-4C89-299C7FB57B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1757779"/>
              </p:ext>
            </p:extLst>
          </p:nvPr>
        </p:nvGraphicFramePr>
        <p:xfrm>
          <a:off x="304799" y="634346"/>
          <a:ext cx="8720449" cy="542355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6086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0128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74814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009403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104405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635418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193382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1567544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</a:tblGrid>
              <a:tr h="208154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List all 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Projects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IGF (</a:t>
                      </a:r>
                      <a:r>
                        <a:rPr lang="en-US" sz="1200" b="1" dirty="0" err="1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GHc</a:t>
                      </a: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)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GOG (</a:t>
                      </a:r>
                      <a:r>
                        <a:rPr lang="en-US" sz="1200" b="1" dirty="0" err="1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GHc</a:t>
                      </a: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)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err="1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DACF</a:t>
                      </a: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1200" b="1" dirty="0" err="1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GHc</a:t>
                      </a: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)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DACF-RFG (</a:t>
                      </a:r>
                      <a:r>
                        <a:rPr lang="en-US" sz="1200" b="1" dirty="0" err="1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GHc</a:t>
                      </a: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)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MAG</a:t>
                      </a:r>
                      <a:r>
                        <a:rPr lang="en-US" sz="1200" b="1" baseline="0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1200" b="1" dirty="0" err="1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GHc</a:t>
                      </a: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)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Total Budget (</a:t>
                      </a:r>
                      <a:r>
                        <a:rPr lang="en-US" sz="1200" b="1" dirty="0" err="1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GHc</a:t>
                      </a: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)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Justification- What do you intend to achieve with the</a:t>
                      </a:r>
                      <a:r>
                        <a:rPr lang="en-US" sz="1200" b="1" baseline="0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1" dirty="0" err="1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programmes</a:t>
                      </a: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/projects and how does this link to your objectives?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34976">
                <a:tc gridSpan="8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ysClr val="windowText" lastClr="000000"/>
                          </a:solidFill>
                          <a:effectLst/>
                          <a:latin typeface="+mj-lt"/>
                          <a:ea typeface="Calibri"/>
                          <a:cs typeface="Times New Roman" panose="02020603050405020304" pitchFamily="18" charset="0"/>
                        </a:rPr>
                        <a:t> ECONOMIC DEVELOPMENT </a:t>
                      </a:r>
                    </a:p>
                  </a:txBody>
                  <a:tcPr marL="49195" marR="49195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34976">
                <a:tc gridSpan="8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ysClr val="windowText" lastClr="000000"/>
                          </a:solidFill>
                          <a:effectLst/>
                          <a:latin typeface="+mj-lt"/>
                          <a:ea typeface="Calibri"/>
                          <a:cs typeface="Times New Roman" panose="02020603050405020304" pitchFamily="18" charset="0"/>
                        </a:rPr>
                        <a:t>A. AGRICULTURAL SERVICES AND MANAGEMENT</a:t>
                      </a:r>
                    </a:p>
                  </a:txBody>
                  <a:tcPr marL="49195" marR="49195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254152">
                <a:tc>
                  <a:txBody>
                    <a:bodyPr/>
                    <a:lstStyle/>
                    <a:p>
                      <a:pPr marL="0" marR="0" algn="l">
                        <a:lnSpc>
                          <a:spcPts val="13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 panose="02020603050405020304" pitchFamily="18" charset="0"/>
                        </a:rPr>
                        <a:t>1. Rehabilitation of Veterinary </a:t>
                      </a:r>
                      <a:r>
                        <a:rPr lang="en-US" sz="1200" b="1" dirty="0" err="1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 panose="02020603050405020304" pitchFamily="18" charset="0"/>
                        </a:rPr>
                        <a:t>Ofiice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2804" marR="32804" marT="639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32804" marR="32804" marT="639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32804" marR="32804" marT="639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51,626.20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ts val="13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2804" marR="32804" marT="639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32804" marR="32804" marT="639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ts val="13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 panose="02020603050405020304" pitchFamily="18" charset="0"/>
                        </a:rPr>
                        <a:t>51,626.20</a:t>
                      </a:r>
                    </a:p>
                  </a:txBody>
                  <a:tcPr marL="32804" marR="32804" marT="639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13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2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Management of</a:t>
                      </a:r>
                      <a:r>
                        <a:rPr lang="en-US" sz="1200" b="1" i="0" u="none" strike="noStrike" cap="none" baseline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diseases and pests improved.</a:t>
                      </a:r>
                      <a:endParaRPr lang="en-US" sz="1200" b="1" i="0" u="none" strike="noStrike" cap="none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Times New Roman" panose="02020603050405020304" pitchFamily="18" charset="0"/>
                        <a:sym typeface="Arial"/>
                      </a:endParaRPr>
                    </a:p>
                  </a:txBody>
                  <a:tcPr marL="32804" marR="32804" marT="639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017904">
                <a:tc>
                  <a:txBody>
                    <a:bodyPr/>
                    <a:lstStyle/>
                    <a:p>
                      <a:pPr marL="0" marR="0" algn="l">
                        <a:lnSpc>
                          <a:spcPts val="13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 panose="02020603050405020304" pitchFamily="18" charset="0"/>
                        </a:rPr>
                        <a:t>SUB-TOTAL</a:t>
                      </a:r>
                    </a:p>
                  </a:txBody>
                  <a:tcPr marL="32804" marR="32804" marT="639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tx1"/>
                          </a:solidFill>
                        </a:rPr>
                        <a:t>0.00</a:t>
                      </a:r>
                    </a:p>
                  </a:txBody>
                  <a:tcPr marL="32804" marR="32804" marT="639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1" dirty="0">
                          <a:solidFill>
                            <a:schemeClr val="tx1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0.00</a:t>
                      </a:r>
                    </a:p>
                  </a:txBody>
                  <a:tcPr marL="32804" marR="32804" marT="639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51,626.20</a:t>
                      </a:r>
                    </a:p>
                  </a:txBody>
                  <a:tcPr marL="32804" marR="32804" marT="639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32804" marR="32804" marT="639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0.00</a:t>
                      </a:r>
                    </a:p>
                  </a:txBody>
                  <a:tcPr marL="32804" marR="32804" marT="639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51,626.20</a:t>
                      </a:r>
                    </a:p>
                  </a:txBody>
                  <a:tcPr marL="32804" marR="32804" marT="639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32804" marR="32804" marT="639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sp>
        <p:nvSpPr>
          <p:cNvPr id="7" name="Slide Number Placeholder 5"/>
          <p:cNvSpPr txBox="1">
            <a:spLocks/>
          </p:cNvSpPr>
          <p:nvPr/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200" b="0" i="0" u="none" strike="noStrike" cap="none">
                <a:solidFill>
                  <a:schemeClr val="tx1">
                    <a:tint val="75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/>
              <a:t>38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6242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7110361"/>
              </p:ext>
            </p:extLst>
          </p:nvPr>
        </p:nvGraphicFramePr>
        <p:xfrm>
          <a:off x="243522" y="755294"/>
          <a:ext cx="8592134" cy="551330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6320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52893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611290">
                <a:tc>
                  <a:txBody>
                    <a:bodyPr/>
                    <a:lstStyle/>
                    <a:p>
                      <a:pPr marL="91440">
                        <a:lnSpc>
                          <a:spcPct val="150000"/>
                        </a:lnSpc>
                        <a:spcBef>
                          <a:spcPts val="315"/>
                        </a:spcBef>
                      </a:pPr>
                      <a:r>
                        <a:rPr sz="1400" b="1" dirty="0">
                          <a:solidFill>
                            <a:schemeClr val="tx1"/>
                          </a:solidFill>
                          <a:latin typeface="+mj-lt"/>
                          <a:cs typeface="Arial"/>
                        </a:rPr>
                        <a:t>FOCUS</a:t>
                      </a:r>
                      <a:r>
                        <a:rPr sz="1400" b="1" spc="-35" dirty="0">
                          <a:solidFill>
                            <a:schemeClr val="tx1"/>
                          </a:solidFill>
                          <a:latin typeface="+mj-lt"/>
                          <a:cs typeface="Arial"/>
                        </a:rPr>
                        <a:t> </a:t>
                      </a:r>
                      <a:r>
                        <a:rPr sz="1400" b="1" spc="-20" dirty="0">
                          <a:solidFill>
                            <a:schemeClr val="tx1"/>
                          </a:solidFill>
                          <a:latin typeface="+mj-lt"/>
                          <a:cs typeface="Arial"/>
                        </a:rPr>
                        <a:t>AREA</a:t>
                      </a:r>
                      <a:endParaRPr sz="1400" dirty="0">
                        <a:solidFill>
                          <a:schemeClr val="tx1"/>
                        </a:solidFill>
                        <a:latin typeface="+mj-lt"/>
                        <a:cs typeface="Arial"/>
                      </a:endParaRPr>
                    </a:p>
                  </a:txBody>
                  <a:tcPr marL="0" marR="0" marT="40005" marB="0" anchor="ctr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2075" marR="450850" algn="ctr">
                        <a:lnSpc>
                          <a:spcPct val="150000"/>
                        </a:lnSpc>
                        <a:spcBef>
                          <a:spcPts val="315"/>
                        </a:spcBef>
                      </a:pPr>
                      <a:r>
                        <a:rPr sz="1400" b="1" dirty="0">
                          <a:solidFill>
                            <a:schemeClr val="tx1"/>
                          </a:solidFill>
                          <a:latin typeface="+mj-lt"/>
                          <a:cs typeface="Arial"/>
                        </a:rPr>
                        <a:t>ADOPTED</a:t>
                      </a:r>
                      <a:r>
                        <a:rPr sz="1400" b="1" spc="-20" dirty="0">
                          <a:solidFill>
                            <a:schemeClr val="tx1"/>
                          </a:solidFill>
                          <a:latin typeface="+mj-lt"/>
                          <a:cs typeface="Arial"/>
                        </a:rPr>
                        <a:t> </a:t>
                      </a:r>
                      <a:r>
                        <a:rPr sz="1400" b="1" spc="-10" dirty="0">
                          <a:solidFill>
                            <a:schemeClr val="tx1"/>
                          </a:solidFill>
                          <a:latin typeface="+mj-lt"/>
                          <a:cs typeface="Arial"/>
                        </a:rPr>
                        <a:t>POLICY OBJECTIVE</a:t>
                      </a:r>
                      <a:endParaRPr sz="1400" dirty="0">
                        <a:solidFill>
                          <a:schemeClr val="tx1"/>
                        </a:solidFill>
                        <a:latin typeface="+mj-lt"/>
                        <a:cs typeface="Arial"/>
                      </a:endParaRPr>
                    </a:p>
                  </a:txBody>
                  <a:tcPr marL="0" marR="0" marT="40005" marB="0" anchor="ctr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26414">
                <a:tc>
                  <a:txBody>
                    <a:bodyPr/>
                    <a:lstStyle/>
                    <a:p>
                      <a:pPr marL="53975" marR="0" lvl="0" indent="-53975" defTabSz="91440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dirty="0">
                          <a:solidFill>
                            <a:schemeClr val="tx1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 Local Governance and Decentralisation</a:t>
                      </a:r>
                    </a:p>
                  </a:txBody>
                  <a:tcPr marL="0" marR="0" marT="0" marB="0" anchor="b">
                    <a:lnL w="12700">
                      <a:solidFill>
                        <a:srgbClr val="000000"/>
                      </a:solidFill>
                      <a:prstDash val="soli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3975" marR="0" lvl="0" indent="-53975" defTabSz="91440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 Deepen</a:t>
                      </a:r>
                      <a:r>
                        <a:rPr lang="en-US" sz="1200" b="0" baseline="0" dirty="0">
                          <a:solidFill>
                            <a:schemeClr val="tx1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 Political and Administrative Decentralisation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34268">
                <a:tc>
                  <a:txBody>
                    <a:bodyPr/>
                    <a:lstStyle/>
                    <a:p>
                      <a:pPr marL="53975" marR="0" lvl="0" indent="-53975" defTabSz="91440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dirty="0">
                          <a:solidFill>
                            <a:schemeClr val="tx1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 Strong and resilient</a:t>
                      </a:r>
                      <a:r>
                        <a:rPr lang="en-GB" sz="1200" b="0" baseline="0" dirty="0">
                          <a:solidFill>
                            <a:schemeClr val="tx1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 economy</a:t>
                      </a:r>
                      <a:endParaRPr lang="en-GB" sz="1200" b="0" dirty="0">
                        <a:solidFill>
                          <a:schemeClr val="tx1"/>
                        </a:solidFill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>
                      <a:solidFill>
                        <a:srgbClr val="000000"/>
                      </a:solidFill>
                      <a:prstDash val="soli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3975" marR="0" lvl="0" indent="-53975" defTabSz="91440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 Strengthen domestic resource mobilization to improve capacity for</a:t>
                      </a:r>
                      <a:r>
                        <a:rPr lang="en-US" sz="1200" b="0" baseline="0" dirty="0">
                          <a:solidFill>
                            <a:schemeClr val="tx1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 revenue collection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64853">
                <a:tc>
                  <a:txBody>
                    <a:bodyPr/>
                    <a:lstStyle/>
                    <a:p>
                      <a:pPr marL="53975" marR="0" lvl="0" indent="-53975" defTabSz="91440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 Agriculture and rural development</a:t>
                      </a:r>
                      <a:endParaRPr lang="en-GB" sz="1200" b="0" dirty="0">
                        <a:solidFill>
                          <a:schemeClr val="tx1"/>
                        </a:solidFill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>
                      <a:solidFill>
                        <a:srgbClr val="000000"/>
                      </a:solidFill>
                      <a:prstDash val="soli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3975" marR="0" lvl="0" indent="-53975" defTabSz="91440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 Modernize and enhance agricultural production</a:t>
                      </a:r>
                      <a:r>
                        <a:rPr lang="en-US" sz="1200" b="0" baseline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 systems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34268"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 Education and training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>
                      <a:solidFill>
                        <a:srgbClr val="000000"/>
                      </a:solidFill>
                      <a:prstDash val="soli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3975" marR="0" lvl="0" indent="0" defTabSz="91440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Enhance</a:t>
                      </a:r>
                      <a:r>
                        <a:rPr lang="en-US" sz="1200" b="0" baseline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 equitable access to and participation in quality education at all levels.</a:t>
                      </a:r>
                      <a:endParaRPr lang="en-US" sz="1200" b="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12254959"/>
                  </a:ext>
                </a:extLst>
              </a:tr>
              <a:tr h="686180"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 Health and health services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>
                      <a:solidFill>
                        <a:srgbClr val="000000"/>
                      </a:solidFill>
                      <a:prstDash val="soli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3975" marR="0" lvl="0" indent="0" defTabSz="91440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Ensure accessible, and quality Universal Health Coverage (UHC) for all.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724704130"/>
                  </a:ext>
                </a:extLst>
              </a:tr>
              <a:tr h="759662">
                <a:tc>
                  <a:txBody>
                    <a:bodyPr/>
                    <a:lstStyle/>
                    <a:p>
                      <a:pPr marL="53975" marR="0" lvl="0" indent="0" defTabSz="91440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Child protection and development</a:t>
                      </a:r>
                      <a:endParaRPr lang="en-GB" sz="1200" b="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>
                      <a:solidFill>
                        <a:srgbClr val="000000"/>
                      </a:solidFill>
                      <a:prstDash val="soli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3975" indent="-53975">
                        <a:lnSpc>
                          <a:spcPct val="150000"/>
                        </a:lnSpc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 Prevent and protect children from all forms of violence, abuse, neglect and exploitation.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062688456"/>
                  </a:ext>
                </a:extLst>
              </a:tr>
              <a:tr h="698184">
                <a:tc rowSpan="2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 Gender equality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000000"/>
                      </a:solidFill>
                      <a:prstDash val="soli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3975" marR="0" lvl="0" indent="-53975" defTabSz="91440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 Attain gender equality and equity in political, social and economic development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082524735"/>
                  </a:ext>
                </a:extLst>
              </a:tr>
              <a:tr h="698184">
                <a:tc v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16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3975" marR="0" lvl="0" indent="-53975" defTabSz="91440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 Promote economic empowerment of particularly women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312262621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19EE406C-F62C-9726-B208-6185A50963BC}"/>
              </a:ext>
            </a:extLst>
          </p:cNvPr>
          <p:cNvSpPr txBox="1"/>
          <p:nvPr/>
        </p:nvSpPr>
        <p:spPr>
          <a:xfrm>
            <a:off x="870097" y="116959"/>
            <a:ext cx="723900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b="1" dirty="0">
                <a:cs typeface="Times New Roman" panose="02020603050405020304" pitchFamily="18" charset="0"/>
              </a:rPr>
              <a:t>DISTRICT ADOPTED</a:t>
            </a:r>
            <a:r>
              <a:rPr lang="en-US" sz="2200" b="1" spc="-70" dirty="0">
                <a:cs typeface="Times New Roman" panose="02020603050405020304" pitchFamily="18" charset="0"/>
              </a:rPr>
              <a:t> </a:t>
            </a:r>
            <a:r>
              <a:rPr lang="en-US" sz="2200" b="1" dirty="0">
                <a:cs typeface="Times New Roman" panose="02020603050405020304" pitchFamily="18" charset="0"/>
              </a:rPr>
              <a:t>POLICY</a:t>
            </a:r>
            <a:r>
              <a:rPr lang="en-US" sz="2200" b="1" spc="-20" dirty="0">
                <a:cs typeface="Times New Roman" panose="02020603050405020304" pitchFamily="18" charset="0"/>
              </a:rPr>
              <a:t> </a:t>
            </a:r>
            <a:r>
              <a:rPr lang="en-US" sz="2200" b="1" dirty="0">
                <a:cs typeface="Times New Roman" panose="02020603050405020304" pitchFamily="18" charset="0"/>
              </a:rPr>
              <a:t>OBJECTIVES</a:t>
            </a:r>
            <a:r>
              <a:rPr lang="en-US" sz="2200" b="1" spc="-70" dirty="0">
                <a:cs typeface="Times New Roman" panose="02020603050405020304" pitchFamily="18" charset="0"/>
              </a:rPr>
              <a:t> </a:t>
            </a:r>
            <a:r>
              <a:rPr lang="en-US" sz="2200" b="1" spc="-25" dirty="0">
                <a:cs typeface="Times New Roman" panose="02020603050405020304" pitchFamily="18" charset="0"/>
              </a:rPr>
              <a:t>FOR </a:t>
            </a:r>
            <a:r>
              <a:rPr lang="en-US" sz="2200" b="1" spc="-20" dirty="0">
                <a:cs typeface="Times New Roman" panose="02020603050405020304" pitchFamily="18" charset="0"/>
              </a:rPr>
              <a:t>2024</a:t>
            </a:r>
            <a:endParaRPr lang="en-US" sz="2200" b="1" dirty="0"/>
          </a:p>
        </p:txBody>
      </p:sp>
      <p:sp>
        <p:nvSpPr>
          <p:cNvPr id="5" name="Slide Number Placeholder 5"/>
          <p:cNvSpPr txBox="1">
            <a:spLocks/>
          </p:cNvSpPr>
          <p:nvPr/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200" b="0" i="0" u="none" strike="noStrike" cap="none">
                <a:solidFill>
                  <a:schemeClr val="tx1">
                    <a:tint val="75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46407990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xmlns="" id="{F625F996-E69D-5EAE-4C89-299C7FB57B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4829268"/>
              </p:ext>
            </p:extLst>
          </p:nvPr>
        </p:nvGraphicFramePr>
        <p:xfrm>
          <a:off x="304799" y="634347"/>
          <a:ext cx="8720449" cy="550714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6086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0128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74814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009403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104405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635418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193382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1567544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</a:tblGrid>
              <a:tr h="177962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List all 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Projects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IGF (</a:t>
                      </a:r>
                      <a:r>
                        <a:rPr lang="en-US" sz="1200" b="1" dirty="0" err="1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GHc</a:t>
                      </a: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)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GOG (</a:t>
                      </a:r>
                      <a:r>
                        <a:rPr lang="en-US" sz="1200" b="1" dirty="0" err="1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GHc</a:t>
                      </a: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)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err="1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DACF</a:t>
                      </a: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1200" b="1" dirty="0" err="1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GHc</a:t>
                      </a: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)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DACF-RFG (</a:t>
                      </a:r>
                      <a:r>
                        <a:rPr lang="en-US" sz="1200" b="1" dirty="0" err="1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GHc</a:t>
                      </a: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)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MAG</a:t>
                      </a:r>
                      <a:r>
                        <a:rPr lang="en-US" sz="1200" b="1" baseline="0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1200" b="1" dirty="0" err="1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GHc</a:t>
                      </a: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)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Total Budget (</a:t>
                      </a:r>
                      <a:r>
                        <a:rPr lang="en-US" sz="1200" b="1" dirty="0" err="1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GHc</a:t>
                      </a: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)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Justification- What do you intend to achieve with the</a:t>
                      </a:r>
                      <a:r>
                        <a:rPr lang="en-US" sz="1200" b="1" baseline="0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1" dirty="0" err="1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programmes</a:t>
                      </a: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/projects and how does this link to your objectives?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9195" marR="491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57380">
                <a:tc gridSpan="8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ysClr val="windowText" lastClr="000000"/>
                          </a:solidFill>
                          <a:effectLst/>
                          <a:latin typeface="+mj-lt"/>
                          <a:ea typeface="Calibri"/>
                          <a:cs typeface="Times New Roman" panose="02020603050405020304" pitchFamily="18" charset="0"/>
                        </a:rPr>
                        <a:t> ECONOMIC DEVELOPMENT </a:t>
                      </a:r>
                    </a:p>
                  </a:txBody>
                  <a:tcPr marL="49195" marR="49195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57380">
                <a:tc gridSpan="8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ysClr val="windowText" lastClr="000000"/>
                          </a:solidFill>
                          <a:effectLst/>
                          <a:latin typeface="+mj-lt"/>
                          <a:ea typeface="Calibri"/>
                          <a:cs typeface="Times New Roman" panose="02020603050405020304" pitchFamily="18" charset="0"/>
                        </a:rPr>
                        <a:t>B. TRADE ,TOURISM AND INDUSTRIAL DEVELOPMENT</a:t>
                      </a:r>
                    </a:p>
                  </a:txBody>
                  <a:tcPr marL="49195" marR="49195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072241">
                <a:tc>
                  <a:txBody>
                    <a:bodyPr/>
                    <a:lstStyle/>
                    <a:p>
                      <a:pPr marL="0" marR="0" algn="l">
                        <a:lnSpc>
                          <a:spcPts val="13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 panose="02020603050405020304" pitchFamily="18" charset="0"/>
                        </a:rPr>
                        <a:t>1.Rehabilitation of AKIM SWEDRU  Market</a:t>
                      </a:r>
                    </a:p>
                  </a:txBody>
                  <a:tcPr marL="32804" marR="32804" marT="639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32804" marR="32804" marT="639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32804" marR="32804" marT="639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ts val="13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 panose="02020603050405020304" pitchFamily="18" charset="0"/>
                        </a:rPr>
                        <a:t>203,295.90</a:t>
                      </a:r>
                    </a:p>
                  </a:txBody>
                  <a:tcPr marL="32804" marR="32804" marT="639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32804" marR="32804" marT="639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ts val="13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 panose="02020603050405020304" pitchFamily="18" charset="0"/>
                        </a:rPr>
                        <a:t>203,295.90</a:t>
                      </a:r>
                    </a:p>
                  </a:txBody>
                  <a:tcPr marL="32804" marR="32804" marT="639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13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2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Local Business enterprises promoted for job creation</a:t>
                      </a:r>
                    </a:p>
                  </a:txBody>
                  <a:tcPr marL="32804" marR="32804" marT="639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870260">
                <a:tc>
                  <a:txBody>
                    <a:bodyPr/>
                    <a:lstStyle/>
                    <a:p>
                      <a:pPr marL="0" marR="0" algn="l">
                        <a:lnSpc>
                          <a:spcPts val="13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 panose="02020603050405020304" pitchFamily="18" charset="0"/>
                        </a:rPr>
                        <a:t>SUB-TOTAL</a:t>
                      </a:r>
                    </a:p>
                  </a:txBody>
                  <a:tcPr marL="32804" marR="32804" marT="639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tx1"/>
                          </a:solidFill>
                        </a:rPr>
                        <a:t>0.00</a:t>
                      </a:r>
                    </a:p>
                  </a:txBody>
                  <a:tcPr marL="32804" marR="32804" marT="639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1" dirty="0">
                          <a:solidFill>
                            <a:schemeClr val="tx1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0.00</a:t>
                      </a:r>
                    </a:p>
                  </a:txBody>
                  <a:tcPr marL="32804" marR="32804" marT="639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32804" marR="32804" marT="639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203,295.90</a:t>
                      </a:r>
                    </a:p>
                  </a:txBody>
                  <a:tcPr marL="32804" marR="32804" marT="639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0.00</a:t>
                      </a:r>
                    </a:p>
                  </a:txBody>
                  <a:tcPr marL="32804" marR="32804" marT="639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203,295.90</a:t>
                      </a:r>
                    </a:p>
                  </a:txBody>
                  <a:tcPr marL="32804" marR="32804" marT="639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32804" marR="32804" marT="639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870260">
                <a:tc>
                  <a:txBody>
                    <a:bodyPr/>
                    <a:lstStyle/>
                    <a:p>
                      <a:pPr marL="0" marR="0" algn="l">
                        <a:lnSpc>
                          <a:spcPts val="13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 panose="02020603050405020304" pitchFamily="18" charset="0"/>
                        </a:rPr>
                        <a:t>GRAND</a:t>
                      </a:r>
                      <a:r>
                        <a:rPr lang="en-US" sz="1200" b="1" baseline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 panose="02020603050405020304" pitchFamily="18" charset="0"/>
                        </a:rPr>
                        <a:t> TOTAL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2804" marR="32804" marT="639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+mj-lt"/>
                        </a:rPr>
                        <a:t>99,800.00</a:t>
                      </a:r>
                    </a:p>
                  </a:txBody>
                  <a:tcPr marL="32804" marR="32804" marT="639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1" dirty="0">
                          <a:solidFill>
                            <a:schemeClr val="tx1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25,180.00</a:t>
                      </a:r>
                    </a:p>
                  </a:txBody>
                  <a:tcPr marL="32804" marR="32804" marT="639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>
                          <a:latin typeface="+mj-lt"/>
                        </a:rPr>
                        <a:t>1,523,901.00</a:t>
                      </a:r>
                    </a:p>
                  </a:txBody>
                  <a:tcPr marL="32804" marR="32804" marT="639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>
                          <a:latin typeface="+mj-lt"/>
                        </a:rPr>
                        <a:t>1,355,306.00</a:t>
                      </a:r>
                    </a:p>
                  </a:txBody>
                  <a:tcPr marL="32804" marR="32804" marT="639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>
                          <a:latin typeface="+mj-lt"/>
                        </a:rPr>
                        <a:t>0.00</a:t>
                      </a:r>
                    </a:p>
                  </a:txBody>
                  <a:tcPr marL="32804" marR="32804" marT="639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>
                          <a:latin typeface="+mj-lt"/>
                        </a:rPr>
                        <a:t>3,004,187.00</a:t>
                      </a:r>
                    </a:p>
                  </a:txBody>
                  <a:tcPr marL="32804" marR="32804" marT="639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32804" marR="32804" marT="639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7" name="Slide Number Placeholder 5"/>
          <p:cNvSpPr txBox="1">
            <a:spLocks/>
          </p:cNvSpPr>
          <p:nvPr/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200" b="0" i="0" u="none" strike="noStrike" cap="none">
                <a:solidFill>
                  <a:schemeClr val="tx1">
                    <a:tint val="75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/>
              <a:t>39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36886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ED3C4CF-8083-8138-DD85-12DDA733BA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7154" y="474785"/>
            <a:ext cx="8176846" cy="808892"/>
          </a:xfrm>
        </p:spPr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chemeClr val="tx1"/>
                </a:solidFill>
                <a:latin typeface="+mj-lt"/>
              </a:rPr>
              <a:t>Sanitation Budget</a:t>
            </a: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7408891"/>
              </p:ext>
            </p:extLst>
          </p:nvPr>
        </p:nvGraphicFramePr>
        <p:xfrm>
          <a:off x="581670" y="1157985"/>
          <a:ext cx="7992207" cy="224030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53624">
                  <a:extLst>
                    <a:ext uri="{9D8B030D-6E8A-4147-A177-3AD203B41FA5}">
                      <a16:colId xmlns:a16="http://schemas.microsoft.com/office/drawing/2014/main" xmlns="" val="260031509"/>
                    </a:ext>
                  </a:extLst>
                </a:gridCol>
                <a:gridCol w="5212517">
                  <a:extLst>
                    <a:ext uri="{9D8B030D-6E8A-4147-A177-3AD203B41FA5}">
                      <a16:colId xmlns:a16="http://schemas.microsoft.com/office/drawing/2014/main" xmlns="" val="2021215530"/>
                    </a:ext>
                  </a:extLst>
                </a:gridCol>
                <a:gridCol w="2226066">
                  <a:extLst>
                    <a:ext uri="{9D8B030D-6E8A-4147-A177-3AD203B41FA5}">
                      <a16:colId xmlns:a16="http://schemas.microsoft.com/office/drawing/2014/main" xmlns="" val="945774854"/>
                    </a:ext>
                  </a:extLst>
                </a:gridCol>
              </a:tblGrid>
              <a:tr h="426786"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b="1" dirty="0">
                          <a:effectLst/>
                        </a:rPr>
                        <a:t>Liquid Waste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794865706"/>
                  </a:ext>
                </a:extLst>
              </a:tr>
              <a:tr h="42678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b="1">
                          <a:effectLst/>
                        </a:rPr>
                        <a:t>No</a:t>
                      </a:r>
                      <a:endParaRPr lang="en-US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b="1" dirty="0">
                          <a:effectLst/>
                        </a:rPr>
                        <a:t>Name of Activity/Project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b="1" dirty="0">
                          <a:effectLst/>
                        </a:rPr>
                        <a:t>Budget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694860692"/>
                  </a:ext>
                </a:extLst>
              </a:tr>
              <a:tr h="56961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b="1" dirty="0"/>
                        <a:t>Rehabilitation of 12-Unit Water Closet Toilet and Bath at AKIM SWEDRU 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176,957.80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3709232867"/>
                  </a:ext>
                </a:extLst>
              </a:tr>
              <a:tr h="40856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 </a:t>
                      </a:r>
                      <a:r>
                        <a:rPr lang="en-US" b="1" dirty="0"/>
                        <a:t>Fumigation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161,000.00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93442217"/>
                  </a:ext>
                </a:extLst>
              </a:tr>
              <a:tr h="40856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Total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4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1400" b="1" i="0" u="none" strike="noStrike" cap="non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337,957.80</a:t>
                      </a: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295200142"/>
                  </a:ext>
                </a:extLst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9326530"/>
              </p:ext>
            </p:extLst>
          </p:nvPr>
        </p:nvGraphicFramePr>
        <p:xfrm>
          <a:off x="595318" y="3698543"/>
          <a:ext cx="7992207" cy="236106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65848">
                  <a:extLst>
                    <a:ext uri="{9D8B030D-6E8A-4147-A177-3AD203B41FA5}">
                      <a16:colId xmlns:a16="http://schemas.microsoft.com/office/drawing/2014/main" xmlns="" val="134508048"/>
                    </a:ext>
                  </a:extLst>
                </a:gridCol>
                <a:gridCol w="5327606">
                  <a:extLst>
                    <a:ext uri="{9D8B030D-6E8A-4147-A177-3AD203B41FA5}">
                      <a16:colId xmlns:a16="http://schemas.microsoft.com/office/drawing/2014/main" xmlns="" val="3694199055"/>
                    </a:ext>
                  </a:extLst>
                </a:gridCol>
                <a:gridCol w="2098753">
                  <a:extLst>
                    <a:ext uri="{9D8B030D-6E8A-4147-A177-3AD203B41FA5}">
                      <a16:colId xmlns:a16="http://schemas.microsoft.com/office/drawing/2014/main" xmlns="" val="1201937429"/>
                    </a:ext>
                  </a:extLst>
                </a:gridCol>
              </a:tblGrid>
              <a:tr h="364619"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b="1" dirty="0">
                          <a:effectLst/>
                        </a:rPr>
                        <a:t>Solid Waste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228763113"/>
                  </a:ext>
                </a:extLst>
              </a:tr>
              <a:tr h="49911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b="1" dirty="0">
                          <a:effectLst/>
                        </a:rPr>
                        <a:t>No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b="1" dirty="0">
                          <a:effectLst/>
                        </a:rPr>
                        <a:t>Name of Activity/Project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b="1">
                          <a:effectLst/>
                        </a:rPr>
                        <a:t>Budget</a:t>
                      </a:r>
                      <a:endParaRPr lang="en-US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155824376"/>
                  </a:ext>
                </a:extLst>
              </a:tr>
              <a:tr h="49911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b="1" dirty="0"/>
                        <a:t>Clearing and Leveling of Refuse Sites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160,000.00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4064835252"/>
                  </a:ext>
                </a:extLst>
              </a:tr>
              <a:tr h="49911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b="1" dirty="0"/>
                        <a:t>Refuse Evacuation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30,000.00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682158049"/>
                  </a:ext>
                </a:extLst>
              </a:tr>
              <a:tr h="49911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Total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190,000.00 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3632239579"/>
                  </a:ext>
                </a:extLst>
              </a:tr>
            </a:tbl>
          </a:graphicData>
        </a:graphic>
      </p:graphicFrame>
      <p:sp>
        <p:nvSpPr>
          <p:cNvPr id="5" name="Slide Number Placeholder 5"/>
          <p:cNvSpPr txBox="1">
            <a:spLocks/>
          </p:cNvSpPr>
          <p:nvPr/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200" b="0" i="0" u="none" strike="noStrike" cap="none">
                <a:solidFill>
                  <a:schemeClr val="tx1">
                    <a:tint val="75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/>
              <a:t>40</a:t>
            </a:r>
          </a:p>
        </p:txBody>
      </p:sp>
    </p:spTree>
    <p:extLst>
      <p:ext uri="{BB962C8B-B14F-4D97-AF65-F5344CB8AC3E}">
        <p14:creationId xmlns:p14="http://schemas.microsoft.com/office/powerpoint/2010/main" val="2997100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618049"/>
              </p:ext>
            </p:extLst>
          </p:nvPr>
        </p:nvGraphicFramePr>
        <p:xfrm>
          <a:off x="141382" y="936438"/>
          <a:ext cx="8694274" cy="541991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32483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36944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44571">
                <a:tc>
                  <a:txBody>
                    <a:bodyPr/>
                    <a:lstStyle/>
                    <a:p>
                      <a:pPr marL="91440">
                        <a:lnSpc>
                          <a:spcPct val="150000"/>
                        </a:lnSpc>
                        <a:spcBef>
                          <a:spcPts val="315"/>
                        </a:spcBef>
                      </a:pPr>
                      <a:r>
                        <a:rPr sz="1400" b="1" dirty="0">
                          <a:solidFill>
                            <a:schemeClr val="tx1"/>
                          </a:solidFill>
                          <a:latin typeface="+mj-lt"/>
                          <a:cs typeface="Arial"/>
                        </a:rPr>
                        <a:t>FOCUS</a:t>
                      </a:r>
                      <a:r>
                        <a:rPr sz="1400" b="1" spc="-35" dirty="0">
                          <a:solidFill>
                            <a:schemeClr val="tx1"/>
                          </a:solidFill>
                          <a:latin typeface="+mj-lt"/>
                          <a:cs typeface="Arial"/>
                        </a:rPr>
                        <a:t> </a:t>
                      </a:r>
                      <a:r>
                        <a:rPr sz="1400" b="1" spc="-20" dirty="0">
                          <a:solidFill>
                            <a:schemeClr val="tx1"/>
                          </a:solidFill>
                          <a:latin typeface="+mj-lt"/>
                          <a:cs typeface="Arial"/>
                        </a:rPr>
                        <a:t>AREA</a:t>
                      </a:r>
                      <a:endParaRPr sz="1400" dirty="0">
                        <a:solidFill>
                          <a:schemeClr val="tx1"/>
                        </a:solidFill>
                        <a:latin typeface="+mj-lt"/>
                        <a:cs typeface="Arial"/>
                      </a:endParaRPr>
                    </a:p>
                  </a:txBody>
                  <a:tcPr marL="0" marR="0" marT="40005" marB="0" anchor="ctr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2075" marR="450850" algn="ctr">
                        <a:lnSpc>
                          <a:spcPct val="150000"/>
                        </a:lnSpc>
                        <a:spcBef>
                          <a:spcPts val="315"/>
                        </a:spcBef>
                      </a:pPr>
                      <a:r>
                        <a:rPr sz="1400" b="1" dirty="0">
                          <a:solidFill>
                            <a:schemeClr val="tx1"/>
                          </a:solidFill>
                          <a:latin typeface="+mj-lt"/>
                          <a:cs typeface="Arial"/>
                        </a:rPr>
                        <a:t>ADOPTED</a:t>
                      </a:r>
                      <a:r>
                        <a:rPr sz="1400" b="1" spc="-20" dirty="0">
                          <a:solidFill>
                            <a:schemeClr val="tx1"/>
                          </a:solidFill>
                          <a:latin typeface="+mj-lt"/>
                          <a:cs typeface="Arial"/>
                        </a:rPr>
                        <a:t> </a:t>
                      </a:r>
                      <a:r>
                        <a:rPr sz="1400" b="1" spc="-10" dirty="0">
                          <a:solidFill>
                            <a:schemeClr val="tx1"/>
                          </a:solidFill>
                          <a:latin typeface="+mj-lt"/>
                          <a:cs typeface="Arial"/>
                        </a:rPr>
                        <a:t>POLICY OBJECTIVE</a:t>
                      </a:r>
                      <a:endParaRPr sz="1400" dirty="0">
                        <a:solidFill>
                          <a:schemeClr val="tx1"/>
                        </a:solidFill>
                        <a:latin typeface="+mj-lt"/>
                        <a:cs typeface="Arial"/>
                      </a:endParaRPr>
                    </a:p>
                  </a:txBody>
                  <a:tcPr marL="0" marR="0" marT="40005" marB="0" anchor="ctr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87018">
                <a:tc>
                  <a:txBody>
                    <a:bodyPr/>
                    <a:lstStyle/>
                    <a:p>
                      <a:pPr marL="57150" indent="-57150">
                        <a:lnSpc>
                          <a:spcPct val="150000"/>
                        </a:lnSpc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 Disability-inclusive development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>
                      <a:solidFill>
                        <a:srgbClr val="000000"/>
                      </a:solidFill>
                      <a:prstDash val="soli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3975" indent="-53975">
                        <a:lnSpc>
                          <a:spcPct val="150000"/>
                        </a:lnSpc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 Implement</a:t>
                      </a:r>
                      <a:r>
                        <a:rPr lang="en-US" sz="1200" b="0" baseline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 social protection systems and measures for the poor and vulnerable</a:t>
                      </a:r>
                      <a:r>
                        <a:rPr lang="en-US" sz="1200" b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87018">
                <a:tc>
                  <a:txBody>
                    <a:bodyPr/>
                    <a:lstStyle/>
                    <a:p>
                      <a:pPr marL="57150" indent="-57150">
                        <a:lnSpc>
                          <a:spcPct val="150000"/>
                        </a:lnSpc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 Reducing poverty and Inequality</a:t>
                      </a:r>
                    </a:p>
                  </a:txBody>
                  <a:tcPr marL="0" marR="0" marT="0" marB="0" anchor="b">
                    <a:lnL w="12700">
                      <a:solidFill>
                        <a:srgbClr val="000000"/>
                      </a:solidFill>
                      <a:prstDash val="soli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3975" indent="0">
                        <a:lnSpc>
                          <a:spcPct val="150000"/>
                        </a:lnSpc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Eradicate poverty and address vulnerability to poverty in all forms and dimensions.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443683979"/>
                  </a:ext>
                </a:extLst>
              </a:tr>
              <a:tr h="557331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 Drainage and flood control</a:t>
                      </a:r>
                    </a:p>
                  </a:txBody>
                  <a:tcPr marL="0" marR="0" marT="0" marB="0" anchor="b">
                    <a:lnL w="12700">
                      <a:solidFill>
                        <a:srgbClr val="000000"/>
                      </a:solidFill>
                      <a:prstDash val="soli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3975" indent="0">
                        <a:lnSpc>
                          <a:spcPct val="150000"/>
                        </a:lnSpc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Address recurrent devastating floods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992947293"/>
                  </a:ext>
                </a:extLst>
              </a:tr>
              <a:tr h="835993">
                <a:tc>
                  <a:txBody>
                    <a:bodyPr/>
                    <a:lstStyle/>
                    <a:p>
                      <a:pPr marL="114300" indent="-114300">
                        <a:lnSpc>
                          <a:spcPct val="150000"/>
                        </a:lnSpc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 Human settlement development and housing</a:t>
                      </a:r>
                    </a:p>
                  </a:txBody>
                  <a:tcPr marL="0" marR="0" marT="0" marB="0" anchor="b">
                    <a:lnL w="12700">
                      <a:solidFill>
                        <a:srgbClr val="000000"/>
                      </a:solidFill>
                      <a:prstDash val="soli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3975" indent="0">
                        <a:lnSpc>
                          <a:spcPct val="150000"/>
                        </a:lnSpc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Promote sustainable spatially integrated development of human settlement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93602027"/>
                  </a:ext>
                </a:extLst>
              </a:tr>
              <a:tr h="835993">
                <a:tc rowSpan="2">
                  <a:txBody>
                    <a:bodyPr/>
                    <a:lstStyle/>
                    <a:p>
                      <a:pPr marL="53975" indent="0">
                        <a:lnSpc>
                          <a:spcPct val="150000"/>
                        </a:lnSpc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Water and Environmental Sanitation 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000000"/>
                      </a:solidFill>
                      <a:prstDash val="soli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3975" indent="0">
                        <a:lnSpc>
                          <a:spcPct val="150000"/>
                        </a:lnSpc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Improve access to safe reliable</a:t>
                      </a:r>
                      <a:r>
                        <a:rPr lang="en-US" sz="1200" b="0" baseline="0" dirty="0">
                          <a:solidFill>
                            <a:schemeClr val="tx1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 and sustainable water supply services for all.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835993">
                <a:tc vMerge="1">
                  <a:txBody>
                    <a:bodyPr/>
                    <a:lstStyle/>
                    <a:p>
                      <a:pPr marL="53975" indent="0">
                        <a:lnSpc>
                          <a:spcPct val="100000"/>
                        </a:lnSpc>
                      </a:pPr>
                      <a:endParaRPr lang="en-US" sz="18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3975" indent="0">
                        <a:lnSpc>
                          <a:spcPct val="150000"/>
                        </a:lnSpc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Enhance access to improved and sustainable environmental sanitation services.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213819370"/>
                  </a:ext>
                </a:extLst>
              </a:tr>
              <a:tr h="835993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 Transport</a:t>
                      </a:r>
                      <a:r>
                        <a:rPr lang="en-US" sz="1200" b="0" baseline="0" dirty="0">
                          <a:solidFill>
                            <a:schemeClr val="tx1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 Infrastructure: Roads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>
                      <a:solidFill>
                        <a:srgbClr val="000000"/>
                      </a:solidFill>
                      <a:prstDash val="soli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3975" indent="0">
                        <a:lnSpc>
                          <a:spcPct val="150000"/>
                        </a:lnSpc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Improve efficiency and effectiveness of road transport infrastructure and services.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19EE406C-F62C-9726-B208-6185A50963BC}"/>
              </a:ext>
            </a:extLst>
          </p:cNvPr>
          <p:cNvSpPr txBox="1"/>
          <p:nvPr/>
        </p:nvSpPr>
        <p:spPr>
          <a:xfrm>
            <a:off x="917790" y="255181"/>
            <a:ext cx="730534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b="1" dirty="0">
                <a:cs typeface="Times New Roman" panose="02020603050405020304" pitchFamily="18" charset="0"/>
              </a:rPr>
              <a:t>DISTRICT ADOPTED</a:t>
            </a:r>
            <a:r>
              <a:rPr lang="en-US" sz="2200" b="1" spc="-70" dirty="0">
                <a:cs typeface="Times New Roman" panose="02020603050405020304" pitchFamily="18" charset="0"/>
              </a:rPr>
              <a:t> </a:t>
            </a:r>
            <a:r>
              <a:rPr lang="en-US" sz="2200" b="1" dirty="0">
                <a:cs typeface="Times New Roman" panose="02020603050405020304" pitchFamily="18" charset="0"/>
              </a:rPr>
              <a:t>POLICY</a:t>
            </a:r>
            <a:r>
              <a:rPr lang="en-US" sz="2200" b="1" spc="-20" dirty="0">
                <a:cs typeface="Times New Roman" panose="02020603050405020304" pitchFamily="18" charset="0"/>
              </a:rPr>
              <a:t> </a:t>
            </a:r>
            <a:r>
              <a:rPr lang="en-US" sz="2200" b="1" dirty="0">
                <a:cs typeface="Times New Roman" panose="02020603050405020304" pitchFamily="18" charset="0"/>
              </a:rPr>
              <a:t>OBJECTIVES</a:t>
            </a:r>
            <a:r>
              <a:rPr lang="en-US" sz="2200" b="1" spc="-70" dirty="0">
                <a:cs typeface="Times New Roman" panose="02020603050405020304" pitchFamily="18" charset="0"/>
              </a:rPr>
              <a:t> </a:t>
            </a:r>
            <a:r>
              <a:rPr lang="en-US" sz="2200" b="1" spc="-25" dirty="0">
                <a:cs typeface="Times New Roman" panose="02020603050405020304" pitchFamily="18" charset="0"/>
              </a:rPr>
              <a:t>FOR </a:t>
            </a:r>
            <a:r>
              <a:rPr lang="en-US" sz="2200" b="1" spc="-20" dirty="0">
                <a:cs typeface="Times New Roman" panose="02020603050405020304" pitchFamily="18" charset="0"/>
              </a:rPr>
              <a:t>2024</a:t>
            </a:r>
            <a:endParaRPr lang="en-US" sz="2200" b="1" dirty="0"/>
          </a:p>
        </p:txBody>
      </p:sp>
      <p:sp>
        <p:nvSpPr>
          <p:cNvPr id="5" name="Slide Number Placeholder 5"/>
          <p:cNvSpPr txBox="1">
            <a:spLocks/>
          </p:cNvSpPr>
          <p:nvPr/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200" b="0" i="0" u="none" strike="noStrike" cap="none">
                <a:solidFill>
                  <a:schemeClr val="tx1">
                    <a:tint val="75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5767825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5A0825EF-FC65-E2ED-C021-B4EB5443FB70}"/>
              </a:ext>
            </a:extLst>
          </p:cNvPr>
          <p:cNvGrpSpPr/>
          <p:nvPr/>
        </p:nvGrpSpPr>
        <p:grpSpPr>
          <a:xfrm>
            <a:off x="3181193" y="93147"/>
            <a:ext cx="2848325" cy="466725"/>
            <a:chOff x="200728" y="692939"/>
            <a:chExt cx="2848325" cy="466725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xmlns="" id="{0E1BD92F-2875-4F2B-F2EE-3ED4E4BC7485}"/>
                </a:ext>
              </a:extLst>
            </p:cNvPr>
            <p:cNvGrpSpPr/>
            <p:nvPr/>
          </p:nvGrpSpPr>
          <p:grpSpPr>
            <a:xfrm>
              <a:off x="302701" y="692940"/>
              <a:ext cx="2746352" cy="466724"/>
              <a:chOff x="468785" y="723900"/>
              <a:chExt cx="2580268" cy="466724"/>
            </a:xfrm>
            <a:solidFill>
              <a:schemeClr val="accent3">
                <a:lumMod val="20000"/>
                <a:lumOff val="80000"/>
              </a:schemeClr>
            </a:solidFill>
          </p:grpSpPr>
          <p:sp>
            <p:nvSpPr>
              <p:cNvPr id="33" name="Flowchart: Delay 32">
                <a:extLst>
                  <a:ext uri="{FF2B5EF4-FFF2-40B4-BE49-F238E27FC236}">
                    <a16:creationId xmlns:a16="http://schemas.microsoft.com/office/drawing/2014/main" xmlns="" id="{68A295EF-5E9D-59B7-F8A1-F4F294E571FA}"/>
                  </a:ext>
                </a:extLst>
              </p:cNvPr>
              <p:cNvSpPr/>
              <p:nvPr/>
            </p:nvSpPr>
            <p:spPr>
              <a:xfrm>
                <a:off x="2705101" y="723900"/>
                <a:ext cx="343952" cy="466723"/>
              </a:xfrm>
              <a:prstGeom prst="flowChartDelay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4" name="Rounded Rectangle 26">
                <a:extLst>
                  <a:ext uri="{FF2B5EF4-FFF2-40B4-BE49-F238E27FC236}">
                    <a16:creationId xmlns:a16="http://schemas.microsoft.com/office/drawing/2014/main" xmlns="" id="{E33F3E77-7980-8467-E547-E26647699ADB}"/>
                  </a:ext>
                </a:extLst>
              </p:cNvPr>
              <p:cNvSpPr/>
              <p:nvPr/>
            </p:nvSpPr>
            <p:spPr>
              <a:xfrm>
                <a:off x="468785" y="723900"/>
                <a:ext cx="2312515" cy="466724"/>
              </a:xfrm>
              <a:prstGeom prst="round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endParaRPr>
              </a:p>
            </p:txBody>
          </p:sp>
        </p:grpSp>
        <p:sp>
          <p:nvSpPr>
            <p:cNvPr id="32" name="Donut 24">
              <a:extLst>
                <a:ext uri="{FF2B5EF4-FFF2-40B4-BE49-F238E27FC236}">
                  <a16:creationId xmlns:a16="http://schemas.microsoft.com/office/drawing/2014/main" xmlns="" id="{CE278531-77E7-9D56-8271-CC154B4A8BAB}"/>
                </a:ext>
              </a:extLst>
            </p:cNvPr>
            <p:cNvSpPr/>
            <p:nvPr/>
          </p:nvSpPr>
          <p:spPr>
            <a:xfrm>
              <a:off x="200728" y="692939"/>
              <a:ext cx="452298" cy="466724"/>
            </a:xfrm>
            <a:prstGeom prst="donu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68B979E5-FEBC-D299-03A4-2E8857631877}"/>
              </a:ext>
            </a:extLst>
          </p:cNvPr>
          <p:cNvSpPr txBox="1"/>
          <p:nvPr/>
        </p:nvSpPr>
        <p:spPr>
          <a:xfrm>
            <a:off x="3763514" y="206276"/>
            <a:ext cx="22660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  <a:sym typeface="Arial"/>
              </a:rPr>
              <a:t>DISTRICT ECONOMY 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xmlns="" id="{B907A872-A9C8-3182-FB21-903A0CA3837B}"/>
              </a:ext>
            </a:extLst>
          </p:cNvPr>
          <p:cNvSpPr/>
          <p:nvPr/>
        </p:nvSpPr>
        <p:spPr>
          <a:xfrm>
            <a:off x="98313" y="914572"/>
            <a:ext cx="3036444" cy="2581861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  <a:sym typeface="Arial"/>
              </a:rPr>
              <a:t>Agriculture being the main occupation of the district with majority into crop production (50% of economically active population)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Times New Roman" panose="02020603050405020304" pitchFamily="18" charset="0"/>
              <a:sym typeface="Arial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  <a:sym typeface="Arial"/>
              </a:rPr>
              <a:t>Wholesale &amp; retail 20%, Services 20% and Manufacturing 5%.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xmlns="" id="{FEBCD664-3F7C-4C43-2260-11DB90EA7636}"/>
              </a:ext>
            </a:extLst>
          </p:cNvPr>
          <p:cNvSpPr/>
          <p:nvPr/>
        </p:nvSpPr>
        <p:spPr>
          <a:xfrm>
            <a:off x="110681" y="4024221"/>
            <a:ext cx="3043855" cy="258186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There are three main market facilities in the district. (Swedru, Awisa, and Aduasa Markets).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Tuesdays and Fridays are the main market days for Aduasa whilst Wednesdays is for Swedru.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Lockable stores: 67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Stalls: 59</a:t>
            </a:r>
          </a:p>
        </p:txBody>
      </p:sp>
      <p:sp>
        <p:nvSpPr>
          <p:cNvPr id="48" name="Rounded Rectangle 26">
            <a:extLst>
              <a:ext uri="{FF2B5EF4-FFF2-40B4-BE49-F238E27FC236}">
                <a16:creationId xmlns:a16="http://schemas.microsoft.com/office/drawing/2014/main" xmlns="" id="{52EA37AA-EC0A-96CE-0C17-E54F8330E1D9}"/>
              </a:ext>
            </a:extLst>
          </p:cNvPr>
          <p:cNvSpPr/>
          <p:nvPr/>
        </p:nvSpPr>
        <p:spPr>
          <a:xfrm>
            <a:off x="339810" y="3729423"/>
            <a:ext cx="2476056" cy="325221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7233DB22-802B-0031-4552-03F8C9288527}"/>
              </a:ext>
            </a:extLst>
          </p:cNvPr>
          <p:cNvSpPr txBox="1"/>
          <p:nvPr/>
        </p:nvSpPr>
        <p:spPr>
          <a:xfrm>
            <a:off x="673033" y="3777645"/>
            <a:ext cx="19191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  <a:sym typeface="Arial"/>
              </a:rPr>
              <a:t>MARKET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426C0110-3B49-0287-E292-69DFD061089F}"/>
              </a:ext>
            </a:extLst>
          </p:cNvPr>
          <p:cNvGrpSpPr/>
          <p:nvPr/>
        </p:nvGrpSpPr>
        <p:grpSpPr>
          <a:xfrm>
            <a:off x="110681" y="618458"/>
            <a:ext cx="3057439" cy="344761"/>
            <a:chOff x="70888" y="113003"/>
            <a:chExt cx="3057439" cy="438175"/>
          </a:xfrm>
        </p:grpSpPr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xmlns="" id="{271B46B2-878F-EEB7-314B-A4BB580FA166}"/>
                </a:ext>
              </a:extLst>
            </p:cNvPr>
            <p:cNvGrpSpPr/>
            <p:nvPr/>
          </p:nvGrpSpPr>
          <p:grpSpPr>
            <a:xfrm>
              <a:off x="174763" y="113003"/>
              <a:ext cx="2953564" cy="438175"/>
              <a:chOff x="466816" y="723900"/>
              <a:chExt cx="2627898" cy="466724"/>
            </a:xfrm>
            <a:solidFill>
              <a:schemeClr val="accent3">
                <a:lumMod val="20000"/>
                <a:lumOff val="80000"/>
              </a:schemeClr>
            </a:solidFill>
          </p:grpSpPr>
          <p:sp>
            <p:nvSpPr>
              <p:cNvPr id="55" name="Flowchart: Delay 54">
                <a:extLst>
                  <a:ext uri="{FF2B5EF4-FFF2-40B4-BE49-F238E27FC236}">
                    <a16:creationId xmlns:a16="http://schemas.microsoft.com/office/drawing/2014/main" xmlns="" id="{DDA9152D-4208-1B35-413B-C5381CF91C5C}"/>
                  </a:ext>
                </a:extLst>
              </p:cNvPr>
              <p:cNvSpPr/>
              <p:nvPr/>
            </p:nvSpPr>
            <p:spPr>
              <a:xfrm>
                <a:off x="2705101" y="723900"/>
                <a:ext cx="389613" cy="466723"/>
              </a:xfrm>
              <a:prstGeom prst="flowChartDelay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56" name="Rounded Rectangle 31">
                <a:extLst>
                  <a:ext uri="{FF2B5EF4-FFF2-40B4-BE49-F238E27FC236}">
                    <a16:creationId xmlns:a16="http://schemas.microsoft.com/office/drawing/2014/main" xmlns="" id="{2DF7B01F-68D2-CA9F-28E6-6030F4A8B192}"/>
                  </a:ext>
                </a:extLst>
              </p:cNvPr>
              <p:cNvSpPr/>
              <p:nvPr/>
            </p:nvSpPr>
            <p:spPr>
              <a:xfrm>
                <a:off x="466816" y="723900"/>
                <a:ext cx="2314484" cy="466724"/>
              </a:xfrm>
              <a:prstGeom prst="round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endParaRPr>
              </a:p>
            </p:txBody>
          </p:sp>
        </p:grpSp>
        <p:sp>
          <p:nvSpPr>
            <p:cNvPr id="2" name="Flowchart: Delay 1">
              <a:extLst>
                <a:ext uri="{FF2B5EF4-FFF2-40B4-BE49-F238E27FC236}">
                  <a16:creationId xmlns:a16="http://schemas.microsoft.com/office/drawing/2014/main" xmlns="" id="{0DA3E821-FEF2-5BBC-AE66-AFE7A9AFA52F}"/>
                </a:ext>
              </a:extLst>
            </p:cNvPr>
            <p:cNvSpPr/>
            <p:nvPr/>
          </p:nvSpPr>
          <p:spPr>
            <a:xfrm flipH="1">
              <a:off x="70888" y="113003"/>
              <a:ext cx="437896" cy="438174"/>
            </a:xfrm>
            <a:prstGeom prst="flowChartDelay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xmlns="" id="{3D493F82-3676-A319-E626-075DFD44D796}"/>
              </a:ext>
            </a:extLst>
          </p:cNvPr>
          <p:cNvSpPr txBox="1"/>
          <p:nvPr/>
        </p:nvSpPr>
        <p:spPr>
          <a:xfrm>
            <a:off x="464255" y="642200"/>
            <a:ext cx="25724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  <a:sym typeface="Arial"/>
              </a:rPr>
              <a:t>SECTORS OF THE ECONOMY</a:t>
            </a:r>
            <a:endParaRPr kumimoji="0" lang="en-US" sz="1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729FBEC1-2C1A-D40A-0BA3-FB0B57D533D6}"/>
              </a:ext>
            </a:extLst>
          </p:cNvPr>
          <p:cNvSpPr/>
          <p:nvPr/>
        </p:nvSpPr>
        <p:spPr>
          <a:xfrm>
            <a:off x="3368500" y="618458"/>
            <a:ext cx="2916046" cy="1799282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  <a:sym typeface="Arial"/>
              </a:rPr>
              <a:t>EDUCATION (LEVELS)  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  <a:sym typeface="Arial"/>
              </a:rPr>
              <a:t>The number of schools in the District at each level: 25-KG, 23-Primary, 20-JHS, 1-SHS, 1-TVET. 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  <a:sym typeface="Arial"/>
              </a:rPr>
              <a:t>1-KG, 1 primary school, 1 JHS and 1-TVET are under construction.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957C0133-E1DE-AC10-069E-C27634B3C747}"/>
              </a:ext>
            </a:extLst>
          </p:cNvPr>
          <p:cNvSpPr/>
          <p:nvPr/>
        </p:nvSpPr>
        <p:spPr>
          <a:xfrm>
            <a:off x="3410291" y="2943051"/>
            <a:ext cx="2916046" cy="138068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  <a:sym typeface="Arial"/>
              </a:rPr>
              <a:t>HEALTH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  <a:sym typeface="Arial"/>
              </a:rPr>
              <a:t>The District has 10 CHPS compounds, 2 Health </a:t>
            </a: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  <a:sym typeface="Arial"/>
              </a:rPr>
              <a:t>Centres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  <a:sym typeface="Arial"/>
              </a:rPr>
              <a:t>, 1 Clinic. 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  <a:sym typeface="Arial"/>
              </a:rPr>
              <a:t>1 District hospital is under construction.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0B43E0BF-25F7-63AB-93D1-D6BD1320FB8A}"/>
              </a:ext>
            </a:extLst>
          </p:cNvPr>
          <p:cNvSpPr/>
          <p:nvPr/>
        </p:nvSpPr>
        <p:spPr>
          <a:xfrm>
            <a:off x="3666506" y="4735915"/>
            <a:ext cx="2916046" cy="152911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  <a:sym typeface="Arial"/>
              </a:rPr>
              <a:t>PHYSICAL ENVIRONMENT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  <a:sym typeface="Arial"/>
              </a:rPr>
              <a:t>Road coverage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  <a:sym typeface="Arial"/>
              </a:rPr>
              <a:t>: 121.0km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  <a:sym typeface="Arial"/>
              </a:rPr>
              <a:t>Bitumen covers 29.1km (24%). 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  <a:sym typeface="Arial"/>
              </a:rPr>
              <a:t>Earth surface roads 91.9km (76%)</a:t>
            </a:r>
            <a:endParaRPr kumimoji="0" lang="en-US" sz="1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03545923-49C3-DA61-CA53-1AC7722E6B86}"/>
              </a:ext>
            </a:extLst>
          </p:cNvPr>
          <p:cNvSpPr/>
          <p:nvPr/>
        </p:nvSpPr>
        <p:spPr>
          <a:xfrm>
            <a:off x="6726135" y="969053"/>
            <a:ext cx="2191241" cy="141425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1" i="0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  <a:sym typeface="Arial"/>
              </a:rPr>
              <a:t>TOURISM / HOSPITALITY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  <a:sym typeface="Arial"/>
              </a:rPr>
              <a:t>Potential tourist sites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  <a:sym typeface="Arial"/>
              </a:rPr>
              <a:t>: 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+mj-lt"/>
              <a:buAutoNum type="arabicPeriod"/>
              <a:tabLst/>
              <a:defRPr/>
            </a:pP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  <a:sym typeface="Arial"/>
              </a:rPr>
              <a:t>Aboye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  <a:sym typeface="Arial"/>
              </a:rPr>
              <a:t> confluence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+mj-lt"/>
              <a:buAutoNum type="arabicPeriod"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  <a:sym typeface="Arial"/>
              </a:rPr>
              <a:t>Birim forest range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DC9BC368-4432-B77C-6A59-F7A08F9652C1}"/>
              </a:ext>
            </a:extLst>
          </p:cNvPr>
          <p:cNvSpPr/>
          <p:nvPr/>
        </p:nvSpPr>
        <p:spPr>
          <a:xfrm>
            <a:off x="6558057" y="2699981"/>
            <a:ext cx="2527398" cy="2027927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800"/>
              </a:spcAft>
              <a:buClrTx/>
            </a:pPr>
            <a:r>
              <a:rPr lang="en-US" sz="1200" b="1" dirty="0">
                <a:solidFill>
                  <a:sysClr val="windowText" lastClr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SANITATION</a:t>
            </a:r>
          </a:p>
          <a:p>
            <a:pPr marL="285750" indent="-285750" algn="just">
              <a:lnSpc>
                <a:spcPct val="150000"/>
              </a:lnSpc>
              <a:spcAft>
                <a:spcPts val="800"/>
              </a:spcAft>
              <a:buClrTx/>
              <a:buFont typeface="Wingdings" panose="05000000000000000000" pitchFamily="2" charset="2"/>
              <a:buChar char="v"/>
            </a:pPr>
            <a:r>
              <a:rPr lang="en-US" sz="1200" dirty="0">
                <a:solidFill>
                  <a:sysClr val="windowText" lastClr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3 functional public toilets</a:t>
            </a:r>
          </a:p>
          <a:p>
            <a:pPr marL="285750" indent="-285750" algn="just">
              <a:lnSpc>
                <a:spcPct val="150000"/>
              </a:lnSpc>
              <a:spcAft>
                <a:spcPts val="800"/>
              </a:spcAft>
              <a:buClrTx/>
              <a:buFont typeface="Wingdings" panose="05000000000000000000" pitchFamily="2" charset="2"/>
              <a:buChar char="v"/>
            </a:pPr>
            <a:r>
              <a:rPr lang="en-US" sz="1200" dirty="0">
                <a:solidFill>
                  <a:sysClr val="windowText" lastClr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1 WC public toilet under rehabilitation in Swedru. </a:t>
            </a:r>
          </a:p>
          <a:p>
            <a:pPr marL="285750" indent="-285750" algn="just">
              <a:lnSpc>
                <a:spcPct val="150000"/>
              </a:lnSpc>
              <a:spcAft>
                <a:spcPts val="800"/>
              </a:spcAft>
              <a:buClrTx/>
              <a:buFont typeface="Wingdings" panose="05000000000000000000" pitchFamily="2" charset="2"/>
              <a:buChar char="v"/>
            </a:pPr>
            <a:r>
              <a:rPr lang="en-GB" sz="1200" dirty="0">
                <a:solidFill>
                  <a:sysClr val="windowText" lastClr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11 skip containers across the district.</a:t>
            </a:r>
          </a:p>
        </p:txBody>
      </p:sp>
      <p:sp>
        <p:nvSpPr>
          <p:cNvPr id="24" name="Slide Number Placeholder 5"/>
          <p:cNvSpPr txBox="1">
            <a:spLocks/>
          </p:cNvSpPr>
          <p:nvPr/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200" b="0" i="0" u="none" strike="noStrike" cap="none">
                <a:solidFill>
                  <a:schemeClr val="tx1">
                    <a:tint val="75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449005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905000" y="43137"/>
            <a:ext cx="4876800" cy="4751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spcBef>
                <a:spcPts val="105"/>
              </a:spcBef>
            </a:pPr>
            <a:r>
              <a:rPr lang="en-GB" sz="30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KEY CHALLENGES </a:t>
            </a:r>
            <a:endParaRPr sz="3000" spc="-10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315AEB78-C7EA-DB6A-9881-62DC3678F9F8}"/>
              </a:ext>
            </a:extLst>
          </p:cNvPr>
          <p:cNvSpPr txBox="1"/>
          <p:nvPr/>
        </p:nvSpPr>
        <p:spPr>
          <a:xfrm>
            <a:off x="438769" y="776450"/>
            <a:ext cx="8528961" cy="4939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</a:pPr>
            <a:endParaRPr lang="en-GB" dirty="0">
              <a:solidFill>
                <a:schemeClr val="tx1"/>
              </a:solidFill>
              <a:effectLst/>
              <a:latin typeface="+mj-lt"/>
              <a:ea typeface="Calibri" panose="020F0502020204030204" pitchFamily="34" charset="0"/>
            </a:endParaRPr>
          </a:p>
          <a:p>
            <a:pPr marL="285750" lvl="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GB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</a:rPr>
              <a:t>Poor Road and Drainage infrastructure</a:t>
            </a:r>
          </a:p>
          <a:p>
            <a:pPr lvl="0">
              <a:lnSpc>
                <a:spcPct val="150000"/>
              </a:lnSpc>
            </a:pPr>
            <a:endParaRPr lang="en-GB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  <a:p>
            <a:pPr marL="285750" lvl="0" indent="-285750">
              <a:lnSpc>
                <a:spcPct val="150000"/>
              </a:lnSpc>
              <a:buFont typeface="Arial" pitchFamily="34" charset="0"/>
              <a:buChar char="•"/>
            </a:pPr>
            <a:endParaRPr lang="en-US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  <a:p>
            <a:pPr marL="285750" lvl="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Inadequate Sanitary Facilities</a:t>
            </a:r>
          </a:p>
          <a:p>
            <a:pPr>
              <a:lnSpc>
                <a:spcPct val="150000"/>
              </a:lnSpc>
            </a:pPr>
            <a:endParaRPr lang="en-GB" dirty="0">
              <a:solidFill>
                <a:schemeClr val="tx1"/>
              </a:solidFill>
              <a:effectLst/>
              <a:latin typeface="+mj-lt"/>
              <a:ea typeface="Calibri" panose="020F050202020403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GB" dirty="0">
                <a:solidFill>
                  <a:schemeClr val="tx1"/>
                </a:solidFill>
                <a:latin typeface="+mj-lt"/>
                <a:ea typeface="Calibri" panose="020F0502020204030204" pitchFamily="34" charset="0"/>
              </a:rPr>
              <a:t>I</a:t>
            </a:r>
            <a:r>
              <a:rPr lang="en-GB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</a:rPr>
              <a:t>nadequate basic school infrastructure</a:t>
            </a:r>
            <a:endParaRPr lang="en-US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en-GB" dirty="0">
              <a:solidFill>
                <a:schemeClr val="tx1"/>
              </a:solidFill>
              <a:effectLst/>
              <a:latin typeface="+mj-lt"/>
              <a:ea typeface="Calibri" panose="020F050202020403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GB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</a:rPr>
              <a:t>Limited access to quality Health Service delivery</a:t>
            </a:r>
          </a:p>
          <a:p>
            <a:pPr>
              <a:lnSpc>
                <a:spcPct val="150000"/>
              </a:lnSpc>
            </a:pPr>
            <a:endParaRPr lang="en-GB" dirty="0">
              <a:solidFill>
                <a:schemeClr val="tx1"/>
              </a:solidFill>
              <a:effectLst/>
              <a:latin typeface="+mj-lt"/>
              <a:ea typeface="Calibri" panose="020F050202020403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GB" dirty="0">
                <a:solidFill>
                  <a:schemeClr val="tx1"/>
                </a:solidFill>
                <a:latin typeface="+mj-lt"/>
                <a:ea typeface="Calibri" panose="020F0502020204030204" pitchFamily="34" charset="0"/>
              </a:rPr>
              <a:t>Inadequate</a:t>
            </a:r>
            <a:r>
              <a:rPr lang="en-GB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</a:rPr>
              <a:t> market infrastructure</a:t>
            </a:r>
          </a:p>
          <a:p>
            <a:endParaRPr lang="en-GB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Low capacity of Substructures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  <a:p>
            <a:pPr lvl="0"/>
            <a:endParaRPr lang="en-US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C6913B4C-86DB-DB70-CD30-70353D389D3C}"/>
              </a:ext>
            </a:extLst>
          </p:cNvPr>
          <p:cNvSpPr txBox="1"/>
          <p:nvPr/>
        </p:nvSpPr>
        <p:spPr>
          <a:xfrm>
            <a:off x="4572000" y="838199"/>
            <a:ext cx="439573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marR="0" lvl="0" indent="-28575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Haphazard </a:t>
            </a:r>
            <a:r>
              <a:rPr lang="en-US" dirty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settlements</a:t>
            </a:r>
            <a:r>
              <a:rPr lang="en-US" dirty="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and non-compliance to available planning schemes</a:t>
            </a:r>
          </a:p>
          <a:p>
            <a:pPr marL="285750" marR="0" lvl="0" indent="-28575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marR="0" lvl="0" indent="-28575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Low Agricultural productivity</a:t>
            </a:r>
          </a:p>
          <a:p>
            <a:pPr marR="0" lv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chemeClr val="tx1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/>
                </a:solidFill>
                <a:latin typeface="+mj-lt"/>
                <a:ea typeface="Calibri" panose="020F0502020204030204" pitchFamily="34" charset="0"/>
              </a:rPr>
              <a:t>Low Internal Revenue Generation</a:t>
            </a:r>
          </a:p>
          <a:p>
            <a:pPr>
              <a:lnSpc>
                <a:spcPct val="150000"/>
              </a:lnSpc>
            </a:pPr>
            <a:endParaRPr lang="en-GB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Inadequate support for vulnerable groups, </a:t>
            </a:r>
            <a:r>
              <a:rPr lang="en-US" dirty="0" err="1">
                <a:solidFill>
                  <a:schemeClr val="tx1"/>
                </a:solidFill>
                <a:cs typeface="Times New Roman" panose="02020603050405020304" pitchFamily="18" charset="0"/>
              </a:rPr>
              <a:t>ie</a:t>
            </a:r>
            <a:r>
              <a:rPr 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. PLWHAs and PWDs</a:t>
            </a:r>
          </a:p>
          <a:p>
            <a:pPr>
              <a:lnSpc>
                <a:spcPct val="150000"/>
              </a:lnSpc>
            </a:pPr>
            <a:endParaRPr lang="en-GB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Inadequate support for Child Protection Activities</a:t>
            </a:r>
          </a:p>
          <a:p>
            <a:pPr marR="0" lv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sz="12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 txBox="1">
            <a:spLocks/>
          </p:cNvSpPr>
          <p:nvPr/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200" b="0" i="0" u="none" strike="noStrike" cap="none">
                <a:solidFill>
                  <a:schemeClr val="tx1">
                    <a:tint val="75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8911179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AB93429-3EA8-6854-7CA6-7A821C926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1778" y="0"/>
            <a:ext cx="7363405" cy="806400"/>
          </a:xfrm>
        </p:spPr>
        <p:txBody>
          <a:bodyPr/>
          <a:lstStyle/>
          <a:p>
            <a:pPr marL="12700" algn="ctr">
              <a:buFont typeface="Arial"/>
            </a:pPr>
            <a:r>
              <a:rPr lang="en-US" sz="3200" dirty="0">
                <a:solidFill>
                  <a:schemeClr val="tx1"/>
                </a:solidFill>
                <a:latin typeface="+mj-lt"/>
                <a:sym typeface="Arial"/>
              </a:rPr>
              <a:t>Financial Performance - Revenue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Table 2">
                <a:extLst>
                  <a:ext uri="{FF2B5EF4-FFF2-40B4-BE49-F238E27FC236}">
                    <a16:creationId xmlns:a16="http://schemas.microsoft.com/office/drawing/2014/main" xmlns="" id="{A25E0CBE-220D-98A5-9CF1-606BFD73F0F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104545521"/>
                  </p:ext>
                </p:extLst>
              </p:nvPr>
            </p:nvGraphicFramePr>
            <p:xfrm>
              <a:off x="108833" y="827354"/>
              <a:ext cx="8953105" cy="5673936"/>
            </p:xfrm>
            <a:graphic>
              <a:graphicData uri="http://schemas.openxmlformats.org/drawingml/2006/table">
                <a:tbl>
                  <a:tblPr>
                    <a:tableStyleId>{5940675A-B579-460E-94D1-54222C63F5DA}</a:tableStyleId>
                  </a:tblPr>
                  <a:tblGrid>
                    <a:gridCol w="887454">
                      <a:extLst>
                        <a:ext uri="{9D8B030D-6E8A-4147-A177-3AD203B41FA5}">
                          <a16:colId xmlns:a16="http://schemas.microsoft.com/office/drawing/2014/main" xmlns="" val="2988602104"/>
                        </a:ext>
                      </a:extLst>
                    </a:gridCol>
                    <a:gridCol w="873456">
                      <a:extLst>
                        <a:ext uri="{9D8B030D-6E8A-4147-A177-3AD203B41FA5}">
                          <a16:colId xmlns:a16="http://schemas.microsoft.com/office/drawing/2014/main" xmlns="" val="1499872775"/>
                        </a:ext>
                      </a:extLst>
                    </a:gridCol>
                    <a:gridCol w="846161">
                      <a:extLst>
                        <a:ext uri="{9D8B030D-6E8A-4147-A177-3AD203B41FA5}">
                          <a16:colId xmlns:a16="http://schemas.microsoft.com/office/drawing/2014/main" xmlns="" val="835842447"/>
                        </a:ext>
                      </a:extLst>
                    </a:gridCol>
                    <a:gridCol w="873457">
                      <a:extLst>
                        <a:ext uri="{9D8B030D-6E8A-4147-A177-3AD203B41FA5}">
                          <a16:colId xmlns:a16="http://schemas.microsoft.com/office/drawing/2014/main" xmlns="" val="4078031001"/>
                        </a:ext>
                      </a:extLst>
                    </a:gridCol>
                    <a:gridCol w="846161">
                      <a:extLst>
                        <a:ext uri="{9D8B030D-6E8A-4147-A177-3AD203B41FA5}">
                          <a16:colId xmlns:a16="http://schemas.microsoft.com/office/drawing/2014/main" xmlns="" val="1604419186"/>
                        </a:ext>
                      </a:extLst>
                    </a:gridCol>
                    <a:gridCol w="846162">
                      <a:extLst>
                        <a:ext uri="{9D8B030D-6E8A-4147-A177-3AD203B41FA5}">
                          <a16:colId xmlns:a16="http://schemas.microsoft.com/office/drawing/2014/main" xmlns="" val="1873546524"/>
                        </a:ext>
                      </a:extLst>
                    </a:gridCol>
                    <a:gridCol w="805217">
                      <a:extLst>
                        <a:ext uri="{9D8B030D-6E8A-4147-A177-3AD203B41FA5}">
                          <a16:colId xmlns:a16="http://schemas.microsoft.com/office/drawing/2014/main" xmlns="" val="20006"/>
                        </a:ext>
                      </a:extLst>
                    </a:gridCol>
                    <a:gridCol w="859809">
                      <a:extLst>
                        <a:ext uri="{9D8B030D-6E8A-4147-A177-3AD203B41FA5}">
                          <a16:colId xmlns:a16="http://schemas.microsoft.com/office/drawing/2014/main" xmlns="" val="110874024"/>
                        </a:ext>
                      </a:extLst>
                    </a:gridCol>
                    <a:gridCol w="1037230">
                      <a:extLst>
                        <a:ext uri="{9D8B030D-6E8A-4147-A177-3AD203B41FA5}">
                          <a16:colId xmlns:a16="http://schemas.microsoft.com/office/drawing/2014/main" xmlns="" val="2151652971"/>
                        </a:ext>
                      </a:extLst>
                    </a:gridCol>
                    <a:gridCol w="1077998">
                      <a:extLst>
                        <a:ext uri="{9D8B030D-6E8A-4147-A177-3AD203B41FA5}">
                          <a16:colId xmlns:a16="http://schemas.microsoft.com/office/drawing/2014/main" xmlns="" val="1835736053"/>
                        </a:ext>
                      </a:extLst>
                    </a:gridCol>
                  </a:tblGrid>
                  <a:tr h="290921">
                    <a:tc gridSpan="10"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200" b="1" kern="100" dirty="0">
                              <a:effectLst/>
                            </a:rPr>
                            <a:t>REVENUE PERFORMANCE- IGF ONLY</a:t>
                          </a:r>
                          <a:endParaRPr lang="en-US" sz="1200" b="1" kern="100" dirty="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xmlns="" val="3057175682"/>
                      </a:ext>
                    </a:extLst>
                  </a:tr>
                  <a:tr h="290921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200" b="1" kern="100" dirty="0">
                              <a:effectLst/>
                            </a:rPr>
                            <a:t>ITEM</a:t>
                          </a:r>
                          <a:endParaRPr lang="en-US" sz="1200" b="1" kern="100" dirty="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 gridSpan="2"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200" b="1" kern="100">
                              <a:effectLst/>
                            </a:rPr>
                            <a:t>2022</a:t>
                          </a:r>
                          <a:endParaRPr lang="en-US" sz="1200" b="1" kern="10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200" b="1" kern="100">
                              <a:effectLst/>
                            </a:rPr>
                            <a:t>2023</a:t>
                          </a:r>
                          <a:endParaRPr lang="en-US" sz="1200" b="1" kern="10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gridSpan="5"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200" b="1" kern="100" dirty="0">
                              <a:effectLst/>
                            </a:rPr>
                            <a:t>2024</a:t>
                          </a:r>
                          <a:endParaRPr lang="en-US" sz="1200" b="1" kern="100" dirty="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xmlns="" val="621502476"/>
                      </a:ext>
                    </a:extLst>
                  </a:tr>
                  <a:tr h="1612717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</a:pPr>
                          <a:endParaRPr lang="en-US" sz="1200" b="1" kern="100" dirty="0">
                            <a:effectLst/>
                            <a:latin typeface="Aptos" panose="020B0004020202020204" pitchFamily="34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200" b="1" kern="100" dirty="0">
                              <a:effectLst/>
                            </a:rPr>
                            <a:t>Budget</a:t>
                          </a:r>
                          <a:endParaRPr lang="en-US" sz="1200" b="1" kern="100" dirty="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200" b="1" kern="100" dirty="0">
                              <a:effectLst/>
                            </a:rPr>
                            <a:t>Actual  </a:t>
                          </a:r>
                          <a:endParaRPr lang="en-US" sz="1200" b="1" kern="100" dirty="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200" b="1" kern="100" dirty="0">
                              <a:effectLst/>
                            </a:rPr>
                            <a:t>Budget</a:t>
                          </a:r>
                          <a:endParaRPr lang="en-US" sz="1200" b="1" kern="100" dirty="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200" b="1" kern="100">
                              <a:effectLst/>
                            </a:rPr>
                            <a:t>Actual</a:t>
                          </a:r>
                          <a:endParaRPr lang="en-US" sz="1200" b="1" kern="10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200" b="1" kern="100" dirty="0">
                              <a:effectLst/>
                            </a:rPr>
                            <a:t>Budget</a:t>
                          </a:r>
                          <a:endParaRPr lang="en-US" sz="1200" b="1" kern="100" dirty="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200" b="1" kern="100" dirty="0">
                              <a:effectLst/>
                              <a:latin typeface="+mj-lt"/>
                              <a:ea typeface="Aptos" panose="020B0004020202020204" pitchFamily="34" charset="0"/>
                              <a:cs typeface="Times New Roman" panose="02020603050405020304" pitchFamily="18" charset="0"/>
                            </a:rPr>
                            <a:t> Revised Budget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200" b="1" kern="100" dirty="0">
                              <a:effectLst/>
                            </a:rPr>
                            <a:t>Actual as at September</a:t>
                          </a:r>
                          <a:endParaRPr lang="en-US" sz="1200" b="1" kern="100" dirty="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200" b="1" kern="100" dirty="0">
                              <a:solidFill>
                                <a:schemeClr val="tx1"/>
                              </a:solidFill>
                              <a:effectLst/>
                            </a:rPr>
                            <a:t>%performance as at September</a:t>
                          </a:r>
                        </a:p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1200" b="1" i="1" kern="1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200" b="1" i="1" kern="10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𝐀𝐜𝐭𝐮𝐚𝐥</m:t>
                                    </m:r>
                                  </m:num>
                                  <m:den>
                                    <m:r>
                                      <a:rPr lang="en-US" sz="1200" b="1" i="1" kern="10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𝐁𝐮𝐝𝐠𝐞𝐭</m:t>
                                    </m:r>
                                  </m:den>
                                </m:f>
                                <m:r>
                                  <a:rPr lang="en-US" sz="1200" b="1" i="1" kern="10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𝐱</m:t>
                                </m:r>
                                <m:r>
                                  <a:rPr lang="en-US" sz="1200" b="1" kern="10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1200" b="1" i="1" kern="10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𝟏𝟎𝟎</m:t>
                                </m:r>
                              </m:oMath>
                            </m:oMathPara>
                          </a14:m>
                          <a:endParaRPr lang="en-US" sz="1200" b="1" kern="100" dirty="0">
                            <a:solidFill>
                              <a:schemeClr val="tx1"/>
                            </a:solidFill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200" b="1" kern="100" dirty="0">
                              <a:solidFill>
                                <a:schemeClr val="tx1"/>
                              </a:solidFill>
                              <a:effectLst/>
                            </a:rPr>
                            <a:t>% performance as per Items as at September</a:t>
                          </a:r>
                        </a:p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800" b="1" i="1" kern="1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800" b="1" i="1" kern="10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𝐈𝐭𝐞𝐦</m:t>
                                    </m:r>
                                    <m:r>
                                      <a:rPr lang="en-US" sz="800" b="1" i="1" kern="10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a:rPr lang="en-US" sz="800" b="1" i="1" kern="10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𝑨𝒄𝒕𝒖𝒂𝒍</m:t>
                                    </m:r>
                                  </m:num>
                                  <m:den>
                                    <m:r>
                                      <a:rPr lang="en-US" sz="800" b="1" i="1" kern="10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𝐒𝐮𝐛𝐭𝐨𝐭𝐚𝐥</m:t>
                                    </m:r>
                                    <m:r>
                                      <a:rPr lang="en-US" sz="800" b="1" i="1" kern="10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a:rPr lang="en-US" sz="800" b="1" i="1" kern="10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𝑨𝒄𝒕𝒖𝒂𝒍</m:t>
                                    </m:r>
                                  </m:den>
                                </m:f>
                                <m:r>
                                  <a:rPr lang="en-US" sz="800" b="1" i="1" kern="10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𝐱</m:t>
                                </m:r>
                                <m:r>
                                  <a:rPr lang="en-US" sz="800" b="1" kern="10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800" b="1" i="1" kern="10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𝟏𝟎𝟎</m:t>
                                </m:r>
                              </m:oMath>
                            </m:oMathPara>
                          </a14:m>
                          <a:endParaRPr lang="en-US" sz="800" b="1" kern="100" dirty="0">
                            <a:solidFill>
                              <a:schemeClr val="tx1"/>
                            </a:solidFill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/>
                    </a:tc>
                    <a:extLst>
                      <a:ext uri="{0D108BD9-81ED-4DB2-BD59-A6C34878D82A}">
                        <a16:rowId xmlns:a16="http://schemas.microsoft.com/office/drawing/2014/main" xmlns="" val="373594000"/>
                      </a:ext>
                    </a:extLst>
                  </a:tr>
                  <a:tr h="290921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200" b="1" kern="100">
                              <a:effectLst/>
                            </a:rPr>
                            <a:t>Property Rate</a:t>
                          </a:r>
                          <a:endParaRPr lang="en-US" sz="1200" b="1" kern="10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2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+mj-lt"/>
                            </a:rPr>
                            <a:t>99,873.00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2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+mj-lt"/>
                            </a:rPr>
                            <a:t>54,707.94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2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+mj-lt"/>
                            </a:rPr>
                            <a:t>60,000.00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2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+mj-lt"/>
                            </a:rPr>
                            <a:t>28,367.70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200" b="0" i="0" u="none" strike="noStrike" dirty="0">
                              <a:solidFill>
                                <a:schemeClr val="tx1"/>
                              </a:solidFill>
                              <a:effectLst/>
                              <a:latin typeface="+mj-lt"/>
                            </a:rPr>
                            <a:t>60,000.00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2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+mj-lt"/>
                            </a:rPr>
                            <a:t>60,000.00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2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+mj-lt"/>
                            </a:rPr>
                            <a:t>42,922.00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200" b="0" i="0" u="none" strike="noStrike" dirty="0">
                              <a:solidFill>
                                <a:schemeClr val="tx1"/>
                              </a:solidFill>
                              <a:effectLst/>
                              <a:latin typeface="+mj-lt"/>
                            </a:rPr>
                            <a:t>71.54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200" b="0" kern="100" dirty="0">
                              <a:solidFill>
                                <a:schemeClr val="tx1"/>
                              </a:solidFill>
                              <a:effectLst/>
                              <a:latin typeface="+mj-lt"/>
                              <a:ea typeface="Aptos" panose="020B0004020202020204" pitchFamily="34" charset="0"/>
                              <a:cs typeface="Times New Roman" panose="02020603050405020304" pitchFamily="18" charset="0"/>
                            </a:rPr>
                            <a:t>14.94</a:t>
                          </a:r>
                        </a:p>
                      </a:txBody>
                      <a:tcPr marL="0" marR="0" marT="0" marB="0" anchor="b"/>
                    </a:tc>
                    <a:extLst>
                      <a:ext uri="{0D108BD9-81ED-4DB2-BD59-A6C34878D82A}">
                        <a16:rowId xmlns:a16="http://schemas.microsoft.com/office/drawing/2014/main" xmlns="" val="2455259305"/>
                      </a:ext>
                    </a:extLst>
                  </a:tr>
                  <a:tr h="343702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GB" sz="1200" b="1" kern="100" dirty="0">
                              <a:effectLst/>
                            </a:rPr>
                            <a:t>Basic Rate</a:t>
                          </a:r>
                          <a:endParaRPr lang="en-US" sz="1200" b="1" kern="100" dirty="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2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+mj-lt"/>
                            </a:rPr>
                            <a:t>200.00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2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+mj-lt"/>
                            </a:rPr>
                            <a:t>108.00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2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+mj-lt"/>
                            </a:rPr>
                            <a:t>200.00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2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+mj-lt"/>
                            </a:rPr>
                            <a:t>129.60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200" b="0" i="0" u="none" strike="noStrike" dirty="0">
                              <a:solidFill>
                                <a:schemeClr val="tx1"/>
                              </a:solidFill>
                              <a:effectLst/>
                              <a:latin typeface="+mj-lt"/>
                            </a:rPr>
                            <a:t>200.00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2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+mj-lt"/>
                            </a:rPr>
                            <a:t>200.00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2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+mj-lt"/>
                            </a:rPr>
                            <a:t>90.90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200" b="0" i="0" u="none" strike="noStrike" dirty="0">
                              <a:solidFill>
                                <a:schemeClr val="tx1"/>
                              </a:solidFill>
                              <a:effectLst/>
                              <a:latin typeface="+mj-lt"/>
                            </a:rPr>
                            <a:t>45.45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200" b="0" kern="100" dirty="0">
                              <a:solidFill>
                                <a:schemeClr val="tx1"/>
                              </a:solidFill>
                              <a:effectLst/>
                              <a:latin typeface="+mj-lt"/>
                              <a:ea typeface="Aptos" panose="020B0004020202020204" pitchFamily="34" charset="0"/>
                              <a:cs typeface="Times New Roman" panose="02020603050405020304" pitchFamily="18" charset="0"/>
                            </a:rPr>
                            <a:t>0.03</a:t>
                          </a:r>
                        </a:p>
                      </a:txBody>
                      <a:tcPr marL="0" marR="0" marT="0" marB="0" anchor="b"/>
                    </a:tc>
                    <a:extLst>
                      <a:ext uri="{0D108BD9-81ED-4DB2-BD59-A6C34878D82A}">
                        <a16:rowId xmlns:a16="http://schemas.microsoft.com/office/drawing/2014/main" xmlns="" val="4162037071"/>
                      </a:ext>
                    </a:extLst>
                  </a:tr>
                  <a:tr h="326425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200" b="1" kern="100">
                              <a:effectLst/>
                            </a:rPr>
                            <a:t>Fees </a:t>
                          </a:r>
                          <a:endParaRPr lang="en-US" sz="1200" b="1" kern="10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2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+mj-lt"/>
                            </a:rPr>
                            <a:t>50,150.00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2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+mj-lt"/>
                            </a:rPr>
                            <a:t>48,145.00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2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+mj-lt"/>
                            </a:rPr>
                            <a:t>55,355.00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2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+mj-lt"/>
                            </a:rPr>
                            <a:t>21,514.00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200" b="0" i="0" u="none" strike="noStrike" dirty="0">
                              <a:solidFill>
                                <a:schemeClr val="tx1"/>
                              </a:solidFill>
                              <a:effectLst/>
                              <a:latin typeface="+mj-lt"/>
                            </a:rPr>
                            <a:t>55,355.00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2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+mj-lt"/>
                            </a:rPr>
                            <a:t>60,000.00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2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+mj-lt"/>
                            </a:rPr>
                            <a:t>54,394.00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200" b="0" i="0" u="none" strike="noStrike" dirty="0">
                              <a:solidFill>
                                <a:schemeClr val="tx1"/>
                              </a:solidFill>
                              <a:effectLst/>
                              <a:latin typeface="+mj-lt"/>
                            </a:rPr>
                            <a:t>90.66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200" b="0" kern="100" dirty="0">
                              <a:solidFill>
                                <a:schemeClr val="tx1"/>
                              </a:solidFill>
                              <a:effectLst/>
                              <a:latin typeface="+mj-lt"/>
                              <a:ea typeface="Aptos" panose="020B0004020202020204" pitchFamily="34" charset="0"/>
                              <a:cs typeface="Times New Roman" panose="02020603050405020304" pitchFamily="18" charset="0"/>
                            </a:rPr>
                            <a:t>18.94</a:t>
                          </a:r>
                        </a:p>
                      </a:txBody>
                      <a:tcPr marL="0" marR="0" marT="0" marB="0" anchor="b"/>
                    </a:tc>
                    <a:extLst>
                      <a:ext uri="{0D108BD9-81ED-4DB2-BD59-A6C34878D82A}">
                        <a16:rowId xmlns:a16="http://schemas.microsoft.com/office/drawing/2014/main" xmlns="" val="2721054513"/>
                      </a:ext>
                    </a:extLst>
                  </a:tr>
                  <a:tr h="290921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200" b="1" kern="100">
                              <a:effectLst/>
                            </a:rPr>
                            <a:t>Fines</a:t>
                          </a:r>
                          <a:endParaRPr lang="en-US" sz="1200" b="1" kern="10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2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+mj-lt"/>
                            </a:rPr>
                            <a:t>3,800.00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2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+mj-lt"/>
                            </a:rPr>
                            <a:t>2,400.00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2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+mj-lt"/>
                            </a:rPr>
                            <a:t>3,800.00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2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+mj-lt"/>
                            </a:rPr>
                            <a:t>200.00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200" b="0" i="0" u="none" strike="noStrike" dirty="0">
                              <a:solidFill>
                                <a:schemeClr val="tx1"/>
                              </a:solidFill>
                              <a:effectLst/>
                              <a:latin typeface="+mj-lt"/>
                            </a:rPr>
                            <a:t>3,800.00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2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+mj-lt"/>
                            </a:rPr>
                            <a:t>3,800.00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2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+mj-lt"/>
                            </a:rPr>
                            <a:t>80.00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200" b="0" i="0" u="none" strike="noStrike" dirty="0">
                              <a:solidFill>
                                <a:schemeClr val="tx1"/>
                              </a:solidFill>
                              <a:effectLst/>
                              <a:latin typeface="+mj-lt"/>
                            </a:rPr>
                            <a:t>2.11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200" b="0" kern="100" dirty="0">
                              <a:solidFill>
                                <a:schemeClr val="tx1"/>
                              </a:solidFill>
                              <a:effectLst/>
                              <a:latin typeface="+mj-lt"/>
                              <a:ea typeface="Aptos" panose="020B0004020202020204" pitchFamily="34" charset="0"/>
                              <a:cs typeface="Times New Roman" panose="02020603050405020304" pitchFamily="18" charset="0"/>
                            </a:rPr>
                            <a:t>0.03</a:t>
                          </a:r>
                        </a:p>
                      </a:txBody>
                      <a:tcPr marL="0" marR="0" marT="0" marB="0" anchor="b"/>
                    </a:tc>
                    <a:extLst>
                      <a:ext uri="{0D108BD9-81ED-4DB2-BD59-A6C34878D82A}">
                        <a16:rowId xmlns:a16="http://schemas.microsoft.com/office/drawing/2014/main" xmlns="" val="2247464967"/>
                      </a:ext>
                    </a:extLst>
                  </a:tr>
                  <a:tr h="290921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200" b="1" kern="100">
                              <a:effectLst/>
                            </a:rPr>
                            <a:t>Licenses</a:t>
                          </a:r>
                          <a:endParaRPr lang="en-US" sz="1200" b="1" kern="10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2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+mj-lt"/>
                            </a:rPr>
                            <a:t>77,750.00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2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+mj-lt"/>
                            </a:rPr>
                            <a:t>95,733.26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2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+mj-lt"/>
                            </a:rPr>
                            <a:t>78,472.00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2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+mj-lt"/>
                            </a:rPr>
                            <a:t>67,835.17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200" b="0" i="0" u="none" strike="noStrike" dirty="0">
                              <a:solidFill>
                                <a:schemeClr val="tx1"/>
                              </a:solidFill>
                              <a:effectLst/>
                              <a:latin typeface="+mj-lt"/>
                            </a:rPr>
                            <a:t>78,472.00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2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+mj-lt"/>
                            </a:rPr>
                            <a:t>80,000.00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2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+mj-lt"/>
                            </a:rPr>
                            <a:t>72,292.00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200" b="0" i="0" u="none" strike="noStrike" dirty="0">
                              <a:solidFill>
                                <a:schemeClr val="tx1"/>
                              </a:solidFill>
                              <a:effectLst/>
                              <a:latin typeface="+mj-lt"/>
                            </a:rPr>
                            <a:t>90.37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200" b="0" kern="100" dirty="0">
                              <a:solidFill>
                                <a:schemeClr val="tx1"/>
                              </a:solidFill>
                              <a:effectLst/>
                              <a:latin typeface="+mj-lt"/>
                              <a:ea typeface="Aptos" panose="020B0004020202020204" pitchFamily="34" charset="0"/>
                              <a:cs typeface="Times New Roman" panose="02020603050405020304" pitchFamily="18" charset="0"/>
                            </a:rPr>
                            <a:t>25.17</a:t>
                          </a:r>
                        </a:p>
                      </a:txBody>
                      <a:tcPr marL="0" marR="0" marT="0" marB="0" anchor="b"/>
                    </a:tc>
                    <a:extLst>
                      <a:ext uri="{0D108BD9-81ED-4DB2-BD59-A6C34878D82A}">
                        <a16:rowId xmlns:a16="http://schemas.microsoft.com/office/drawing/2014/main" xmlns="" val="880384887"/>
                      </a:ext>
                    </a:extLst>
                  </a:tr>
                  <a:tr h="290921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200" b="1" kern="100">
                              <a:effectLst/>
                            </a:rPr>
                            <a:t>Land</a:t>
                          </a:r>
                          <a:endParaRPr lang="en-US" sz="1200" b="1" kern="10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2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+mj-lt"/>
                            </a:rPr>
                            <a:t>56,796.00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2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+mj-lt"/>
                            </a:rPr>
                            <a:t>96,098.00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2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+mj-lt"/>
                            </a:rPr>
                            <a:t>60,000.00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2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+mj-lt"/>
                            </a:rPr>
                            <a:t>63,474.00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200" b="0" i="0" u="none" strike="noStrike" dirty="0">
                              <a:solidFill>
                                <a:schemeClr val="tx1"/>
                              </a:solidFill>
                              <a:effectLst/>
                              <a:latin typeface="+mj-lt"/>
                            </a:rPr>
                            <a:t>60,000.00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2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+mj-lt"/>
                            </a:rPr>
                            <a:t>120,000.00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2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+mj-lt"/>
                            </a:rPr>
                            <a:t>103,178.45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200" b="0" i="0" u="none" strike="noStrike" dirty="0">
                              <a:solidFill>
                                <a:schemeClr val="tx1"/>
                              </a:solidFill>
                              <a:effectLst/>
                              <a:latin typeface="+mj-lt"/>
                            </a:rPr>
                            <a:t>85.98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200" b="0" kern="100" dirty="0">
                              <a:solidFill>
                                <a:schemeClr val="tx1"/>
                              </a:solidFill>
                              <a:effectLst/>
                              <a:latin typeface="+mj-lt"/>
                              <a:ea typeface="Aptos" panose="020B0004020202020204" pitchFamily="34" charset="0"/>
                              <a:cs typeface="Times New Roman" panose="02020603050405020304" pitchFamily="18" charset="0"/>
                            </a:rPr>
                            <a:t>35.92</a:t>
                          </a:r>
                        </a:p>
                      </a:txBody>
                      <a:tcPr marL="0" marR="0" marT="0" marB="0" anchor="b"/>
                    </a:tc>
                    <a:extLst>
                      <a:ext uri="{0D108BD9-81ED-4DB2-BD59-A6C34878D82A}">
                        <a16:rowId xmlns:a16="http://schemas.microsoft.com/office/drawing/2014/main" xmlns="" val="1163444188"/>
                      </a:ext>
                    </a:extLst>
                  </a:tr>
                  <a:tr h="313471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200" b="1" kern="100">
                              <a:effectLst/>
                            </a:rPr>
                            <a:t>Rent</a:t>
                          </a:r>
                          <a:endParaRPr lang="en-US" sz="1200" b="1" kern="10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2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+mj-lt"/>
                            </a:rPr>
                            <a:t>62,000.00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2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+mj-lt"/>
                            </a:rPr>
                            <a:t>14,425.00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2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+mj-lt"/>
                            </a:rPr>
                            <a:t>25,000.00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2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+mj-lt"/>
                            </a:rPr>
                            <a:t>11,113.00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200" b="0" i="0" u="none" strike="noStrike" dirty="0">
                              <a:solidFill>
                                <a:schemeClr val="tx1"/>
                              </a:solidFill>
                              <a:effectLst/>
                              <a:latin typeface="+mj-lt"/>
                            </a:rPr>
                            <a:t>25,000.00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2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+mj-lt"/>
                            </a:rPr>
                            <a:t>25,000.00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2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+mj-lt"/>
                            </a:rPr>
                            <a:t>14,260.00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200" b="0" i="0" u="none" strike="noStrike" dirty="0">
                              <a:solidFill>
                                <a:schemeClr val="tx1"/>
                              </a:solidFill>
                              <a:effectLst/>
                              <a:latin typeface="+mj-lt"/>
                            </a:rPr>
                            <a:t>57.04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200" b="0" kern="100" dirty="0">
                              <a:solidFill>
                                <a:schemeClr val="tx1"/>
                              </a:solidFill>
                              <a:effectLst/>
                              <a:latin typeface="+mj-lt"/>
                              <a:ea typeface="Aptos" panose="020B0004020202020204" pitchFamily="34" charset="0"/>
                              <a:cs typeface="Times New Roman" panose="02020603050405020304" pitchFamily="18" charset="0"/>
                            </a:rPr>
                            <a:t>4.96</a:t>
                          </a:r>
                        </a:p>
                      </a:txBody>
                      <a:tcPr marL="0" marR="0" marT="0" marB="0" anchor="b"/>
                    </a:tc>
                    <a:extLst>
                      <a:ext uri="{0D108BD9-81ED-4DB2-BD59-A6C34878D82A}">
                        <a16:rowId xmlns:a16="http://schemas.microsoft.com/office/drawing/2014/main" xmlns="" val="2692325801"/>
                      </a:ext>
                    </a:extLst>
                  </a:tr>
                  <a:tr h="290921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200" b="1" kern="100">
                              <a:effectLst/>
                            </a:rPr>
                            <a:t>Investment</a:t>
                          </a:r>
                          <a:endParaRPr lang="en-US" sz="1200" b="1" kern="10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2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+mj-lt"/>
                            </a:rPr>
                            <a:t>0.00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2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+mj-lt"/>
                            </a:rPr>
                            <a:t>0.00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2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+mj-lt"/>
                            </a:rPr>
                            <a:t>0.00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2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+mj-lt"/>
                            </a:rPr>
                            <a:t>0.00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200" b="0" i="0" u="none" strike="noStrike" dirty="0">
                              <a:solidFill>
                                <a:schemeClr val="tx1"/>
                              </a:solidFill>
                              <a:effectLst/>
                              <a:latin typeface="+mj-lt"/>
                            </a:rPr>
                            <a:t>0.00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2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+mj-lt"/>
                            </a:rPr>
                            <a:t>0.00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2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+mj-lt"/>
                            </a:rPr>
                            <a:t>0.00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200" b="0" i="0" u="none" strike="noStrike" dirty="0">
                              <a:solidFill>
                                <a:schemeClr val="tx1"/>
                              </a:solidFill>
                              <a:effectLst/>
                              <a:latin typeface="+mj-lt"/>
                            </a:rPr>
                            <a:t>0.00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200" b="0" i="0" u="none" strike="noStrike" dirty="0">
                              <a:solidFill>
                                <a:schemeClr val="tx1"/>
                              </a:solidFill>
                              <a:effectLst/>
                              <a:latin typeface="+mj-lt"/>
                            </a:rPr>
                            <a:t>0.00</a:t>
                          </a:r>
                        </a:p>
                      </a:txBody>
                      <a:tcPr marL="0" marR="0" marT="0" marB="0" anchor="b"/>
                    </a:tc>
                    <a:extLst>
                      <a:ext uri="{0D108BD9-81ED-4DB2-BD59-A6C34878D82A}">
                        <a16:rowId xmlns:a16="http://schemas.microsoft.com/office/drawing/2014/main" xmlns="" val="4126060861"/>
                      </a:ext>
                    </a:extLst>
                  </a:tr>
                  <a:tr h="326764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200" b="1" kern="100">
                              <a:effectLst/>
                            </a:rPr>
                            <a:t>Sub-Total</a:t>
                          </a:r>
                          <a:endParaRPr lang="en-US" sz="1200" b="1" kern="10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200" b="1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+mj-lt"/>
                            </a:rPr>
                            <a:t>350,569.00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2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+mj-lt"/>
                            </a:rPr>
                            <a:t>311,617.20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200" b="1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+mj-lt"/>
                            </a:rPr>
                            <a:t>282,827.00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200" b="1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+mj-lt"/>
                            </a:rPr>
                            <a:t>192,633.47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200" b="1" i="0" u="none" strike="noStrike" dirty="0">
                              <a:solidFill>
                                <a:schemeClr val="tx1"/>
                              </a:solidFill>
                              <a:effectLst/>
                              <a:latin typeface="+mj-lt"/>
                            </a:rPr>
                            <a:t>282,827.00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200" b="1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+mj-lt"/>
                            </a:rPr>
                            <a:t>349,000.00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200" b="1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+mj-lt"/>
                            </a:rPr>
                            <a:t>287,217.35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200" b="0" i="0" u="none" strike="noStrike" dirty="0">
                              <a:solidFill>
                                <a:schemeClr val="tx1"/>
                              </a:solidFill>
                              <a:effectLst/>
                              <a:latin typeface="+mj-lt"/>
                            </a:rPr>
                            <a:t>82.30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200" b="0" kern="100" dirty="0">
                              <a:solidFill>
                                <a:schemeClr val="tx1"/>
                              </a:solidFill>
                              <a:effectLst/>
                              <a:latin typeface="+mj-lt"/>
                              <a:ea typeface="Aptos" panose="020B0004020202020204" pitchFamily="34" charset="0"/>
                              <a:cs typeface="Times New Roman" panose="02020603050405020304" pitchFamily="18" charset="0"/>
                            </a:rPr>
                            <a:t>100.00</a:t>
                          </a:r>
                        </a:p>
                      </a:txBody>
                      <a:tcPr marL="0" marR="0" marT="0" marB="0" anchor="b"/>
                    </a:tc>
                    <a:extLst>
                      <a:ext uri="{0D108BD9-81ED-4DB2-BD59-A6C34878D82A}">
                        <a16:rowId xmlns:a16="http://schemas.microsoft.com/office/drawing/2014/main" xmlns="" val="3059489736"/>
                      </a:ext>
                    </a:extLst>
                  </a:tr>
                  <a:tr h="313471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200" b="1" kern="100">
                              <a:effectLst/>
                            </a:rPr>
                            <a:t>Royalties</a:t>
                          </a:r>
                          <a:endParaRPr lang="en-US" sz="1200" b="1" kern="10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2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+mj-lt"/>
                            </a:rPr>
                            <a:t>100,350.00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2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+mj-lt"/>
                            </a:rPr>
                            <a:t>95,000.00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2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+mj-lt"/>
                            </a:rPr>
                            <a:t>134,047.00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2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+mj-lt"/>
                            </a:rPr>
                            <a:t>160,355.66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200" b="0" i="0" u="none" strike="noStrike" dirty="0">
                              <a:solidFill>
                                <a:schemeClr val="tx1"/>
                              </a:solidFill>
                              <a:effectLst/>
                              <a:latin typeface="+mj-lt"/>
                            </a:rPr>
                            <a:t>134,047.00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2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+mj-lt"/>
                            </a:rPr>
                            <a:t>134,047.00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2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+mj-lt"/>
                            </a:rPr>
                            <a:t>50,000.00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</a:pPr>
                          <a:r>
                            <a:rPr lang="en-US" sz="1200" b="0" kern="100" dirty="0">
                              <a:solidFill>
                                <a:schemeClr val="tx1"/>
                              </a:solidFill>
                              <a:effectLst/>
                              <a:latin typeface="+mj-lt"/>
                            </a:rPr>
                            <a:t>37.30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endParaRPr lang="en-US" sz="1200" b="0" kern="100" dirty="0">
                            <a:solidFill>
                              <a:schemeClr val="tx1"/>
                            </a:solidFill>
                            <a:effectLst/>
                            <a:latin typeface="+mj-lt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b"/>
                    </a:tc>
                    <a:extLst>
                      <a:ext uri="{0D108BD9-81ED-4DB2-BD59-A6C34878D82A}">
                        <a16:rowId xmlns:a16="http://schemas.microsoft.com/office/drawing/2014/main" xmlns="" val="2999141717"/>
                      </a:ext>
                    </a:extLst>
                  </a:tr>
                  <a:tr h="290921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200" b="1" kern="100" dirty="0">
                              <a:effectLst/>
                            </a:rPr>
                            <a:t>Total</a:t>
                          </a:r>
                          <a:endParaRPr lang="en-US" sz="1200" b="1" kern="100" dirty="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2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+mj-lt"/>
                            </a:rPr>
                            <a:t>450,919.00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200" b="1" i="0" u="none" strike="noStrike" dirty="0">
                              <a:solidFill>
                                <a:schemeClr val="tx1"/>
                              </a:solidFill>
                              <a:effectLst/>
                              <a:latin typeface="+mj-lt"/>
                            </a:rPr>
                            <a:t>406,617.20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200" b="1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+mj-lt"/>
                            </a:rPr>
                            <a:t>416,874.00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200" b="1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+mj-lt"/>
                            </a:rPr>
                            <a:t>352,989.13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200" b="1" i="0" u="none" strike="noStrike" dirty="0">
                              <a:solidFill>
                                <a:schemeClr val="tx1"/>
                              </a:solidFill>
                              <a:effectLst/>
                              <a:latin typeface="+mj-lt"/>
                            </a:rPr>
                            <a:t>416,874.00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200" b="1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+mj-lt"/>
                            </a:rPr>
                            <a:t>483,047.00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200" b="1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+mj-lt"/>
                            </a:rPr>
                            <a:t>337,217.35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200" b="1" kern="100" dirty="0">
                              <a:solidFill>
                                <a:schemeClr val="tx1"/>
                              </a:solidFill>
                              <a:effectLst/>
                              <a:latin typeface="+mj-lt"/>
                              <a:ea typeface="Aptos" panose="020B0004020202020204" pitchFamily="34" charset="0"/>
                              <a:cs typeface="Times New Roman" panose="02020603050405020304" pitchFamily="18" charset="0"/>
                            </a:rPr>
                            <a:t>69.81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endParaRPr lang="en-US" sz="1200" b="1" kern="100" dirty="0">
                            <a:solidFill>
                              <a:schemeClr val="tx1"/>
                            </a:solidFill>
                            <a:effectLst/>
                            <a:latin typeface="+mj-lt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b"/>
                    </a:tc>
                    <a:extLst>
                      <a:ext uri="{0D108BD9-81ED-4DB2-BD59-A6C34878D82A}">
                        <a16:rowId xmlns:a16="http://schemas.microsoft.com/office/drawing/2014/main" xmlns="" val="1227436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" name="Table 2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A25E0CBE-220D-98A5-9CF1-606BFD73F0F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104545521"/>
                  </p:ext>
                </p:extLst>
              </p:nvPr>
            </p:nvGraphicFramePr>
            <p:xfrm>
              <a:off x="108833" y="827354"/>
              <a:ext cx="8953105" cy="5673936"/>
            </p:xfrm>
            <a:graphic>
              <a:graphicData uri="http://schemas.openxmlformats.org/drawingml/2006/table">
                <a:tbl>
                  <a:tblPr>
                    <a:tableStyleId>{5940675A-B579-460E-94D1-54222C63F5DA}</a:tableStyleId>
                  </a:tblPr>
                  <a:tblGrid>
                    <a:gridCol w="887454">
                      <a:extLst>
                        <a:ext uri="{9D8B030D-6E8A-4147-A177-3AD203B41FA5}">
                          <a16:colId xmlns:a16="http://schemas.microsoft.com/office/drawing/2014/main" xmlns:a14="http://schemas.microsoft.com/office/drawing/2010/main" xmlns="" val="2988602104"/>
                        </a:ext>
                      </a:extLst>
                    </a:gridCol>
                    <a:gridCol w="873456">
                      <a:extLst>
                        <a:ext uri="{9D8B030D-6E8A-4147-A177-3AD203B41FA5}">
                          <a16:colId xmlns:a16="http://schemas.microsoft.com/office/drawing/2014/main" xmlns:a14="http://schemas.microsoft.com/office/drawing/2010/main" xmlns="" val="1499872775"/>
                        </a:ext>
                      </a:extLst>
                    </a:gridCol>
                    <a:gridCol w="846161">
                      <a:extLst>
                        <a:ext uri="{9D8B030D-6E8A-4147-A177-3AD203B41FA5}">
                          <a16:colId xmlns:a16="http://schemas.microsoft.com/office/drawing/2014/main" xmlns:a14="http://schemas.microsoft.com/office/drawing/2010/main" xmlns="" val="835842447"/>
                        </a:ext>
                      </a:extLst>
                    </a:gridCol>
                    <a:gridCol w="873457">
                      <a:extLst>
                        <a:ext uri="{9D8B030D-6E8A-4147-A177-3AD203B41FA5}">
                          <a16:colId xmlns:a16="http://schemas.microsoft.com/office/drawing/2014/main" xmlns:a14="http://schemas.microsoft.com/office/drawing/2010/main" xmlns="" val="4078031001"/>
                        </a:ext>
                      </a:extLst>
                    </a:gridCol>
                    <a:gridCol w="846161">
                      <a:extLst>
                        <a:ext uri="{9D8B030D-6E8A-4147-A177-3AD203B41FA5}">
                          <a16:colId xmlns:a16="http://schemas.microsoft.com/office/drawing/2014/main" xmlns:a14="http://schemas.microsoft.com/office/drawing/2010/main" xmlns="" val="1604419186"/>
                        </a:ext>
                      </a:extLst>
                    </a:gridCol>
                    <a:gridCol w="846162">
                      <a:extLst>
                        <a:ext uri="{9D8B030D-6E8A-4147-A177-3AD203B41FA5}">
                          <a16:colId xmlns:a16="http://schemas.microsoft.com/office/drawing/2014/main" xmlns:a14="http://schemas.microsoft.com/office/drawing/2010/main" xmlns="" val="1873546524"/>
                        </a:ext>
                      </a:extLst>
                    </a:gridCol>
                    <a:gridCol w="805217">
                      <a:extLst>
                        <a:ext uri="{9D8B030D-6E8A-4147-A177-3AD203B41FA5}">
                          <a16:colId xmlns:a16="http://schemas.microsoft.com/office/drawing/2014/main" xmlns:a14="http://schemas.microsoft.com/office/drawing/2010/main" xmlns="" val="20006"/>
                        </a:ext>
                      </a:extLst>
                    </a:gridCol>
                    <a:gridCol w="859809">
                      <a:extLst>
                        <a:ext uri="{9D8B030D-6E8A-4147-A177-3AD203B41FA5}">
                          <a16:colId xmlns:a16="http://schemas.microsoft.com/office/drawing/2014/main" xmlns:a14="http://schemas.microsoft.com/office/drawing/2010/main" xmlns="" val="110874024"/>
                        </a:ext>
                      </a:extLst>
                    </a:gridCol>
                    <a:gridCol w="1037230">
                      <a:extLst>
                        <a:ext uri="{9D8B030D-6E8A-4147-A177-3AD203B41FA5}">
                          <a16:colId xmlns:a16="http://schemas.microsoft.com/office/drawing/2014/main" xmlns:a14="http://schemas.microsoft.com/office/drawing/2010/main" xmlns="" val="2151652971"/>
                        </a:ext>
                      </a:extLst>
                    </a:gridCol>
                    <a:gridCol w="1077998">
                      <a:extLst>
                        <a:ext uri="{9D8B030D-6E8A-4147-A177-3AD203B41FA5}">
                          <a16:colId xmlns:a16="http://schemas.microsoft.com/office/drawing/2014/main" xmlns:a14="http://schemas.microsoft.com/office/drawing/2010/main" xmlns="" val="1835736053"/>
                        </a:ext>
                      </a:extLst>
                    </a:gridCol>
                  </a:tblGrid>
                  <a:tr h="290921">
                    <a:tc gridSpan="10"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200" b="1" kern="100" dirty="0">
                              <a:effectLst/>
                            </a:rPr>
                            <a:t>REVENUE PERFORMANCE- IGF ONLY</a:t>
                          </a:r>
                          <a:endParaRPr lang="en-US" sz="1200" b="1" kern="100" dirty="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xmlns:a14="http://schemas.microsoft.com/office/drawing/2010/main" xmlns="" val="3057175682"/>
                      </a:ext>
                    </a:extLst>
                  </a:tr>
                  <a:tr h="290921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200" b="1" kern="100" dirty="0">
                              <a:effectLst/>
                            </a:rPr>
                            <a:t>ITEM</a:t>
                          </a:r>
                          <a:endParaRPr lang="en-US" sz="1200" b="1" kern="100" dirty="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 gridSpan="2"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200" b="1" kern="100">
                              <a:effectLst/>
                            </a:rPr>
                            <a:t>2022</a:t>
                          </a:r>
                          <a:endParaRPr lang="en-US" sz="1200" b="1" kern="10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200" b="1" kern="100">
                              <a:effectLst/>
                            </a:rPr>
                            <a:t>2023</a:t>
                          </a:r>
                          <a:endParaRPr lang="en-US" sz="1200" b="1" kern="10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gridSpan="5"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200" b="1" kern="100" dirty="0">
                              <a:effectLst/>
                            </a:rPr>
                            <a:t>2024</a:t>
                          </a:r>
                          <a:endParaRPr lang="en-US" sz="1200" b="1" kern="100" dirty="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xmlns:a14="http://schemas.microsoft.com/office/drawing/2010/main" xmlns="" val="621502476"/>
                      </a:ext>
                    </a:extLst>
                  </a:tr>
                  <a:tr h="1612717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</a:pPr>
                          <a:endParaRPr lang="en-US" sz="1200" b="1" kern="100" dirty="0">
                            <a:effectLst/>
                            <a:latin typeface="Aptos" panose="020B0004020202020204" pitchFamily="34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200" b="1" kern="100" dirty="0">
                              <a:effectLst/>
                            </a:rPr>
                            <a:t>Budget</a:t>
                          </a:r>
                          <a:endParaRPr lang="en-US" sz="1200" b="1" kern="100" dirty="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200" b="1" kern="100" dirty="0">
                              <a:effectLst/>
                            </a:rPr>
                            <a:t>Actual  </a:t>
                          </a:r>
                          <a:endParaRPr lang="en-US" sz="1200" b="1" kern="100" dirty="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200" b="1" kern="100" dirty="0">
                              <a:effectLst/>
                            </a:rPr>
                            <a:t>Budget</a:t>
                          </a:r>
                          <a:endParaRPr lang="en-US" sz="1200" b="1" kern="100" dirty="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200" b="1" kern="100">
                              <a:effectLst/>
                            </a:rPr>
                            <a:t>Actual</a:t>
                          </a:r>
                          <a:endParaRPr lang="en-US" sz="1200" b="1" kern="10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200" b="1" kern="100" dirty="0">
                              <a:effectLst/>
                            </a:rPr>
                            <a:t>Budget</a:t>
                          </a:r>
                          <a:endParaRPr lang="en-US" sz="1200" b="1" kern="100" dirty="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200" b="1" kern="100" dirty="0">
                              <a:effectLst/>
                              <a:latin typeface="+mj-lt"/>
                              <a:ea typeface="Aptos" panose="020B0004020202020204" pitchFamily="34" charset="0"/>
                              <a:cs typeface="Times New Roman" panose="02020603050405020304" pitchFamily="18" charset="0"/>
                            </a:rPr>
                            <a:t> Revised Budget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200" b="1" kern="100" dirty="0">
                              <a:effectLst/>
                            </a:rPr>
                            <a:t>Actual as at September</a:t>
                          </a:r>
                          <a:endParaRPr lang="en-US" sz="1200" b="1" kern="100" dirty="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9525" marR="9525" marT="9525" marB="0" anchor="b">
                        <a:blipFill rotWithShape="0">
                          <a:blip r:embed="rId3"/>
                          <a:stretch>
                            <a:fillRect l="-661176" t="-36742" r="-105294" b="-2223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>
                        <a:blipFill rotWithShape="0">
                          <a:blip r:embed="rId3"/>
                          <a:stretch>
                            <a:fillRect l="-731073" t="-36742" r="-1130" b="-2223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xmlns:a14="http://schemas.microsoft.com/office/drawing/2010/main" xmlns="" val="373594000"/>
                      </a:ext>
                    </a:extLst>
                  </a:tr>
                  <a:tr h="400939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200" b="1" kern="100">
                              <a:effectLst/>
                            </a:rPr>
                            <a:t>Property Rate</a:t>
                          </a:r>
                          <a:endParaRPr lang="en-US" sz="1200" b="1" kern="10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2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+mj-lt"/>
                            </a:rPr>
                            <a:t>99,873.00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2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+mj-lt"/>
                            </a:rPr>
                            <a:t>54,707.94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2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+mj-lt"/>
                            </a:rPr>
                            <a:t>60,000.00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2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+mj-lt"/>
                            </a:rPr>
                            <a:t>28,367.70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200" b="0" i="0" u="none" strike="noStrike" dirty="0">
                              <a:solidFill>
                                <a:schemeClr val="tx1"/>
                              </a:solidFill>
                              <a:effectLst/>
                              <a:latin typeface="+mj-lt"/>
                            </a:rPr>
                            <a:t>60,000.00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2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+mj-lt"/>
                            </a:rPr>
                            <a:t>60,000.00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2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+mj-lt"/>
                            </a:rPr>
                            <a:t>42,922.00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200" b="0" i="0" u="none" strike="noStrike" dirty="0">
                              <a:solidFill>
                                <a:schemeClr val="tx1"/>
                              </a:solidFill>
                              <a:effectLst/>
                              <a:latin typeface="+mj-lt"/>
                            </a:rPr>
                            <a:t>71.54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200" b="0" kern="100" dirty="0">
                              <a:solidFill>
                                <a:schemeClr val="tx1"/>
                              </a:solidFill>
                              <a:effectLst/>
                              <a:latin typeface="+mj-lt"/>
                              <a:ea typeface="Aptos" panose="020B0004020202020204" pitchFamily="34" charset="0"/>
                              <a:cs typeface="Times New Roman" panose="02020603050405020304" pitchFamily="18" charset="0"/>
                            </a:rPr>
                            <a:t>14.94</a:t>
                          </a:r>
                        </a:p>
                      </a:txBody>
                      <a:tcPr marL="0" marR="0" marT="0" marB="0" anchor="b"/>
                    </a:tc>
                    <a:extLst>
                      <a:ext uri="{0D108BD9-81ED-4DB2-BD59-A6C34878D82A}">
                        <a16:rowId xmlns:a16="http://schemas.microsoft.com/office/drawing/2014/main" xmlns:a14="http://schemas.microsoft.com/office/drawing/2010/main" xmlns="" val="2455259305"/>
                      </a:ext>
                    </a:extLst>
                  </a:tr>
                  <a:tr h="343702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GB" sz="1200" b="1" kern="100" dirty="0">
                              <a:effectLst/>
                            </a:rPr>
                            <a:t>Basic Rate</a:t>
                          </a:r>
                          <a:endParaRPr lang="en-US" sz="1200" b="1" kern="100" dirty="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2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+mj-lt"/>
                            </a:rPr>
                            <a:t>200.00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2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+mj-lt"/>
                            </a:rPr>
                            <a:t>108.00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2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+mj-lt"/>
                            </a:rPr>
                            <a:t>200.00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2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+mj-lt"/>
                            </a:rPr>
                            <a:t>129.60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200" b="0" i="0" u="none" strike="noStrike" dirty="0">
                              <a:solidFill>
                                <a:schemeClr val="tx1"/>
                              </a:solidFill>
                              <a:effectLst/>
                              <a:latin typeface="+mj-lt"/>
                            </a:rPr>
                            <a:t>200.00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2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+mj-lt"/>
                            </a:rPr>
                            <a:t>200.00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2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+mj-lt"/>
                            </a:rPr>
                            <a:t>90.90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200" b="0" i="0" u="none" strike="noStrike" dirty="0">
                              <a:solidFill>
                                <a:schemeClr val="tx1"/>
                              </a:solidFill>
                              <a:effectLst/>
                              <a:latin typeface="+mj-lt"/>
                            </a:rPr>
                            <a:t>45.45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200" b="0" kern="100" dirty="0">
                              <a:solidFill>
                                <a:schemeClr val="tx1"/>
                              </a:solidFill>
                              <a:effectLst/>
                              <a:latin typeface="+mj-lt"/>
                              <a:ea typeface="Aptos" panose="020B0004020202020204" pitchFamily="34" charset="0"/>
                              <a:cs typeface="Times New Roman" panose="02020603050405020304" pitchFamily="18" charset="0"/>
                            </a:rPr>
                            <a:t>0.03</a:t>
                          </a:r>
                        </a:p>
                      </a:txBody>
                      <a:tcPr marL="0" marR="0" marT="0" marB="0" anchor="b"/>
                    </a:tc>
                    <a:extLst>
                      <a:ext uri="{0D108BD9-81ED-4DB2-BD59-A6C34878D82A}">
                        <a16:rowId xmlns:a16="http://schemas.microsoft.com/office/drawing/2014/main" xmlns:a14="http://schemas.microsoft.com/office/drawing/2010/main" xmlns="" val="4162037071"/>
                      </a:ext>
                    </a:extLst>
                  </a:tr>
                  <a:tr h="326425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200" b="1" kern="100">
                              <a:effectLst/>
                            </a:rPr>
                            <a:t>Fees </a:t>
                          </a:r>
                          <a:endParaRPr lang="en-US" sz="1200" b="1" kern="10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2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+mj-lt"/>
                            </a:rPr>
                            <a:t>50,150.00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2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+mj-lt"/>
                            </a:rPr>
                            <a:t>48,145.00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2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+mj-lt"/>
                            </a:rPr>
                            <a:t>55,355.00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2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+mj-lt"/>
                            </a:rPr>
                            <a:t>21,514.00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200" b="0" i="0" u="none" strike="noStrike" dirty="0">
                              <a:solidFill>
                                <a:schemeClr val="tx1"/>
                              </a:solidFill>
                              <a:effectLst/>
                              <a:latin typeface="+mj-lt"/>
                            </a:rPr>
                            <a:t>55,355.00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2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+mj-lt"/>
                            </a:rPr>
                            <a:t>60,000.00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2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+mj-lt"/>
                            </a:rPr>
                            <a:t>54,394.00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200" b="0" i="0" u="none" strike="noStrike" dirty="0">
                              <a:solidFill>
                                <a:schemeClr val="tx1"/>
                              </a:solidFill>
                              <a:effectLst/>
                              <a:latin typeface="+mj-lt"/>
                            </a:rPr>
                            <a:t>90.66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200" b="0" kern="100" dirty="0">
                              <a:solidFill>
                                <a:schemeClr val="tx1"/>
                              </a:solidFill>
                              <a:effectLst/>
                              <a:latin typeface="+mj-lt"/>
                              <a:ea typeface="Aptos" panose="020B0004020202020204" pitchFamily="34" charset="0"/>
                              <a:cs typeface="Times New Roman" panose="02020603050405020304" pitchFamily="18" charset="0"/>
                            </a:rPr>
                            <a:t>18.94</a:t>
                          </a:r>
                        </a:p>
                      </a:txBody>
                      <a:tcPr marL="0" marR="0" marT="0" marB="0" anchor="b"/>
                    </a:tc>
                    <a:extLst>
                      <a:ext uri="{0D108BD9-81ED-4DB2-BD59-A6C34878D82A}">
                        <a16:rowId xmlns:a16="http://schemas.microsoft.com/office/drawing/2014/main" xmlns:a14="http://schemas.microsoft.com/office/drawing/2010/main" xmlns="" val="2721054513"/>
                      </a:ext>
                    </a:extLst>
                  </a:tr>
                  <a:tr h="290921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200" b="1" kern="100">
                              <a:effectLst/>
                            </a:rPr>
                            <a:t>Fines</a:t>
                          </a:r>
                          <a:endParaRPr lang="en-US" sz="1200" b="1" kern="10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2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+mj-lt"/>
                            </a:rPr>
                            <a:t>3,800.00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2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+mj-lt"/>
                            </a:rPr>
                            <a:t>2,400.00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2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+mj-lt"/>
                            </a:rPr>
                            <a:t>3,800.00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2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+mj-lt"/>
                            </a:rPr>
                            <a:t>200.00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200" b="0" i="0" u="none" strike="noStrike" dirty="0">
                              <a:solidFill>
                                <a:schemeClr val="tx1"/>
                              </a:solidFill>
                              <a:effectLst/>
                              <a:latin typeface="+mj-lt"/>
                            </a:rPr>
                            <a:t>3,800.00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2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+mj-lt"/>
                            </a:rPr>
                            <a:t>3,800.00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2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+mj-lt"/>
                            </a:rPr>
                            <a:t>80.00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200" b="0" i="0" u="none" strike="noStrike" dirty="0">
                              <a:solidFill>
                                <a:schemeClr val="tx1"/>
                              </a:solidFill>
                              <a:effectLst/>
                              <a:latin typeface="+mj-lt"/>
                            </a:rPr>
                            <a:t>2.11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200" b="0" kern="100" dirty="0">
                              <a:solidFill>
                                <a:schemeClr val="tx1"/>
                              </a:solidFill>
                              <a:effectLst/>
                              <a:latin typeface="+mj-lt"/>
                              <a:ea typeface="Aptos" panose="020B0004020202020204" pitchFamily="34" charset="0"/>
                              <a:cs typeface="Times New Roman" panose="02020603050405020304" pitchFamily="18" charset="0"/>
                            </a:rPr>
                            <a:t>0.03</a:t>
                          </a:r>
                        </a:p>
                      </a:txBody>
                      <a:tcPr marL="0" marR="0" marT="0" marB="0" anchor="b"/>
                    </a:tc>
                    <a:extLst>
                      <a:ext uri="{0D108BD9-81ED-4DB2-BD59-A6C34878D82A}">
                        <a16:rowId xmlns:a16="http://schemas.microsoft.com/office/drawing/2014/main" xmlns:a14="http://schemas.microsoft.com/office/drawing/2010/main" xmlns="" val="2247464967"/>
                      </a:ext>
                    </a:extLst>
                  </a:tr>
                  <a:tr h="290921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200" b="1" kern="100">
                              <a:effectLst/>
                            </a:rPr>
                            <a:t>Licenses</a:t>
                          </a:r>
                          <a:endParaRPr lang="en-US" sz="1200" b="1" kern="10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2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+mj-lt"/>
                            </a:rPr>
                            <a:t>77,750.00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2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+mj-lt"/>
                            </a:rPr>
                            <a:t>95,733.26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2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+mj-lt"/>
                            </a:rPr>
                            <a:t>78,472.00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2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+mj-lt"/>
                            </a:rPr>
                            <a:t>67,835.17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200" b="0" i="0" u="none" strike="noStrike" dirty="0">
                              <a:solidFill>
                                <a:schemeClr val="tx1"/>
                              </a:solidFill>
                              <a:effectLst/>
                              <a:latin typeface="+mj-lt"/>
                            </a:rPr>
                            <a:t>78,472.00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2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+mj-lt"/>
                            </a:rPr>
                            <a:t>80,000.00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2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+mj-lt"/>
                            </a:rPr>
                            <a:t>72,292.00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200" b="0" i="0" u="none" strike="noStrike" dirty="0">
                              <a:solidFill>
                                <a:schemeClr val="tx1"/>
                              </a:solidFill>
                              <a:effectLst/>
                              <a:latin typeface="+mj-lt"/>
                            </a:rPr>
                            <a:t>90.37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200" b="0" kern="100" dirty="0">
                              <a:solidFill>
                                <a:schemeClr val="tx1"/>
                              </a:solidFill>
                              <a:effectLst/>
                              <a:latin typeface="+mj-lt"/>
                              <a:ea typeface="Aptos" panose="020B0004020202020204" pitchFamily="34" charset="0"/>
                              <a:cs typeface="Times New Roman" panose="02020603050405020304" pitchFamily="18" charset="0"/>
                            </a:rPr>
                            <a:t>25.17</a:t>
                          </a:r>
                        </a:p>
                      </a:txBody>
                      <a:tcPr marL="0" marR="0" marT="0" marB="0" anchor="b"/>
                    </a:tc>
                    <a:extLst>
                      <a:ext uri="{0D108BD9-81ED-4DB2-BD59-A6C34878D82A}">
                        <a16:rowId xmlns:a16="http://schemas.microsoft.com/office/drawing/2014/main" xmlns:a14="http://schemas.microsoft.com/office/drawing/2010/main" xmlns="" val="880384887"/>
                      </a:ext>
                    </a:extLst>
                  </a:tr>
                  <a:tr h="290921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200" b="1" kern="100">
                              <a:effectLst/>
                            </a:rPr>
                            <a:t>Land</a:t>
                          </a:r>
                          <a:endParaRPr lang="en-US" sz="1200" b="1" kern="10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2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+mj-lt"/>
                            </a:rPr>
                            <a:t>56,796.00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2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+mj-lt"/>
                            </a:rPr>
                            <a:t>96,098.00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2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+mj-lt"/>
                            </a:rPr>
                            <a:t>60,000.00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2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+mj-lt"/>
                            </a:rPr>
                            <a:t>63,474.00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200" b="0" i="0" u="none" strike="noStrike" dirty="0">
                              <a:solidFill>
                                <a:schemeClr val="tx1"/>
                              </a:solidFill>
                              <a:effectLst/>
                              <a:latin typeface="+mj-lt"/>
                            </a:rPr>
                            <a:t>60,000.00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2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+mj-lt"/>
                            </a:rPr>
                            <a:t>120,000.00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2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+mj-lt"/>
                            </a:rPr>
                            <a:t>103,178.45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200" b="0" i="0" u="none" strike="noStrike" dirty="0">
                              <a:solidFill>
                                <a:schemeClr val="tx1"/>
                              </a:solidFill>
                              <a:effectLst/>
                              <a:latin typeface="+mj-lt"/>
                            </a:rPr>
                            <a:t>85.98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200" b="0" kern="100" dirty="0">
                              <a:solidFill>
                                <a:schemeClr val="tx1"/>
                              </a:solidFill>
                              <a:effectLst/>
                              <a:latin typeface="+mj-lt"/>
                              <a:ea typeface="Aptos" panose="020B0004020202020204" pitchFamily="34" charset="0"/>
                              <a:cs typeface="Times New Roman" panose="02020603050405020304" pitchFamily="18" charset="0"/>
                            </a:rPr>
                            <a:t>35.92</a:t>
                          </a:r>
                        </a:p>
                      </a:txBody>
                      <a:tcPr marL="0" marR="0" marT="0" marB="0" anchor="b"/>
                    </a:tc>
                    <a:extLst>
                      <a:ext uri="{0D108BD9-81ED-4DB2-BD59-A6C34878D82A}">
                        <a16:rowId xmlns:a16="http://schemas.microsoft.com/office/drawing/2014/main" xmlns:a14="http://schemas.microsoft.com/office/drawing/2010/main" xmlns="" val="1163444188"/>
                      </a:ext>
                    </a:extLst>
                  </a:tr>
                  <a:tr h="313471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200" b="1" kern="100">
                              <a:effectLst/>
                            </a:rPr>
                            <a:t>Rent</a:t>
                          </a:r>
                          <a:endParaRPr lang="en-US" sz="1200" b="1" kern="10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2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+mj-lt"/>
                            </a:rPr>
                            <a:t>62,000.00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2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+mj-lt"/>
                            </a:rPr>
                            <a:t>14,425.00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2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+mj-lt"/>
                            </a:rPr>
                            <a:t>25,000.00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2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+mj-lt"/>
                            </a:rPr>
                            <a:t>11,113.00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200" b="0" i="0" u="none" strike="noStrike" dirty="0">
                              <a:solidFill>
                                <a:schemeClr val="tx1"/>
                              </a:solidFill>
                              <a:effectLst/>
                              <a:latin typeface="+mj-lt"/>
                            </a:rPr>
                            <a:t>25,000.00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2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+mj-lt"/>
                            </a:rPr>
                            <a:t>25,000.00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2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+mj-lt"/>
                            </a:rPr>
                            <a:t>14,260.00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200" b="0" i="0" u="none" strike="noStrike" dirty="0">
                              <a:solidFill>
                                <a:schemeClr val="tx1"/>
                              </a:solidFill>
                              <a:effectLst/>
                              <a:latin typeface="+mj-lt"/>
                            </a:rPr>
                            <a:t>57.04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200" b="0" kern="100" dirty="0">
                              <a:solidFill>
                                <a:schemeClr val="tx1"/>
                              </a:solidFill>
                              <a:effectLst/>
                              <a:latin typeface="+mj-lt"/>
                              <a:ea typeface="Aptos" panose="020B0004020202020204" pitchFamily="34" charset="0"/>
                              <a:cs typeface="Times New Roman" panose="02020603050405020304" pitchFamily="18" charset="0"/>
                            </a:rPr>
                            <a:t>4.96</a:t>
                          </a:r>
                        </a:p>
                      </a:txBody>
                      <a:tcPr marL="0" marR="0" marT="0" marB="0" anchor="b"/>
                    </a:tc>
                    <a:extLst>
                      <a:ext uri="{0D108BD9-81ED-4DB2-BD59-A6C34878D82A}">
                        <a16:rowId xmlns:a16="http://schemas.microsoft.com/office/drawing/2014/main" xmlns:a14="http://schemas.microsoft.com/office/drawing/2010/main" xmlns="" val="2692325801"/>
                      </a:ext>
                    </a:extLst>
                  </a:tr>
                  <a:tr h="290921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200" b="1" kern="100">
                              <a:effectLst/>
                            </a:rPr>
                            <a:t>Investment</a:t>
                          </a:r>
                          <a:endParaRPr lang="en-US" sz="1200" b="1" kern="10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2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+mj-lt"/>
                            </a:rPr>
                            <a:t>0.00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2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+mj-lt"/>
                            </a:rPr>
                            <a:t>0.00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2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+mj-lt"/>
                            </a:rPr>
                            <a:t>0.00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2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+mj-lt"/>
                            </a:rPr>
                            <a:t>0.00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200" b="0" i="0" u="none" strike="noStrike" dirty="0">
                              <a:solidFill>
                                <a:schemeClr val="tx1"/>
                              </a:solidFill>
                              <a:effectLst/>
                              <a:latin typeface="+mj-lt"/>
                            </a:rPr>
                            <a:t>0.00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2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+mj-lt"/>
                            </a:rPr>
                            <a:t>0.00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2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+mj-lt"/>
                            </a:rPr>
                            <a:t>0.00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200" b="0" i="0" u="none" strike="noStrike" dirty="0">
                              <a:solidFill>
                                <a:schemeClr val="tx1"/>
                              </a:solidFill>
                              <a:effectLst/>
                              <a:latin typeface="+mj-lt"/>
                            </a:rPr>
                            <a:t>0.00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200" b="0" i="0" u="none" strike="noStrike" dirty="0">
                              <a:solidFill>
                                <a:schemeClr val="tx1"/>
                              </a:solidFill>
                              <a:effectLst/>
                              <a:latin typeface="+mj-lt"/>
                            </a:rPr>
                            <a:t>0.00</a:t>
                          </a:r>
                        </a:p>
                      </a:txBody>
                      <a:tcPr marL="0" marR="0" marT="0" marB="0" anchor="b"/>
                    </a:tc>
                    <a:extLst>
                      <a:ext uri="{0D108BD9-81ED-4DB2-BD59-A6C34878D82A}">
                        <a16:rowId xmlns:a16="http://schemas.microsoft.com/office/drawing/2014/main" xmlns:a14="http://schemas.microsoft.com/office/drawing/2010/main" xmlns="" val="4126060861"/>
                      </a:ext>
                    </a:extLst>
                  </a:tr>
                  <a:tr h="326764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200" b="1" kern="100">
                              <a:effectLst/>
                            </a:rPr>
                            <a:t>Sub-Total</a:t>
                          </a:r>
                          <a:endParaRPr lang="en-US" sz="1200" b="1" kern="10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200" b="1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+mj-lt"/>
                            </a:rPr>
                            <a:t>350,569.00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2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+mj-lt"/>
                            </a:rPr>
                            <a:t>311,617.20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200" b="1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+mj-lt"/>
                            </a:rPr>
                            <a:t>282,827.00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200" b="1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+mj-lt"/>
                            </a:rPr>
                            <a:t>192,633.47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200" b="1" i="0" u="none" strike="noStrike" dirty="0">
                              <a:solidFill>
                                <a:schemeClr val="tx1"/>
                              </a:solidFill>
                              <a:effectLst/>
                              <a:latin typeface="+mj-lt"/>
                            </a:rPr>
                            <a:t>282,827.00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200" b="1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+mj-lt"/>
                            </a:rPr>
                            <a:t>349,000.00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200" b="1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+mj-lt"/>
                            </a:rPr>
                            <a:t>287,217.35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200" b="0" i="0" u="none" strike="noStrike" dirty="0">
                              <a:solidFill>
                                <a:schemeClr val="tx1"/>
                              </a:solidFill>
                              <a:effectLst/>
                              <a:latin typeface="+mj-lt"/>
                            </a:rPr>
                            <a:t>82.30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200" b="0" kern="100" dirty="0" smtClean="0">
                              <a:solidFill>
                                <a:schemeClr val="tx1"/>
                              </a:solidFill>
                              <a:effectLst/>
                              <a:latin typeface="+mj-lt"/>
                              <a:ea typeface="Aptos" panose="020B0004020202020204" pitchFamily="34" charset="0"/>
                              <a:cs typeface="Times New Roman" panose="02020603050405020304" pitchFamily="18" charset="0"/>
                            </a:rPr>
                            <a:t>100.00</a:t>
                          </a:r>
                          <a:endParaRPr lang="en-US" sz="1200" b="0" kern="100" dirty="0">
                            <a:solidFill>
                              <a:schemeClr val="tx1"/>
                            </a:solidFill>
                            <a:effectLst/>
                            <a:latin typeface="+mj-lt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b"/>
                    </a:tc>
                    <a:extLst>
                      <a:ext uri="{0D108BD9-81ED-4DB2-BD59-A6C34878D82A}">
                        <a16:rowId xmlns:a16="http://schemas.microsoft.com/office/drawing/2014/main" xmlns:a14="http://schemas.microsoft.com/office/drawing/2010/main" xmlns="" val="3059489736"/>
                      </a:ext>
                    </a:extLst>
                  </a:tr>
                  <a:tr h="313471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200" b="1" kern="100">
                              <a:effectLst/>
                            </a:rPr>
                            <a:t>Royalties</a:t>
                          </a:r>
                          <a:endParaRPr lang="en-US" sz="1200" b="1" kern="10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2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+mj-lt"/>
                            </a:rPr>
                            <a:t>100,350.00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2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+mj-lt"/>
                            </a:rPr>
                            <a:t>95,000.00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2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+mj-lt"/>
                            </a:rPr>
                            <a:t>134,047.00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2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+mj-lt"/>
                            </a:rPr>
                            <a:t>160,355.66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200" b="0" i="0" u="none" strike="noStrike" dirty="0">
                              <a:solidFill>
                                <a:schemeClr val="tx1"/>
                              </a:solidFill>
                              <a:effectLst/>
                              <a:latin typeface="+mj-lt"/>
                            </a:rPr>
                            <a:t>134,047.00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2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+mj-lt"/>
                            </a:rPr>
                            <a:t>134,047.00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2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+mj-lt"/>
                            </a:rPr>
                            <a:t>50,000.00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</a:pPr>
                          <a:r>
                            <a:rPr lang="en-US" sz="1200" b="0" kern="100" dirty="0">
                              <a:solidFill>
                                <a:schemeClr val="tx1"/>
                              </a:solidFill>
                              <a:effectLst/>
                              <a:latin typeface="+mj-lt"/>
                            </a:rPr>
                            <a:t>37.30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endParaRPr lang="en-US" sz="1200" b="0" kern="100" dirty="0">
                            <a:solidFill>
                              <a:schemeClr val="tx1"/>
                            </a:solidFill>
                            <a:effectLst/>
                            <a:latin typeface="+mj-lt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b"/>
                    </a:tc>
                    <a:extLst>
                      <a:ext uri="{0D108BD9-81ED-4DB2-BD59-A6C34878D82A}">
                        <a16:rowId xmlns:a16="http://schemas.microsoft.com/office/drawing/2014/main" xmlns:a14="http://schemas.microsoft.com/office/drawing/2010/main" xmlns="" val="2999141717"/>
                      </a:ext>
                    </a:extLst>
                  </a:tr>
                  <a:tr h="290921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200" b="1" kern="100" dirty="0">
                              <a:effectLst/>
                            </a:rPr>
                            <a:t>Total</a:t>
                          </a:r>
                          <a:endParaRPr lang="en-US" sz="1200" b="1" kern="100" dirty="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2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+mj-lt"/>
                            </a:rPr>
                            <a:t>450,919.00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200" b="1" i="0" u="none" strike="noStrike" dirty="0">
                              <a:solidFill>
                                <a:schemeClr val="tx1"/>
                              </a:solidFill>
                              <a:effectLst/>
                              <a:latin typeface="+mj-lt"/>
                            </a:rPr>
                            <a:t>406,617.20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200" b="1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+mj-lt"/>
                            </a:rPr>
                            <a:t>416,874.00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200" b="1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+mj-lt"/>
                            </a:rPr>
                            <a:t>352,989.13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200" b="1" i="0" u="none" strike="noStrike" dirty="0">
                              <a:solidFill>
                                <a:schemeClr val="tx1"/>
                              </a:solidFill>
                              <a:effectLst/>
                              <a:latin typeface="+mj-lt"/>
                            </a:rPr>
                            <a:t>416,874.00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200" b="1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+mj-lt"/>
                            </a:rPr>
                            <a:t>483,047.00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200" b="1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+mj-lt"/>
                            </a:rPr>
                            <a:t>337,217.35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200" b="1" kern="100" dirty="0">
                              <a:solidFill>
                                <a:schemeClr val="tx1"/>
                              </a:solidFill>
                              <a:effectLst/>
                              <a:latin typeface="+mj-lt"/>
                              <a:ea typeface="Aptos" panose="020B0004020202020204" pitchFamily="34" charset="0"/>
                              <a:cs typeface="Times New Roman" panose="02020603050405020304" pitchFamily="18" charset="0"/>
                            </a:rPr>
                            <a:t>69.81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endParaRPr lang="en-US" sz="1200" b="1" kern="100" dirty="0">
                            <a:solidFill>
                              <a:schemeClr val="tx1"/>
                            </a:solidFill>
                            <a:effectLst/>
                            <a:latin typeface="+mj-lt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b"/>
                    </a:tc>
                    <a:extLst>
                      <a:ext uri="{0D108BD9-81ED-4DB2-BD59-A6C34878D82A}">
                        <a16:rowId xmlns:a16="http://schemas.microsoft.com/office/drawing/2014/main" xmlns:a14="http://schemas.microsoft.com/office/drawing/2010/main" xmlns="" val="12274364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4" name="Slide Number Placeholder 5"/>
          <p:cNvSpPr txBox="1">
            <a:spLocks/>
          </p:cNvSpPr>
          <p:nvPr/>
        </p:nvSpPr>
        <p:spPr>
          <a:xfrm>
            <a:off x="6621723" y="649287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200" b="0" i="0" u="none" strike="noStrike" cap="none">
                <a:solidFill>
                  <a:schemeClr val="tx1">
                    <a:tint val="75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/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2709608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9347077-48DA-EE49-D66A-DC778AA01A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795" y="0"/>
            <a:ext cx="7489618" cy="806400"/>
          </a:xfrm>
        </p:spPr>
        <p:txBody>
          <a:bodyPr/>
          <a:lstStyle/>
          <a:p>
            <a:r>
              <a:rPr lang="en-US" sz="3200" dirty="0">
                <a:solidFill>
                  <a:schemeClr val="tx1"/>
                </a:solidFill>
                <a:latin typeface="+mj-lt"/>
              </a:rPr>
              <a:t>Financial Performance - Revenue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Table 3">
                <a:extLst>
                  <a:ext uri="{FF2B5EF4-FFF2-40B4-BE49-F238E27FC236}">
                    <a16:creationId xmlns:a16="http://schemas.microsoft.com/office/drawing/2014/main" xmlns="" id="{A4946332-1C16-D3C0-6A56-023B9978B08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321578946"/>
                  </p:ext>
                </p:extLst>
              </p:nvPr>
            </p:nvGraphicFramePr>
            <p:xfrm>
              <a:off x="1" y="606928"/>
              <a:ext cx="9007521" cy="5933968"/>
            </p:xfrm>
            <a:graphic>
              <a:graphicData uri="http://schemas.openxmlformats.org/drawingml/2006/table">
                <a:tbl>
                  <a:tblPr>
                    <a:tableStyleId>{5940675A-B579-460E-94D1-54222C63F5DA}</a:tableStyleId>
                  </a:tblPr>
                  <a:tblGrid>
                    <a:gridCol w="504966">
                      <a:extLst>
                        <a:ext uri="{9D8B030D-6E8A-4147-A177-3AD203B41FA5}">
                          <a16:colId xmlns:a16="http://schemas.microsoft.com/office/drawing/2014/main" xmlns="" val="994861429"/>
                        </a:ext>
                      </a:extLst>
                    </a:gridCol>
                    <a:gridCol w="1132764">
                      <a:extLst>
                        <a:ext uri="{9D8B030D-6E8A-4147-A177-3AD203B41FA5}">
                          <a16:colId xmlns:a16="http://schemas.microsoft.com/office/drawing/2014/main" xmlns="" val="20001"/>
                        </a:ext>
                      </a:extLst>
                    </a:gridCol>
                    <a:gridCol w="1050878">
                      <a:extLst>
                        <a:ext uri="{9D8B030D-6E8A-4147-A177-3AD203B41FA5}">
                          <a16:colId xmlns:a16="http://schemas.microsoft.com/office/drawing/2014/main" xmlns="" val="337576452"/>
                        </a:ext>
                      </a:extLst>
                    </a:gridCol>
                    <a:gridCol w="1119116">
                      <a:extLst>
                        <a:ext uri="{9D8B030D-6E8A-4147-A177-3AD203B41FA5}">
                          <a16:colId xmlns:a16="http://schemas.microsoft.com/office/drawing/2014/main" xmlns="" val="2594381633"/>
                        </a:ext>
                      </a:extLst>
                    </a:gridCol>
                    <a:gridCol w="1037230">
                      <a:extLst>
                        <a:ext uri="{9D8B030D-6E8A-4147-A177-3AD203B41FA5}">
                          <a16:colId xmlns:a16="http://schemas.microsoft.com/office/drawing/2014/main" xmlns="" val="3636903230"/>
                        </a:ext>
                      </a:extLst>
                    </a:gridCol>
                    <a:gridCol w="968991">
                      <a:extLst>
                        <a:ext uri="{9D8B030D-6E8A-4147-A177-3AD203B41FA5}">
                          <a16:colId xmlns:a16="http://schemas.microsoft.com/office/drawing/2014/main" xmlns="" val="3585610186"/>
                        </a:ext>
                      </a:extLst>
                    </a:gridCol>
                    <a:gridCol w="1132764">
                      <a:extLst>
                        <a:ext uri="{9D8B030D-6E8A-4147-A177-3AD203B41FA5}">
                          <a16:colId xmlns:a16="http://schemas.microsoft.com/office/drawing/2014/main" xmlns="" val="2194639335"/>
                        </a:ext>
                      </a:extLst>
                    </a:gridCol>
                    <a:gridCol w="1030612">
                      <a:extLst>
                        <a:ext uri="{9D8B030D-6E8A-4147-A177-3AD203B41FA5}">
                          <a16:colId xmlns:a16="http://schemas.microsoft.com/office/drawing/2014/main" xmlns="" val="616193262"/>
                        </a:ext>
                      </a:extLst>
                    </a:gridCol>
                    <a:gridCol w="1030200">
                      <a:extLst>
                        <a:ext uri="{9D8B030D-6E8A-4147-A177-3AD203B41FA5}">
                          <a16:colId xmlns:a16="http://schemas.microsoft.com/office/drawing/2014/main" xmlns="" val="2861853803"/>
                        </a:ext>
                      </a:extLst>
                    </a:gridCol>
                  </a:tblGrid>
                  <a:tr h="240611">
                    <a:tc gridSpan="9"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200" b="1" kern="100" dirty="0">
                              <a:effectLst/>
                            </a:rPr>
                            <a:t>REVENUE PERFORMANCE- ALL REVENUE SOURCES</a:t>
                          </a:r>
                          <a:endParaRPr lang="en-US" sz="1200" b="1" kern="100" dirty="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95" marR="8895" marT="8895" marB="0" anchor="b"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xmlns="" val="1356648603"/>
                      </a:ext>
                    </a:extLst>
                  </a:tr>
                  <a:tr h="227337">
                    <a:tc gridSpan="2"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200" b="1" kern="100">
                              <a:effectLst/>
                            </a:rPr>
                            <a:t>ITEM</a:t>
                          </a:r>
                          <a:endParaRPr lang="en-US" sz="1200" b="1" kern="10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95" marR="8895" marT="8895" marB="0" anchor="b"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200" b="1" kern="100" dirty="0">
                              <a:effectLst/>
                            </a:rPr>
                            <a:t>2022</a:t>
                          </a:r>
                          <a:endParaRPr lang="en-US" sz="1200" b="1" kern="100" dirty="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95" marR="8895" marT="8895" marB="0" anchor="b"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200" b="1" kern="100" dirty="0">
                              <a:effectLst/>
                            </a:rPr>
                            <a:t>2023</a:t>
                          </a:r>
                          <a:endParaRPr lang="en-US" sz="1200" b="1" kern="100" dirty="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95" marR="8895" marT="8895" marB="0" anchor="b"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gridSpan="3"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200" b="1" kern="100">
                              <a:effectLst/>
                            </a:rPr>
                            <a:t>2024</a:t>
                          </a:r>
                          <a:endParaRPr lang="en-US" sz="1200" b="1" kern="10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95" marR="8895" marT="8895" marB="0" anchor="b"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xmlns="" val="3543714761"/>
                      </a:ext>
                    </a:extLst>
                  </a:tr>
                  <a:tr h="1384484">
                    <a:tc gridSpan="2"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</a:pPr>
                          <a:endParaRPr lang="en-US" sz="1200" b="1" kern="100" dirty="0">
                            <a:effectLst/>
                            <a:latin typeface="Aptos" panose="020B0004020202020204" pitchFamily="34" charset="0"/>
                          </a:endParaRPr>
                        </a:p>
                      </a:txBody>
                      <a:tcPr marL="8895" marR="8895" marT="8895" marB="0" anchor="b"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200" b="1" kern="100" dirty="0">
                              <a:effectLst/>
                            </a:rPr>
                            <a:t>Budget</a:t>
                          </a:r>
                          <a:endParaRPr lang="en-US" sz="1200" b="1" kern="100" dirty="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95" marR="8895" marT="8895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200" b="1" kern="100">
                              <a:effectLst/>
                            </a:rPr>
                            <a:t>Actual</a:t>
                          </a:r>
                          <a:endParaRPr lang="en-US" sz="1200" b="1" kern="10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95" marR="8895" marT="8895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200" b="1" kern="100" dirty="0">
                              <a:effectLst/>
                            </a:rPr>
                            <a:t>Budget</a:t>
                          </a:r>
                          <a:endParaRPr lang="en-US" sz="1200" b="1" kern="100" dirty="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95" marR="8895" marT="8895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200" b="1" kern="100" dirty="0">
                              <a:effectLst/>
                            </a:rPr>
                            <a:t>Actual</a:t>
                          </a:r>
                          <a:endParaRPr lang="en-US" sz="1200" b="1" kern="100" dirty="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95" marR="8895" marT="8895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200" b="1" kern="100" dirty="0">
                              <a:effectLst/>
                            </a:rPr>
                            <a:t>Budget</a:t>
                          </a:r>
                          <a:endParaRPr lang="en-US" sz="1200" b="1" kern="100" dirty="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95" marR="8895" marT="8895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200" b="1" kern="100" dirty="0">
                              <a:effectLst/>
                            </a:rPr>
                            <a:t>Actual as at September</a:t>
                          </a:r>
                          <a:endParaRPr lang="en-US" sz="1200" b="1" kern="100" dirty="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95" marR="8895" marT="8895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200" b="1" kern="100">
                              <a:effectLst/>
                            </a:rPr>
                            <a:t>% performance as at September</a:t>
                          </a:r>
                        </a:p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1200" b="1" i="1" kern="10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200" b="1" kern="100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𝐀𝐜𝐭𝐮𝐚𝐥</m:t>
                                    </m:r>
                                  </m:num>
                                  <m:den>
                                    <m:r>
                                      <a:rPr lang="en-US" sz="1200" b="1" kern="100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𝐁𝐮𝐝𝐠𝐞𝐭</m:t>
                                    </m:r>
                                  </m:den>
                                </m:f>
                                <m:r>
                                  <a:rPr lang="en-US" sz="1200" b="1" kern="100" smtClean="0">
                                    <a:effectLst/>
                                    <a:latin typeface="Cambria Math" panose="02040503050406030204" pitchFamily="18" charset="0"/>
                                  </a:rPr>
                                  <m:t>𝐱</m:t>
                                </m:r>
                                <m:r>
                                  <a:rPr lang="en-US" sz="1200" b="1" kern="100">
                                    <a:effectLst/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1200" b="1" kern="100">
                                    <a:effectLst/>
                                    <a:latin typeface="Cambria Math" panose="02040503050406030204" pitchFamily="18" charset="0"/>
                                  </a:rPr>
                                  <m:t>𝟏𝟎𝟎</m:t>
                                </m:r>
                              </m:oMath>
                            </m:oMathPara>
                          </a14:m>
                          <a:endParaRPr lang="en-US" sz="1200" b="1" kern="10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95" marR="8895" marT="8895" marB="0" anchor="b"/>
                    </a:tc>
                    <a:extLst>
                      <a:ext uri="{0D108BD9-81ED-4DB2-BD59-A6C34878D82A}">
                        <a16:rowId xmlns:a16="http://schemas.microsoft.com/office/drawing/2014/main" xmlns="" val="1290975182"/>
                      </a:ext>
                    </a:extLst>
                  </a:tr>
                  <a:tr h="370876">
                    <a:tc gridSpan="2">
                      <a:txBody>
                        <a:bodyPr/>
                        <a:lstStyle/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200" b="1" kern="100" dirty="0">
                              <a:effectLst/>
                            </a:rPr>
                            <a:t>IGF</a:t>
                          </a:r>
                          <a:endParaRPr lang="en-US" sz="1200" b="1" kern="100" dirty="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95" marR="8895" marT="8895" marB="0" anchor="b"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200" b="0" kern="100" dirty="0">
                              <a:effectLst/>
                            </a:rPr>
                            <a:t>450,919.00 </a:t>
                          </a:r>
                          <a:endParaRPr lang="en-US" sz="1200" b="0" kern="100" dirty="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95" marR="8895" marT="8895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200" b="0" kern="100" dirty="0">
                              <a:solidFill>
                                <a:schemeClr val="tx1"/>
                              </a:solidFill>
                              <a:effectLst/>
                            </a:rPr>
                            <a:t>406,617.20</a:t>
                          </a:r>
                          <a:endParaRPr lang="en-US" sz="1200" b="0" kern="100" dirty="0">
                            <a:solidFill>
                              <a:schemeClr val="tx1"/>
                            </a:solidFill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95" marR="8895" marT="8895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200" b="0" kern="100" dirty="0">
                              <a:effectLst/>
                            </a:rPr>
                            <a:t> 416,874.00</a:t>
                          </a:r>
                          <a:endParaRPr lang="en-US" sz="1200" b="0" kern="100" dirty="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95" marR="8895" marT="8895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200" b="0" kern="100" dirty="0">
                              <a:effectLst/>
                            </a:rPr>
                            <a:t> 352,859.53</a:t>
                          </a:r>
                          <a:endParaRPr lang="en-US" sz="1200" b="0" kern="100" dirty="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95" marR="8895" marT="8895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200" b="0" kern="100" dirty="0">
                              <a:effectLst/>
                            </a:rPr>
                            <a:t>483,047.00</a:t>
                          </a:r>
                          <a:endParaRPr lang="en-US" sz="1200" b="0" kern="100" dirty="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95" marR="8895" marT="889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2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</a:rPr>
                            <a:t>      337,217.35 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200" b="0" i="0" u="none" strike="noStrike" dirty="0">
                              <a:solidFill>
                                <a:schemeClr val="tx1"/>
                              </a:solidFill>
                              <a:effectLst/>
                              <a:latin typeface="+mj-lt"/>
                            </a:rPr>
                            <a:t>69.81</a:t>
                          </a:r>
                        </a:p>
                      </a:txBody>
                      <a:tcPr marL="9525" marR="9525" marT="9525" marB="0" anchor="b"/>
                    </a:tc>
                    <a:extLst>
                      <a:ext uri="{0D108BD9-81ED-4DB2-BD59-A6C34878D82A}">
                        <a16:rowId xmlns:a16="http://schemas.microsoft.com/office/drawing/2014/main" xmlns="" val="380044741"/>
                      </a:ext>
                    </a:extLst>
                  </a:tr>
                  <a:tr h="386382">
                    <a:tc gridSpan="2">
                      <a:txBody>
                        <a:bodyPr/>
                        <a:lstStyle/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200" b="1" kern="100" dirty="0">
                              <a:effectLst/>
                            </a:rPr>
                            <a:t>Compensation of Employee </a:t>
                          </a:r>
                          <a:endParaRPr lang="en-US" sz="1200" b="1" kern="100" dirty="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95" marR="8895" marT="8895" marB="0" anchor="b"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200" b="0" kern="100" dirty="0">
                              <a:effectLst/>
                            </a:rPr>
                            <a:t>1,622,171.00 </a:t>
                          </a:r>
                          <a:endParaRPr lang="en-US" sz="1200" b="0" kern="100" dirty="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95" marR="8895" marT="8895" marB="0" anchor="b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  <a:buClr>
                              <a:srgbClr val="000000"/>
                            </a:buClr>
                            <a:buSzTx/>
                            <a:buFont typeface="Arial"/>
                            <a:buNone/>
                            <a:tabLst/>
                            <a:defRPr/>
                          </a:pPr>
                          <a:r>
                            <a:rPr lang="en-US" sz="1200" b="0" kern="100" dirty="0">
                              <a:effectLst/>
                            </a:rPr>
                            <a:t>2,415,609.91 </a:t>
                          </a:r>
                          <a:endParaRPr lang="en-US" sz="1200" b="0" kern="100" dirty="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95" marR="8895" marT="8895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200" b="0" kern="100" dirty="0">
                              <a:effectLst/>
                            </a:rPr>
                            <a:t>2,604,566.00</a:t>
                          </a:r>
                          <a:endParaRPr lang="en-US" sz="1200" b="0" kern="100" dirty="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95" marR="8895" marT="8895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200" b="0" kern="100" dirty="0">
                              <a:effectLst/>
                            </a:rPr>
                            <a:t>3,219,446.17 </a:t>
                          </a:r>
                          <a:endParaRPr lang="en-US" sz="1200" b="0" kern="100" dirty="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95" marR="8895" marT="889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2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</a:rPr>
                            <a:t> 4,269,918.00 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2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</a:rPr>
                            <a:t>   5,379,742.00 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200" b="0" i="0" u="none" strike="noStrike" dirty="0">
                              <a:solidFill>
                                <a:schemeClr val="tx1"/>
                              </a:solidFill>
                              <a:effectLst/>
                              <a:latin typeface="+mj-lt"/>
                            </a:rPr>
                            <a:t>125.99</a:t>
                          </a:r>
                        </a:p>
                      </a:txBody>
                      <a:tcPr marL="9525" marR="9525" marT="9525" marB="0" anchor="b"/>
                    </a:tc>
                    <a:extLst>
                      <a:ext uri="{0D108BD9-81ED-4DB2-BD59-A6C34878D82A}">
                        <a16:rowId xmlns:a16="http://schemas.microsoft.com/office/drawing/2014/main" xmlns="" val="688842851"/>
                      </a:ext>
                    </a:extLst>
                  </a:tr>
                  <a:tr h="470286">
                    <a:tc gridSpan="2">
                      <a:txBody>
                        <a:bodyPr/>
                        <a:lstStyle/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200" b="1" kern="100">
                              <a:effectLst/>
                            </a:rPr>
                            <a:t>Goods and Services Transfer </a:t>
                          </a:r>
                          <a:endParaRPr lang="en-US" sz="1200" b="1" kern="10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95" marR="8895" marT="8895" marB="0" anchor="b"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200" b="0" kern="100" dirty="0">
                              <a:effectLst/>
                            </a:rPr>
                            <a:t> 113,134.00</a:t>
                          </a:r>
                          <a:endParaRPr lang="en-US" sz="1200" b="0" kern="100" dirty="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95" marR="8895" marT="8895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200" b="0" kern="100" dirty="0">
                              <a:effectLst/>
                            </a:rPr>
                            <a:t>34,278.24 </a:t>
                          </a:r>
                          <a:endParaRPr lang="en-US" sz="1200" b="0" kern="100" dirty="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95" marR="8895" marT="8895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200" b="0" kern="100" dirty="0">
                              <a:effectLst/>
                            </a:rPr>
                            <a:t> 56,000.00</a:t>
                          </a:r>
                          <a:endParaRPr lang="en-US" sz="1200" b="0" kern="100" dirty="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95" marR="8895" marT="8895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200" b="0" kern="100" dirty="0">
                              <a:effectLst/>
                            </a:rPr>
                            <a:t> 35,431.70 </a:t>
                          </a:r>
                          <a:endParaRPr lang="en-US" sz="1200" b="0" kern="100" dirty="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95" marR="8895" marT="889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2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</a:rPr>
                            <a:t>93,500.00 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2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</a:rPr>
                            <a:t>0.00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200" b="0" i="0" u="none" strike="noStrike" dirty="0">
                              <a:solidFill>
                                <a:schemeClr val="tx1"/>
                              </a:solidFill>
                              <a:effectLst/>
                              <a:latin typeface="+mj-lt"/>
                            </a:rPr>
                            <a:t>0.00</a:t>
                          </a:r>
                        </a:p>
                      </a:txBody>
                      <a:tcPr marL="9525" marR="9525" marT="9525" marB="0" anchor="b"/>
                    </a:tc>
                    <a:extLst>
                      <a:ext uri="{0D108BD9-81ED-4DB2-BD59-A6C34878D82A}">
                        <a16:rowId xmlns:a16="http://schemas.microsoft.com/office/drawing/2014/main" xmlns="" val="3314998645"/>
                      </a:ext>
                    </a:extLst>
                  </a:tr>
                  <a:tr h="313652">
                    <a:tc gridSpan="2">
                      <a:txBody>
                        <a:bodyPr/>
                        <a:lstStyle/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200" b="1" kern="100" dirty="0">
                              <a:effectLst/>
                            </a:rPr>
                            <a:t>Assets Transfer</a:t>
                          </a:r>
                          <a:endParaRPr lang="en-US" sz="1200" b="1" kern="100" dirty="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95" marR="8895" marT="8895" marB="0" anchor="b"/>
                    </a:tc>
                    <a:tc hMerge="1">
                      <a:txBody>
                        <a:bodyPr/>
                        <a:lstStyle/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endParaRPr lang="en-US" sz="1200" b="1" kern="100" dirty="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95" marR="8895" marT="8895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200" b="0" kern="100" dirty="0">
                              <a:effectLst/>
                            </a:rPr>
                            <a:t> 25,180.00</a:t>
                          </a:r>
                          <a:endParaRPr lang="en-US" sz="1200" b="0" kern="100" dirty="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95" marR="8895" marT="8895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200" b="0" kern="100" dirty="0">
                              <a:effectLst/>
                            </a:rPr>
                            <a:t>0.00 </a:t>
                          </a:r>
                          <a:endParaRPr lang="en-US" sz="1200" b="0" kern="100" dirty="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95" marR="8895" marT="8895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200" b="0" kern="100" dirty="0">
                              <a:effectLst/>
                            </a:rPr>
                            <a:t> 25,180.00</a:t>
                          </a:r>
                          <a:endParaRPr lang="en-US" sz="1200" b="0" kern="100" dirty="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95" marR="8895" marT="8895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200" b="0" kern="100" dirty="0">
                              <a:effectLst/>
                            </a:rPr>
                            <a:t> 0.00</a:t>
                          </a:r>
                          <a:endParaRPr lang="en-US" sz="1200" b="0" kern="100" dirty="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95" marR="8895" marT="889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2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</a:rPr>
                            <a:t>25,180.00 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2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</a:rPr>
                            <a:t>0.00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200" b="0" i="0" u="none" strike="noStrike" dirty="0">
                              <a:solidFill>
                                <a:schemeClr val="tx1"/>
                              </a:solidFill>
                              <a:effectLst/>
                              <a:latin typeface="+mj-lt"/>
                            </a:rPr>
                            <a:t>0.00</a:t>
                          </a:r>
                        </a:p>
                      </a:txBody>
                      <a:tcPr marL="9525" marR="9525" marT="9525" marB="0" anchor="b"/>
                    </a:tc>
                    <a:extLst>
                      <a:ext uri="{0D108BD9-81ED-4DB2-BD59-A6C34878D82A}">
                        <a16:rowId xmlns:a16="http://schemas.microsoft.com/office/drawing/2014/main" xmlns="" val="3519746406"/>
                      </a:ext>
                    </a:extLst>
                  </a:tr>
                  <a:tr h="466993">
                    <a:tc rowSpan="4">
                      <a:txBody>
                        <a:bodyPr/>
                        <a:lstStyle/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200" b="1" kern="100" dirty="0">
                              <a:effectLst/>
                              <a:latin typeface="+mn-lt"/>
                              <a:ea typeface="Aptos" panose="020B0004020202020204" pitchFamily="34" charset="0"/>
                              <a:cs typeface="Times New Roman" panose="02020603050405020304" pitchFamily="18" charset="0"/>
                            </a:rPr>
                            <a:t>DACF</a:t>
                          </a:r>
                        </a:p>
                      </a:txBody>
                      <a:tcPr marL="8895" marR="8895" marT="8895" marB="0" anchor="ctr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200" b="1" kern="100" dirty="0">
                              <a:effectLst/>
                              <a:latin typeface="+mn-lt"/>
                              <a:ea typeface="Aptos" panose="020B0004020202020204" pitchFamily="34" charset="0"/>
                              <a:cs typeface="Times New Roman" panose="02020603050405020304" pitchFamily="18" charset="0"/>
                            </a:rPr>
                            <a:t>ASSEMBLY</a:t>
                          </a:r>
                        </a:p>
                      </a:txBody>
                      <a:tcPr marL="8895" marR="8895" marT="8895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200" b="0" kern="100" dirty="0">
                              <a:effectLst/>
                            </a:rPr>
                            <a:t>4,905,399.54</a:t>
                          </a:r>
                          <a:endParaRPr lang="en-US" sz="1200" b="0" kern="100" dirty="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95" marR="8895" marT="8895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200" b="0" kern="100" dirty="0">
                              <a:solidFill>
                                <a:schemeClr val="tx1"/>
                              </a:solidFill>
                              <a:effectLst/>
                            </a:rPr>
                            <a:t>1,242,942.60</a:t>
                          </a:r>
                          <a:r>
                            <a:rPr lang="en-US" sz="1200" b="0" kern="100" dirty="0">
                              <a:effectLst/>
                            </a:rPr>
                            <a:t> </a:t>
                          </a:r>
                          <a:endParaRPr lang="en-US" sz="1200" b="0" kern="100" dirty="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95" marR="8895" marT="8895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200" b="0" kern="100" dirty="0">
                              <a:effectLst/>
                            </a:rPr>
                            <a:t> 2,901,547.00</a:t>
                          </a:r>
                          <a:endParaRPr lang="en-US" sz="1200" b="0" kern="100" dirty="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95" marR="8895" marT="8895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200" b="0" kern="100" dirty="0">
                              <a:effectLst/>
                            </a:rPr>
                            <a:t>1,372,573.71 </a:t>
                          </a:r>
                          <a:endParaRPr lang="en-US" sz="1200" b="0" kern="100" dirty="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95" marR="8895" marT="889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2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</a:rPr>
                            <a:t>                    2,901,547.00 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2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</a:rPr>
                            <a:t>                  764,245.40 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200" b="0" kern="100" dirty="0">
                              <a:solidFill>
                                <a:schemeClr val="tx1"/>
                              </a:solidFill>
                              <a:effectLst/>
                              <a:latin typeface="+mj-lt"/>
                              <a:ea typeface="Aptos" panose="020B0004020202020204" pitchFamily="34" charset="0"/>
                              <a:cs typeface="Times New Roman" panose="02020603050405020304" pitchFamily="18" charset="0"/>
                            </a:rPr>
                            <a:t>26.34</a:t>
                          </a:r>
                        </a:p>
                      </a:txBody>
                      <a:tcPr marL="8895" marR="8895" marT="8895" marB="0" anchor="b"/>
                    </a:tc>
                    <a:extLst>
                      <a:ext uri="{0D108BD9-81ED-4DB2-BD59-A6C34878D82A}">
                        <a16:rowId xmlns:a16="http://schemas.microsoft.com/office/drawing/2014/main" xmlns="" val="3623028471"/>
                      </a:ext>
                    </a:extLst>
                  </a:tr>
                  <a:tr h="370876">
                    <a:tc vMerge="1">
                      <a:txBody>
                        <a:bodyPr/>
                        <a:lstStyle/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endParaRPr lang="en-US" sz="1200" b="1" kern="100" dirty="0">
                            <a:effectLst/>
                            <a:latin typeface="+mn-lt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95" marR="8895" marT="8895" marB="0" anchor="b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200" b="1" kern="100" dirty="0">
                              <a:effectLst/>
                              <a:latin typeface="+mn-lt"/>
                              <a:ea typeface="Aptos" panose="020B0004020202020204" pitchFamily="34" charset="0"/>
                              <a:cs typeface="Times New Roman" panose="02020603050405020304" pitchFamily="18" charset="0"/>
                            </a:rPr>
                            <a:t>MP</a:t>
                          </a:r>
                        </a:p>
                      </a:txBody>
                      <a:tcPr marL="8895" marR="8895" marT="8895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200" b="0" kern="100" dirty="0">
                              <a:effectLst/>
                            </a:rPr>
                            <a:t>500,000.00 </a:t>
                          </a:r>
                          <a:endParaRPr lang="en-US" sz="1200" b="0" kern="100" dirty="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95" marR="8895" marT="8895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200" b="0" kern="100" dirty="0">
                              <a:effectLst/>
                            </a:rPr>
                            <a:t>335,649.10 </a:t>
                          </a:r>
                          <a:endParaRPr lang="en-US" sz="1200" b="0" kern="100" dirty="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95" marR="8895" marT="8895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200" b="0" kern="100" dirty="0">
                              <a:effectLst/>
                            </a:rPr>
                            <a:t> 500,000.00</a:t>
                          </a:r>
                          <a:endParaRPr lang="en-US" sz="1200" b="0" kern="100" dirty="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95" marR="8895" marT="8895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200" b="0" kern="100" dirty="0">
                              <a:effectLst/>
                            </a:rPr>
                            <a:t> 439,657.72</a:t>
                          </a:r>
                          <a:endParaRPr lang="en-US" sz="1200" b="0" kern="100" dirty="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95" marR="8895" marT="889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2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</a:rPr>
                            <a:t>776,803.42 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2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</a:rPr>
                            <a:t>      709,214.41 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200" b="0" i="0" u="none" strike="noStrike" dirty="0">
                              <a:solidFill>
                                <a:schemeClr val="tx1"/>
                              </a:solidFill>
                              <a:effectLst/>
                              <a:latin typeface="+mj-lt"/>
                            </a:rPr>
                            <a:t>91.30</a:t>
                          </a:r>
                        </a:p>
                      </a:txBody>
                      <a:tcPr marL="9525" marR="9525" marT="9525" marB="0" anchor="b"/>
                    </a:tc>
                    <a:extLst>
                      <a:ext uri="{0D108BD9-81ED-4DB2-BD59-A6C34878D82A}">
                        <a16:rowId xmlns:a16="http://schemas.microsoft.com/office/drawing/2014/main" xmlns="" val="10008"/>
                      </a:ext>
                    </a:extLst>
                  </a:tr>
                  <a:tr h="313652">
                    <a:tc vMerge="1">
                      <a:txBody>
                        <a:bodyPr/>
                        <a:lstStyle/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endParaRPr lang="en-US" sz="1200" b="1" kern="100" dirty="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95" marR="8895" marT="8895" marB="0" anchor="b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200" b="1" kern="100" dirty="0">
                              <a:effectLst/>
                              <a:latin typeface="+mn-lt"/>
                              <a:ea typeface="Aptos" panose="020B0004020202020204" pitchFamily="34" charset="0"/>
                              <a:cs typeface="Times New Roman" panose="02020603050405020304" pitchFamily="18" charset="0"/>
                            </a:rPr>
                            <a:t>HIV/MALARIA</a:t>
                          </a:r>
                        </a:p>
                      </a:txBody>
                      <a:tcPr marL="8895" marR="8895" marT="8895" marB="0" anchor="b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34,701.00</a:t>
                          </a:r>
                        </a:p>
                      </a:txBody>
                      <a:tcPr marL="8895" marR="8895" marT="8895" marB="0" anchor="b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16,324.77</a:t>
                          </a:r>
                        </a:p>
                      </a:txBody>
                      <a:tcPr marL="8895" marR="8895" marT="8895" marB="0" anchor="b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14,580.00</a:t>
                          </a:r>
                        </a:p>
                      </a:txBody>
                      <a:tcPr marL="8895" marR="8895" marT="8895" marB="0" anchor="b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10,105.84</a:t>
                          </a:r>
                        </a:p>
                      </a:txBody>
                      <a:tcPr marL="8895" marR="8895" marT="8895" marB="0" anchor="b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14,580.00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5,052.92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34.66</a:t>
                          </a:r>
                        </a:p>
                      </a:txBody>
                      <a:tcPr marL="9525" marR="9525" marT="9525" marB="0" anchor="b"/>
                    </a:tc>
                    <a:extLst>
                      <a:ext uri="{0D108BD9-81ED-4DB2-BD59-A6C34878D82A}">
                        <a16:rowId xmlns:a16="http://schemas.microsoft.com/office/drawing/2014/main" xmlns="" val="1660331403"/>
                      </a:ext>
                    </a:extLst>
                  </a:tr>
                  <a:tr h="370876">
                    <a:tc vMerge="1">
                      <a:txBody>
                        <a:bodyPr/>
                        <a:lstStyle/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endParaRPr lang="en-US" sz="1200" b="1" kern="100" dirty="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95" marR="8895" marT="8895" marB="0" anchor="b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200" b="1" kern="100" dirty="0">
                              <a:effectLst/>
                              <a:latin typeface="+mn-lt"/>
                              <a:ea typeface="Aptos" panose="020B0004020202020204" pitchFamily="34" charset="0"/>
                              <a:cs typeface="Times New Roman" panose="02020603050405020304" pitchFamily="18" charset="0"/>
                            </a:rPr>
                            <a:t>PWD</a:t>
                          </a:r>
                        </a:p>
                      </a:txBody>
                      <a:tcPr marL="8895" marR="8895" marT="8895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200" b="0" kern="100" dirty="0">
                              <a:effectLst/>
                            </a:rPr>
                            <a:t> 316,163.00</a:t>
                          </a:r>
                          <a:endParaRPr lang="en-US" sz="1200" b="0" kern="100" dirty="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95" marR="8895" marT="8895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200" b="0" kern="100" dirty="0">
                              <a:effectLst/>
                            </a:rPr>
                            <a:t>164,039.55 </a:t>
                          </a:r>
                          <a:endParaRPr lang="en-US" sz="1200" b="0" kern="100" dirty="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95" marR="8895" marT="8895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200" b="0" kern="100" dirty="0">
                              <a:effectLst/>
                            </a:rPr>
                            <a:t> 178,983.00</a:t>
                          </a:r>
                          <a:endParaRPr lang="en-US" sz="1200" b="0" kern="100" dirty="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95" marR="8895" marT="8895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200" b="0" kern="100" dirty="0">
                              <a:effectLst/>
                            </a:rPr>
                            <a:t> 138,299.70</a:t>
                          </a:r>
                          <a:endParaRPr lang="en-US" sz="1200" b="0" kern="100" dirty="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95" marR="8895" marT="8895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200" b="0" kern="100" dirty="0">
                              <a:effectLst/>
                              <a:latin typeface="+mn-lt"/>
                            </a:rPr>
                            <a:t> 247,813.00</a:t>
                          </a:r>
                          <a:endParaRPr lang="en-US" sz="1200" b="0" kern="100" dirty="0">
                            <a:effectLst/>
                            <a:latin typeface="+mn-lt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95" marR="8895" marT="889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2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</a:rPr>
                            <a:t>      146,858.05 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200" b="0" i="0" u="none" strike="noStrike" dirty="0">
                              <a:solidFill>
                                <a:schemeClr val="tx1"/>
                              </a:solidFill>
                              <a:effectLst/>
                              <a:latin typeface="+mj-lt"/>
                            </a:rPr>
                            <a:t>59.26</a:t>
                          </a:r>
                        </a:p>
                      </a:txBody>
                      <a:tcPr marL="9525" marR="9525" marT="9525" marB="0" anchor="b"/>
                    </a:tc>
                    <a:extLst>
                      <a:ext uri="{0D108BD9-81ED-4DB2-BD59-A6C34878D82A}">
                        <a16:rowId xmlns:a16="http://schemas.microsoft.com/office/drawing/2014/main" xmlns="" val="2267183867"/>
                      </a:ext>
                    </a:extLst>
                  </a:tr>
                  <a:tr h="370876">
                    <a:tc gridSpan="2">
                      <a:txBody>
                        <a:bodyPr/>
                        <a:lstStyle/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200" b="1" kern="100" dirty="0">
                              <a:effectLst/>
                            </a:rPr>
                            <a:t>DACF-RFG</a:t>
                          </a:r>
                          <a:endParaRPr lang="en-US" sz="1200" b="1" kern="100" dirty="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95" marR="8895" marT="8895" marB="0" anchor="b"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200" b="0" kern="100" dirty="0">
                              <a:effectLst/>
                            </a:rPr>
                            <a:t> 2,002,808.84</a:t>
                          </a:r>
                          <a:endParaRPr lang="en-US" sz="1200" b="0" kern="100" dirty="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95" marR="8895" marT="8895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200" b="0" kern="100" dirty="0">
                              <a:effectLst/>
                            </a:rPr>
                            <a:t>1,134,512.80 </a:t>
                          </a:r>
                          <a:endParaRPr lang="en-US" sz="1200" b="0" kern="100" dirty="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95" marR="8895" marT="8895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200" b="0" kern="100" dirty="0">
                              <a:effectLst/>
                            </a:rPr>
                            <a:t> 1,525,054.00</a:t>
                          </a:r>
                          <a:endParaRPr lang="en-US" sz="1200" b="0" kern="100" dirty="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95" marR="8895" marT="8895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200" b="0" kern="100" dirty="0">
                              <a:effectLst/>
                            </a:rPr>
                            <a:t> 0.00</a:t>
                          </a:r>
                          <a:endParaRPr lang="en-US" sz="1200" b="0" kern="100" dirty="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95" marR="8895" marT="889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2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</a:rPr>
                            <a:t>  2,436,521.11 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2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</a:rPr>
                            <a:t>   1,789,440.00 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200" b="0" i="0" u="none" strike="noStrike" dirty="0">
                              <a:solidFill>
                                <a:schemeClr val="tx1"/>
                              </a:solidFill>
                              <a:effectLst/>
                              <a:latin typeface="+mj-lt"/>
                            </a:rPr>
                            <a:t>73.44</a:t>
                          </a:r>
                        </a:p>
                      </a:txBody>
                      <a:tcPr marL="9525" marR="9525" marT="9525" marB="0" anchor="b"/>
                    </a:tc>
                    <a:extLst>
                      <a:ext uri="{0D108BD9-81ED-4DB2-BD59-A6C34878D82A}">
                        <a16:rowId xmlns:a16="http://schemas.microsoft.com/office/drawing/2014/main" xmlns="" val="3551928092"/>
                      </a:ext>
                    </a:extLst>
                  </a:tr>
                  <a:tr h="358435">
                    <a:tc gridSpan="2">
                      <a:txBody>
                        <a:bodyPr/>
                        <a:lstStyle/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200" b="1" kern="100" dirty="0">
                              <a:effectLst/>
                            </a:rPr>
                            <a:t>MAG</a:t>
                          </a:r>
                          <a:endParaRPr lang="en-US" sz="1200" b="1" kern="100" dirty="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95" marR="8895" marT="8895" marB="0" anchor="b"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</a:pPr>
                          <a:r>
                            <a:rPr lang="en-US" sz="1200" b="0" kern="100" dirty="0">
                              <a:effectLst/>
                              <a:latin typeface="+mj-lt"/>
                            </a:rPr>
                            <a:t>78,889.12</a:t>
                          </a:r>
                        </a:p>
                      </a:txBody>
                      <a:tcPr marL="8895" marR="8895" marT="8895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</a:pPr>
                          <a:r>
                            <a:rPr lang="en-US" sz="1200" b="0" kern="100" dirty="0">
                              <a:effectLst/>
                              <a:latin typeface="+mj-lt"/>
                            </a:rPr>
                            <a:t>78,899.12</a:t>
                          </a:r>
                        </a:p>
                      </a:txBody>
                      <a:tcPr marL="8895" marR="8895" marT="8895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</a:pPr>
                          <a:r>
                            <a:rPr lang="en-US" sz="1200" b="0" kern="100" dirty="0">
                              <a:effectLst/>
                              <a:latin typeface="+mj-lt"/>
                            </a:rPr>
                            <a:t> 59.099.00</a:t>
                          </a:r>
                        </a:p>
                      </a:txBody>
                      <a:tcPr marL="8895" marR="8895" marT="8895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</a:pPr>
                          <a:r>
                            <a:rPr lang="en-US" sz="1200" b="0" kern="100" dirty="0">
                              <a:effectLst/>
                              <a:latin typeface="+mj-lt"/>
                            </a:rPr>
                            <a:t> 59,098.63</a:t>
                          </a:r>
                        </a:p>
                      </a:txBody>
                      <a:tcPr marL="8895" marR="8895" marT="8895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</a:pPr>
                          <a:r>
                            <a:rPr lang="en-US" sz="1200" b="0" kern="100" dirty="0">
                              <a:effectLst/>
                              <a:latin typeface="+mn-lt"/>
                            </a:rPr>
                            <a:t>0.00</a:t>
                          </a:r>
                        </a:p>
                      </a:txBody>
                      <a:tcPr marL="8895" marR="8895" marT="889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2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</a:rPr>
                            <a:t>0.00</a:t>
                          </a:r>
                        </a:p>
                      </a:txBody>
                      <a:tcPr marL="8895" marR="8895" marT="889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200" b="0" i="0" u="none" strike="noStrike" dirty="0">
                              <a:solidFill>
                                <a:schemeClr val="tx1"/>
                              </a:solidFill>
                              <a:effectLst/>
                              <a:latin typeface="+mj-lt"/>
                            </a:rPr>
                            <a:t>0.00</a:t>
                          </a:r>
                        </a:p>
                      </a:txBody>
                      <a:tcPr marL="8895" marR="8895" marT="8895" marB="0" anchor="b"/>
                    </a:tc>
                    <a:extLst>
                      <a:ext uri="{0D108BD9-81ED-4DB2-BD59-A6C34878D82A}">
                        <a16:rowId xmlns:a16="http://schemas.microsoft.com/office/drawing/2014/main" xmlns="" val="2873159599"/>
                      </a:ext>
                    </a:extLst>
                  </a:tr>
                  <a:tr h="240611">
                    <a:tc gridSpan="2">
                      <a:txBody>
                        <a:bodyPr/>
                        <a:lstStyle/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200" b="1" kern="100" dirty="0">
                              <a:effectLst/>
                            </a:rPr>
                            <a:t>Total</a:t>
                          </a:r>
                          <a:endParaRPr lang="en-US" sz="1200" b="1" kern="100" dirty="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95" marR="8895" marT="8895" marB="0" anchor="b"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</a:pPr>
                          <a:r>
                            <a:rPr lang="en-US" sz="1200" b="1" kern="100" dirty="0">
                              <a:effectLst/>
                              <a:latin typeface="+mj-lt"/>
                            </a:rPr>
                            <a:t>10,049,365.50</a:t>
                          </a:r>
                        </a:p>
                      </a:txBody>
                      <a:tcPr marL="8895" marR="8895" marT="8895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</a:pPr>
                          <a:r>
                            <a:rPr lang="en-US" sz="1200" b="1" kern="100" dirty="0">
                              <a:effectLst/>
                              <a:latin typeface="+mj-lt"/>
                            </a:rPr>
                            <a:t>5,828,972.59</a:t>
                          </a:r>
                        </a:p>
                      </a:txBody>
                      <a:tcPr marL="8895" marR="8895" marT="8895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</a:pPr>
                          <a:r>
                            <a:rPr lang="en-US" sz="1200" b="1" kern="100" dirty="0">
                              <a:effectLst/>
                              <a:latin typeface="+mj-lt"/>
                            </a:rPr>
                            <a:t>8,281,883.00</a:t>
                          </a:r>
                        </a:p>
                      </a:txBody>
                      <a:tcPr marL="8895" marR="8895" marT="8895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</a:pPr>
                          <a:r>
                            <a:rPr lang="en-US" sz="1200" b="1" kern="100" dirty="0">
                              <a:effectLst/>
                              <a:latin typeface="+mj-lt"/>
                            </a:rPr>
                            <a:t>5,627,473.00</a:t>
                          </a:r>
                        </a:p>
                      </a:txBody>
                      <a:tcPr marL="8895" marR="8895" marT="8895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</a:pPr>
                          <a:r>
                            <a:rPr lang="en-US" sz="1200" b="1" kern="1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11,248,909.53</a:t>
                          </a:r>
                        </a:p>
                      </a:txBody>
                      <a:tcPr marL="8895" marR="8895" marT="8895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</a:pPr>
                          <a:r>
                            <a:rPr lang="en-US" sz="1200" b="1" kern="100" dirty="0">
                              <a:effectLst/>
                              <a:latin typeface="+mn-lt"/>
                            </a:rPr>
                            <a:t>9,131,770.13</a:t>
                          </a:r>
                        </a:p>
                      </a:txBody>
                      <a:tcPr marL="8895" marR="8895" marT="889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200" b="1" i="0" u="none" strike="noStrike" dirty="0">
                              <a:solidFill>
                                <a:schemeClr val="tx1"/>
                              </a:solidFill>
                              <a:effectLst/>
                              <a:latin typeface="+mj-lt"/>
                            </a:rPr>
                            <a:t>81.20</a:t>
                          </a:r>
                        </a:p>
                      </a:txBody>
                      <a:tcPr marL="9525" marR="9525" marT="9525" marB="0" anchor="b"/>
                    </a:tc>
                    <a:extLst>
                      <a:ext uri="{0D108BD9-81ED-4DB2-BD59-A6C34878D82A}">
                        <a16:rowId xmlns:a16="http://schemas.microsoft.com/office/drawing/2014/main" xmlns="" val="226347583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Table 3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A4946332-1C16-D3C0-6A56-023B9978B08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321578946"/>
                  </p:ext>
                </p:extLst>
              </p:nvPr>
            </p:nvGraphicFramePr>
            <p:xfrm>
              <a:off x="1" y="606928"/>
              <a:ext cx="9007521" cy="5933968"/>
            </p:xfrm>
            <a:graphic>
              <a:graphicData uri="http://schemas.openxmlformats.org/drawingml/2006/table">
                <a:tbl>
                  <a:tblPr>
                    <a:tableStyleId>{5940675A-B579-460E-94D1-54222C63F5DA}</a:tableStyleId>
                  </a:tblPr>
                  <a:tblGrid>
                    <a:gridCol w="504966">
                      <a:extLst>
                        <a:ext uri="{9D8B030D-6E8A-4147-A177-3AD203B41FA5}">
                          <a16:colId xmlns="" xmlns:a16="http://schemas.microsoft.com/office/drawing/2014/main" xmlns:a14="http://schemas.microsoft.com/office/drawing/2010/main" val="994861429"/>
                        </a:ext>
                      </a:extLst>
                    </a:gridCol>
                    <a:gridCol w="1132764"/>
                    <a:gridCol w="1050878">
                      <a:extLst>
                        <a:ext uri="{9D8B030D-6E8A-4147-A177-3AD203B41FA5}">
                          <a16:colId xmlns="" xmlns:a16="http://schemas.microsoft.com/office/drawing/2014/main" xmlns:a14="http://schemas.microsoft.com/office/drawing/2010/main" val="337576452"/>
                        </a:ext>
                      </a:extLst>
                    </a:gridCol>
                    <a:gridCol w="1119116">
                      <a:extLst>
                        <a:ext uri="{9D8B030D-6E8A-4147-A177-3AD203B41FA5}">
                          <a16:colId xmlns="" xmlns:a16="http://schemas.microsoft.com/office/drawing/2014/main" xmlns:a14="http://schemas.microsoft.com/office/drawing/2010/main" val="2594381633"/>
                        </a:ext>
                      </a:extLst>
                    </a:gridCol>
                    <a:gridCol w="1037230">
                      <a:extLst>
                        <a:ext uri="{9D8B030D-6E8A-4147-A177-3AD203B41FA5}">
                          <a16:colId xmlns="" xmlns:a16="http://schemas.microsoft.com/office/drawing/2014/main" xmlns:a14="http://schemas.microsoft.com/office/drawing/2010/main" val="3636903230"/>
                        </a:ext>
                      </a:extLst>
                    </a:gridCol>
                    <a:gridCol w="968991">
                      <a:extLst>
                        <a:ext uri="{9D8B030D-6E8A-4147-A177-3AD203B41FA5}">
                          <a16:colId xmlns="" xmlns:a16="http://schemas.microsoft.com/office/drawing/2014/main" xmlns:a14="http://schemas.microsoft.com/office/drawing/2010/main" val="3585610186"/>
                        </a:ext>
                      </a:extLst>
                    </a:gridCol>
                    <a:gridCol w="1132764">
                      <a:extLst>
                        <a:ext uri="{9D8B030D-6E8A-4147-A177-3AD203B41FA5}">
                          <a16:colId xmlns="" xmlns:a16="http://schemas.microsoft.com/office/drawing/2014/main" xmlns:a14="http://schemas.microsoft.com/office/drawing/2010/main" val="2194639335"/>
                        </a:ext>
                      </a:extLst>
                    </a:gridCol>
                    <a:gridCol w="1030612">
                      <a:extLst>
                        <a:ext uri="{9D8B030D-6E8A-4147-A177-3AD203B41FA5}">
                          <a16:colId xmlns="" xmlns:a16="http://schemas.microsoft.com/office/drawing/2014/main" xmlns:a14="http://schemas.microsoft.com/office/drawing/2010/main" val="616193262"/>
                        </a:ext>
                      </a:extLst>
                    </a:gridCol>
                    <a:gridCol w="1030200">
                      <a:extLst>
                        <a:ext uri="{9D8B030D-6E8A-4147-A177-3AD203B41FA5}">
                          <a16:colId xmlns="" xmlns:a16="http://schemas.microsoft.com/office/drawing/2014/main" xmlns:a14="http://schemas.microsoft.com/office/drawing/2010/main" val="2861853803"/>
                        </a:ext>
                      </a:extLst>
                    </a:gridCol>
                  </a:tblGrid>
                  <a:tr h="240611">
                    <a:tc gridSpan="9"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200" b="1" kern="100" dirty="0">
                              <a:effectLst/>
                            </a:rPr>
                            <a:t>REVENUE PERFORMANCE- ALL REVENUE SOURCES</a:t>
                          </a:r>
                          <a:endParaRPr lang="en-US" sz="1200" b="1" kern="100" dirty="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95" marR="8895" marT="8895" marB="0" anchor="b"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="" xmlns:a16="http://schemas.microsoft.com/office/drawing/2014/main" xmlns:a14="http://schemas.microsoft.com/office/drawing/2010/main" val="1356648603"/>
                      </a:ext>
                    </a:extLst>
                  </a:tr>
                  <a:tr h="227337">
                    <a:tc gridSpan="2"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200" b="1" kern="100">
                              <a:effectLst/>
                            </a:rPr>
                            <a:t>ITEM</a:t>
                          </a:r>
                          <a:endParaRPr lang="en-US" sz="1200" b="1" kern="10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95" marR="8895" marT="8895" marB="0" anchor="b"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200" b="1" kern="100" dirty="0">
                              <a:effectLst/>
                            </a:rPr>
                            <a:t>2022</a:t>
                          </a:r>
                          <a:endParaRPr lang="en-US" sz="1200" b="1" kern="100" dirty="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95" marR="8895" marT="8895" marB="0" anchor="b"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200" b="1" kern="100" dirty="0">
                              <a:effectLst/>
                            </a:rPr>
                            <a:t>2023</a:t>
                          </a:r>
                          <a:endParaRPr lang="en-US" sz="1200" b="1" kern="100" dirty="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95" marR="8895" marT="8895" marB="0" anchor="b"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gridSpan="3"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200" b="1" kern="100">
                              <a:effectLst/>
                            </a:rPr>
                            <a:t>2024</a:t>
                          </a:r>
                          <a:endParaRPr lang="en-US" sz="1200" b="1" kern="10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95" marR="8895" marT="8895" marB="0" anchor="b"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="" xmlns:a16="http://schemas.microsoft.com/office/drawing/2014/main" xmlns:a14="http://schemas.microsoft.com/office/drawing/2010/main" val="3543714761"/>
                      </a:ext>
                    </a:extLst>
                  </a:tr>
                  <a:tr h="1400942">
                    <a:tc gridSpan="2"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</a:pPr>
                          <a:endParaRPr lang="en-US" sz="1200" b="1" kern="100" dirty="0">
                            <a:effectLst/>
                            <a:latin typeface="Aptos" panose="020B0004020202020204" pitchFamily="34" charset="0"/>
                          </a:endParaRPr>
                        </a:p>
                      </a:txBody>
                      <a:tcPr marL="8895" marR="8895" marT="8895" marB="0" anchor="b"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200" b="1" kern="100" dirty="0">
                              <a:effectLst/>
                            </a:rPr>
                            <a:t>Budget</a:t>
                          </a:r>
                          <a:endParaRPr lang="en-US" sz="1200" b="1" kern="100" dirty="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95" marR="8895" marT="8895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200" b="1" kern="100">
                              <a:effectLst/>
                            </a:rPr>
                            <a:t>Actual</a:t>
                          </a:r>
                          <a:endParaRPr lang="en-US" sz="1200" b="1" kern="10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95" marR="8895" marT="8895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200" b="1" kern="100" dirty="0">
                              <a:effectLst/>
                            </a:rPr>
                            <a:t>Budget</a:t>
                          </a:r>
                          <a:endParaRPr lang="en-US" sz="1200" b="1" kern="100" dirty="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95" marR="8895" marT="8895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200" b="1" kern="100" dirty="0">
                              <a:effectLst/>
                            </a:rPr>
                            <a:t>Actual</a:t>
                          </a:r>
                          <a:endParaRPr lang="en-US" sz="1200" b="1" kern="100" dirty="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95" marR="8895" marT="8895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200" b="1" kern="100" dirty="0">
                              <a:effectLst/>
                            </a:rPr>
                            <a:t>Budget</a:t>
                          </a:r>
                          <a:endParaRPr lang="en-US" sz="1200" b="1" kern="100" dirty="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95" marR="8895" marT="8895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200" b="1" kern="100" dirty="0">
                              <a:effectLst/>
                            </a:rPr>
                            <a:t>Actual as at September</a:t>
                          </a:r>
                          <a:endParaRPr lang="en-US" sz="1200" b="1" kern="100" dirty="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95" marR="8895" marT="8895" marB="0" anchor="b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8895" marR="8895" marT="8895" marB="0" anchor="b">
                        <a:blipFill rotWithShape="0">
                          <a:blip r:embed="rId3"/>
                          <a:stretch>
                            <a:fillRect l="-775740" t="-33913" r="-1183" b="-29652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="" xmlns:a16="http://schemas.microsoft.com/office/drawing/2014/main" xmlns:a14="http://schemas.microsoft.com/office/drawing/2010/main" val="1290975182"/>
                      </a:ext>
                    </a:extLst>
                  </a:tr>
                  <a:tr h="375285">
                    <a:tc gridSpan="2">
                      <a:txBody>
                        <a:bodyPr/>
                        <a:lstStyle/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200" b="1" kern="100" dirty="0">
                              <a:effectLst/>
                            </a:rPr>
                            <a:t>IGF</a:t>
                          </a:r>
                          <a:endParaRPr lang="en-US" sz="1200" b="1" kern="100" dirty="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95" marR="8895" marT="8895" marB="0" anchor="b"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200" b="0" kern="100" dirty="0" smtClean="0">
                              <a:effectLst/>
                            </a:rPr>
                            <a:t>450,919.00</a:t>
                          </a:r>
                          <a:r>
                            <a:rPr lang="en-US" sz="1200" b="0" kern="100" dirty="0">
                              <a:effectLst/>
                            </a:rPr>
                            <a:t> </a:t>
                          </a:r>
                          <a:endParaRPr lang="en-US" sz="1200" b="0" kern="100" dirty="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95" marR="8895" marT="8895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200" b="0" kern="100" dirty="0" smtClean="0">
                              <a:solidFill>
                                <a:schemeClr val="tx1"/>
                              </a:solidFill>
                              <a:effectLst/>
                            </a:rPr>
                            <a:t>406,617.20</a:t>
                          </a:r>
                          <a:endParaRPr lang="en-US" sz="1200" b="0" kern="100" dirty="0">
                            <a:solidFill>
                              <a:schemeClr val="tx1"/>
                            </a:solidFill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95" marR="8895" marT="8895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200" b="0" kern="100" dirty="0">
                              <a:effectLst/>
                            </a:rPr>
                            <a:t> </a:t>
                          </a:r>
                          <a:r>
                            <a:rPr lang="en-US" sz="1200" b="0" kern="100" dirty="0" smtClean="0">
                              <a:effectLst/>
                            </a:rPr>
                            <a:t>416,874.00</a:t>
                          </a:r>
                          <a:endParaRPr lang="en-US" sz="1200" b="0" kern="100" dirty="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95" marR="8895" marT="8895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200" b="0" kern="100" dirty="0">
                              <a:effectLst/>
                            </a:rPr>
                            <a:t> </a:t>
                          </a:r>
                          <a:r>
                            <a:rPr lang="en-US" sz="1200" b="0" kern="100" dirty="0" smtClean="0">
                              <a:effectLst/>
                            </a:rPr>
                            <a:t>352,859.53</a:t>
                          </a:r>
                          <a:endParaRPr lang="en-US" sz="1200" b="0" kern="100" dirty="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95" marR="8895" marT="8895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200" b="0" kern="100" dirty="0" smtClean="0">
                              <a:effectLst/>
                            </a:rPr>
                            <a:t>483,047.00</a:t>
                          </a:r>
                          <a:endParaRPr lang="en-US" sz="1200" b="0" kern="100" dirty="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95" marR="8895" marT="889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2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</a:rPr>
                            <a:t>      337,217.35 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200" b="0" i="0" u="none" strike="noStrike" dirty="0" smtClean="0">
                              <a:solidFill>
                                <a:schemeClr val="tx1"/>
                              </a:solidFill>
                              <a:effectLst/>
                              <a:latin typeface="+mj-lt"/>
                            </a:rPr>
                            <a:t>69.81</a:t>
                          </a:r>
                          <a:endParaRPr lang="en-US" sz="1200" b="0" i="0" u="none" strike="noStrike" dirty="0">
                            <a:solidFill>
                              <a:schemeClr val="tx1"/>
                            </a:solidFill>
                            <a:effectLst/>
                            <a:latin typeface="+mj-lt"/>
                          </a:endParaRPr>
                        </a:p>
                      </a:txBody>
                      <a:tcPr marL="9525" marR="9525" marT="9525" marB="0" anchor="b"/>
                    </a:tc>
                    <a:extLst>
                      <a:ext uri="{0D108BD9-81ED-4DB2-BD59-A6C34878D82A}">
                        <a16:rowId xmlns="" xmlns:a16="http://schemas.microsoft.com/office/drawing/2014/main" xmlns:a14="http://schemas.microsoft.com/office/drawing/2010/main" val="380044741"/>
                      </a:ext>
                    </a:extLst>
                  </a:tr>
                  <a:tr h="400309">
                    <a:tc gridSpan="2">
                      <a:txBody>
                        <a:bodyPr/>
                        <a:lstStyle/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200" b="1" kern="100" dirty="0">
                              <a:effectLst/>
                            </a:rPr>
                            <a:t>Compensation of Employee </a:t>
                          </a:r>
                          <a:endParaRPr lang="en-US" sz="1200" b="1" kern="100" dirty="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95" marR="8895" marT="8895" marB="0" anchor="b"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200" b="0" kern="100" dirty="0" smtClean="0">
                              <a:effectLst/>
                            </a:rPr>
                            <a:t>1,622,171.00</a:t>
                          </a:r>
                          <a:r>
                            <a:rPr lang="en-US" sz="1200" b="0" kern="100" dirty="0">
                              <a:effectLst/>
                            </a:rPr>
                            <a:t> </a:t>
                          </a:r>
                          <a:endParaRPr lang="en-US" sz="1200" b="0" kern="100" dirty="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95" marR="8895" marT="8895" marB="0" anchor="b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  <a:buClr>
                              <a:srgbClr val="000000"/>
                            </a:buClr>
                            <a:buSzTx/>
                            <a:buFont typeface="Arial"/>
                            <a:buNone/>
                            <a:tabLst/>
                            <a:defRPr/>
                          </a:pPr>
                          <a:r>
                            <a:rPr lang="en-US" sz="1200" b="0" kern="100" dirty="0" smtClean="0">
                              <a:effectLst/>
                            </a:rPr>
                            <a:t>2,415,609.91</a:t>
                          </a:r>
                          <a:r>
                            <a:rPr lang="en-US" sz="1200" b="0" kern="100" dirty="0">
                              <a:effectLst/>
                            </a:rPr>
                            <a:t> </a:t>
                          </a:r>
                          <a:endParaRPr lang="en-US" sz="1200" b="0" kern="100" dirty="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95" marR="8895" marT="8895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200" b="0" kern="100" dirty="0" smtClean="0">
                              <a:effectLst/>
                            </a:rPr>
                            <a:t>2,604,566.00</a:t>
                          </a:r>
                          <a:endParaRPr lang="en-US" sz="1200" b="0" kern="100" dirty="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95" marR="8895" marT="8895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200" b="0" kern="100" dirty="0" smtClean="0">
                              <a:effectLst/>
                            </a:rPr>
                            <a:t>3,219,446.17</a:t>
                          </a:r>
                          <a:r>
                            <a:rPr lang="en-US" sz="1200" b="0" kern="100" dirty="0">
                              <a:effectLst/>
                            </a:rPr>
                            <a:t> </a:t>
                          </a:r>
                          <a:endParaRPr lang="en-US" sz="1200" b="0" kern="100" dirty="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95" marR="8895" marT="889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200" b="0" i="0" u="none" strike="noStrike" dirty="0" smtClean="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</a:rPr>
                            <a:t> </a:t>
                          </a:r>
                          <a:r>
                            <a:rPr lang="en-US" sz="12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</a:rPr>
                            <a:t>4,269,918.00 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2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</a:rPr>
                            <a:t>   5,379,742.00 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200" b="0" i="0" u="none" strike="noStrike" dirty="0" smtClean="0">
                              <a:solidFill>
                                <a:schemeClr val="tx1"/>
                              </a:solidFill>
                              <a:effectLst/>
                              <a:latin typeface="+mj-lt"/>
                            </a:rPr>
                            <a:t>125.99</a:t>
                          </a:r>
                          <a:endParaRPr lang="en-US" sz="1200" b="0" i="0" u="none" strike="noStrike" dirty="0">
                            <a:solidFill>
                              <a:schemeClr val="tx1"/>
                            </a:solidFill>
                            <a:effectLst/>
                            <a:latin typeface="+mj-lt"/>
                          </a:endParaRPr>
                        </a:p>
                      </a:txBody>
                      <a:tcPr marL="9525" marR="9525" marT="9525" marB="0" anchor="b"/>
                    </a:tc>
                    <a:extLst>
                      <a:ext uri="{0D108BD9-81ED-4DB2-BD59-A6C34878D82A}">
                        <a16:rowId xmlns="" xmlns:a16="http://schemas.microsoft.com/office/drawing/2014/main" xmlns:a14="http://schemas.microsoft.com/office/drawing/2010/main" val="688842851"/>
                      </a:ext>
                    </a:extLst>
                  </a:tr>
                  <a:tr h="470286">
                    <a:tc gridSpan="2">
                      <a:txBody>
                        <a:bodyPr/>
                        <a:lstStyle/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200" b="1" kern="100">
                              <a:effectLst/>
                            </a:rPr>
                            <a:t>Goods and Services Transfer </a:t>
                          </a:r>
                          <a:endParaRPr lang="en-US" sz="1200" b="1" kern="10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95" marR="8895" marT="8895" marB="0" anchor="b"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200" b="0" kern="100" dirty="0">
                              <a:effectLst/>
                            </a:rPr>
                            <a:t> </a:t>
                          </a:r>
                          <a:r>
                            <a:rPr lang="en-US" sz="1200" b="0" kern="100" dirty="0" smtClean="0">
                              <a:effectLst/>
                            </a:rPr>
                            <a:t>113,134.00</a:t>
                          </a:r>
                          <a:endParaRPr lang="en-US" sz="1200" b="0" kern="100" dirty="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95" marR="8895" marT="8895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200" b="0" kern="100" dirty="0" smtClean="0">
                              <a:effectLst/>
                            </a:rPr>
                            <a:t>34,278.24</a:t>
                          </a:r>
                          <a:r>
                            <a:rPr lang="en-US" sz="1200" b="0" kern="100" dirty="0">
                              <a:effectLst/>
                            </a:rPr>
                            <a:t> </a:t>
                          </a:r>
                          <a:endParaRPr lang="en-US" sz="1200" b="0" kern="100" dirty="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95" marR="8895" marT="8895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200" b="0" kern="100" dirty="0">
                              <a:effectLst/>
                            </a:rPr>
                            <a:t> </a:t>
                          </a:r>
                          <a:r>
                            <a:rPr lang="en-US" sz="1200" b="0" kern="100" dirty="0" smtClean="0">
                              <a:effectLst/>
                            </a:rPr>
                            <a:t>56,000.00</a:t>
                          </a:r>
                          <a:endParaRPr lang="en-US" sz="1200" b="0" kern="100" dirty="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95" marR="8895" marT="8895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200" b="0" kern="100" dirty="0" smtClean="0">
                              <a:effectLst/>
                            </a:rPr>
                            <a:t> 35,431.70</a:t>
                          </a:r>
                          <a:r>
                            <a:rPr lang="en-US" sz="1200" b="0" kern="100" dirty="0">
                              <a:effectLst/>
                            </a:rPr>
                            <a:t> </a:t>
                          </a:r>
                          <a:endParaRPr lang="en-US" sz="1200" b="0" kern="100" dirty="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95" marR="8895" marT="889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200" b="0" i="0" u="none" strike="noStrike" dirty="0" smtClean="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</a:rPr>
                            <a:t>93,500.00 </a:t>
                          </a:r>
                          <a:endParaRPr lang="en-US" sz="12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2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</a:rPr>
                            <a:t>0.00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200" b="0" i="0" u="none" strike="noStrike" dirty="0" smtClean="0">
                              <a:solidFill>
                                <a:schemeClr val="tx1"/>
                              </a:solidFill>
                              <a:effectLst/>
                              <a:latin typeface="+mj-lt"/>
                            </a:rPr>
                            <a:t>0.00</a:t>
                          </a:r>
                          <a:endParaRPr lang="en-US" sz="1200" b="0" i="0" u="none" strike="noStrike" dirty="0">
                            <a:solidFill>
                              <a:schemeClr val="tx1"/>
                            </a:solidFill>
                            <a:effectLst/>
                            <a:latin typeface="+mj-lt"/>
                          </a:endParaRPr>
                        </a:p>
                      </a:txBody>
                      <a:tcPr marL="9525" marR="9525" marT="9525" marB="0" anchor="b"/>
                    </a:tc>
                    <a:extLst>
                      <a:ext uri="{0D108BD9-81ED-4DB2-BD59-A6C34878D82A}">
                        <a16:rowId xmlns="" xmlns:a16="http://schemas.microsoft.com/office/drawing/2014/main" xmlns:a14="http://schemas.microsoft.com/office/drawing/2010/main" val="3314998645"/>
                      </a:ext>
                    </a:extLst>
                  </a:tr>
                  <a:tr h="313652">
                    <a:tc gridSpan="2">
                      <a:txBody>
                        <a:bodyPr/>
                        <a:lstStyle/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200" b="1" kern="100" dirty="0">
                              <a:effectLst/>
                            </a:rPr>
                            <a:t>Assets Transfer</a:t>
                          </a:r>
                          <a:endParaRPr lang="en-US" sz="1200" b="1" kern="100" dirty="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95" marR="8895" marT="8895" marB="0" anchor="b"/>
                    </a:tc>
                    <a:tc hMerge="1">
                      <a:txBody>
                        <a:bodyPr/>
                        <a:lstStyle/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endParaRPr lang="en-US" sz="1200" b="1" kern="100" dirty="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95" marR="8895" marT="8895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200" b="0" kern="100" dirty="0">
                              <a:effectLst/>
                            </a:rPr>
                            <a:t> </a:t>
                          </a:r>
                          <a:r>
                            <a:rPr lang="en-US" sz="1200" b="0" kern="100" dirty="0" smtClean="0">
                              <a:effectLst/>
                            </a:rPr>
                            <a:t>25,180.00</a:t>
                          </a:r>
                          <a:endParaRPr lang="en-US" sz="1200" b="0" kern="100" dirty="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95" marR="8895" marT="8895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200" b="0" kern="100" dirty="0" smtClean="0">
                              <a:effectLst/>
                            </a:rPr>
                            <a:t>0.00</a:t>
                          </a:r>
                          <a:r>
                            <a:rPr lang="en-US" sz="1200" b="0" kern="100" dirty="0">
                              <a:effectLst/>
                            </a:rPr>
                            <a:t> </a:t>
                          </a:r>
                          <a:endParaRPr lang="en-US" sz="1200" b="0" kern="100" dirty="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95" marR="8895" marT="8895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200" b="0" kern="100" dirty="0">
                              <a:effectLst/>
                            </a:rPr>
                            <a:t> </a:t>
                          </a:r>
                          <a:r>
                            <a:rPr lang="en-US" sz="1200" b="0" kern="100" dirty="0" smtClean="0">
                              <a:effectLst/>
                            </a:rPr>
                            <a:t>25,180.00</a:t>
                          </a:r>
                          <a:endParaRPr lang="en-US" sz="1200" b="0" kern="100" dirty="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95" marR="8895" marT="8895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200" b="0" kern="100" dirty="0">
                              <a:effectLst/>
                            </a:rPr>
                            <a:t> </a:t>
                          </a:r>
                          <a:r>
                            <a:rPr lang="en-US" sz="1200" b="0" kern="100" dirty="0" smtClean="0">
                              <a:effectLst/>
                            </a:rPr>
                            <a:t>0.00</a:t>
                          </a:r>
                          <a:endParaRPr lang="en-US" sz="1200" b="0" kern="100" dirty="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95" marR="8895" marT="889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200" b="0" i="0" u="none" strike="noStrike" dirty="0" smtClean="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</a:rPr>
                            <a:t>25,180.00 </a:t>
                          </a:r>
                          <a:endParaRPr lang="en-US" sz="12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2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</a:rPr>
                            <a:t>0.00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200" b="0" i="0" u="none" strike="noStrike" dirty="0" smtClean="0">
                              <a:solidFill>
                                <a:schemeClr val="tx1"/>
                              </a:solidFill>
                              <a:effectLst/>
                              <a:latin typeface="+mj-lt"/>
                            </a:rPr>
                            <a:t>0.00</a:t>
                          </a:r>
                          <a:endParaRPr lang="en-US" sz="1200" b="0" i="0" u="none" strike="noStrike" dirty="0">
                            <a:solidFill>
                              <a:schemeClr val="tx1"/>
                            </a:solidFill>
                            <a:effectLst/>
                            <a:latin typeface="+mj-lt"/>
                          </a:endParaRPr>
                        </a:p>
                      </a:txBody>
                      <a:tcPr marL="9525" marR="9525" marT="9525" marB="0" anchor="b"/>
                    </a:tc>
                    <a:extLst>
                      <a:ext uri="{0D108BD9-81ED-4DB2-BD59-A6C34878D82A}">
                        <a16:rowId xmlns="" xmlns:a16="http://schemas.microsoft.com/office/drawing/2014/main" xmlns:a14="http://schemas.microsoft.com/office/drawing/2010/main" val="3519746406"/>
                      </a:ext>
                    </a:extLst>
                  </a:tr>
                  <a:tr h="466993">
                    <a:tc rowSpan="4">
                      <a:txBody>
                        <a:bodyPr/>
                        <a:lstStyle/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200" b="1" kern="100" dirty="0" smtClean="0">
                              <a:effectLst/>
                              <a:latin typeface="+mn-lt"/>
                              <a:ea typeface="Aptos" panose="020B0004020202020204" pitchFamily="34" charset="0"/>
                              <a:cs typeface="Times New Roman" panose="02020603050405020304" pitchFamily="18" charset="0"/>
                            </a:rPr>
                            <a:t>DACF</a:t>
                          </a:r>
                          <a:endParaRPr lang="en-US" sz="1200" b="1" kern="100" dirty="0">
                            <a:effectLst/>
                            <a:latin typeface="+mn-lt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95" marR="8895" marT="8895" marB="0" anchor="ctr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200" b="1" kern="100" dirty="0" smtClean="0">
                              <a:effectLst/>
                              <a:latin typeface="+mn-lt"/>
                              <a:ea typeface="Aptos" panose="020B0004020202020204" pitchFamily="34" charset="0"/>
                              <a:cs typeface="Times New Roman" panose="02020603050405020304" pitchFamily="18" charset="0"/>
                            </a:rPr>
                            <a:t>ASSEMBLY</a:t>
                          </a:r>
                          <a:endParaRPr lang="en-US" sz="1200" b="1" kern="100" dirty="0">
                            <a:effectLst/>
                            <a:latin typeface="+mn-lt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95" marR="8895" marT="8895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200" b="0" kern="100" dirty="0" smtClean="0">
                              <a:effectLst/>
                            </a:rPr>
                            <a:t>4,905,399.54</a:t>
                          </a:r>
                          <a:endParaRPr lang="en-US" sz="1200" b="0" kern="100" dirty="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95" marR="8895" marT="8895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200" b="0" kern="100" dirty="0" smtClean="0">
                              <a:solidFill>
                                <a:schemeClr val="tx1"/>
                              </a:solidFill>
                              <a:effectLst/>
                            </a:rPr>
                            <a:t>1,242,942.60</a:t>
                          </a:r>
                          <a:r>
                            <a:rPr lang="en-US" sz="1200" b="0" kern="100" dirty="0" smtClean="0">
                              <a:effectLst/>
                            </a:rPr>
                            <a:t> </a:t>
                          </a:r>
                          <a:endParaRPr lang="en-US" sz="1200" b="0" kern="100" dirty="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95" marR="8895" marT="8895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200" b="0" kern="100" dirty="0">
                              <a:effectLst/>
                            </a:rPr>
                            <a:t> </a:t>
                          </a:r>
                          <a:r>
                            <a:rPr lang="en-US" sz="1200" b="0" kern="100" dirty="0" smtClean="0">
                              <a:effectLst/>
                            </a:rPr>
                            <a:t>2,901,547.00</a:t>
                          </a:r>
                          <a:endParaRPr lang="en-US" sz="1200" b="0" kern="100" dirty="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95" marR="8895" marT="8895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200" b="0" kern="100" dirty="0" smtClean="0">
                              <a:effectLst/>
                            </a:rPr>
                            <a:t>1,372,573.71</a:t>
                          </a:r>
                          <a:r>
                            <a:rPr lang="en-US" sz="1200" b="0" kern="100" dirty="0">
                              <a:effectLst/>
                            </a:rPr>
                            <a:t> </a:t>
                          </a:r>
                          <a:endParaRPr lang="en-US" sz="1200" b="0" kern="100" dirty="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95" marR="8895" marT="889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2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</a:rPr>
                            <a:t>                    </a:t>
                          </a:r>
                          <a:r>
                            <a:rPr lang="en-US" sz="1200" b="0" i="0" u="none" strike="noStrike" dirty="0" smtClean="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</a:rPr>
                            <a:t>2,901,547.00 </a:t>
                          </a:r>
                          <a:endParaRPr lang="en-US" sz="12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2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</a:rPr>
                            <a:t>                  </a:t>
                          </a:r>
                          <a:r>
                            <a:rPr lang="en-US" sz="1200" b="0" i="0" u="none" strike="noStrike" dirty="0" smtClean="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</a:rPr>
                            <a:t>764,245.40 </a:t>
                          </a:r>
                          <a:endParaRPr lang="en-US" sz="12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200" b="0" kern="100" dirty="0" smtClean="0">
                              <a:solidFill>
                                <a:schemeClr val="tx1"/>
                              </a:solidFill>
                              <a:effectLst/>
                              <a:latin typeface="+mj-lt"/>
                              <a:ea typeface="Aptos" panose="020B0004020202020204" pitchFamily="34" charset="0"/>
                              <a:cs typeface="Times New Roman" panose="02020603050405020304" pitchFamily="18" charset="0"/>
                            </a:rPr>
                            <a:t>26.34</a:t>
                          </a:r>
                          <a:endParaRPr lang="en-US" sz="1200" b="0" kern="100" dirty="0">
                            <a:solidFill>
                              <a:schemeClr val="tx1"/>
                            </a:solidFill>
                            <a:effectLst/>
                            <a:latin typeface="+mj-lt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95" marR="8895" marT="8895" marB="0" anchor="b"/>
                    </a:tc>
                    <a:extLst>
                      <a:ext uri="{0D108BD9-81ED-4DB2-BD59-A6C34878D82A}">
                        <a16:rowId xmlns="" xmlns:a16="http://schemas.microsoft.com/office/drawing/2014/main" xmlns:a14="http://schemas.microsoft.com/office/drawing/2010/main" val="3623028471"/>
                      </a:ext>
                    </a:extLst>
                  </a:tr>
                  <a:tr h="375285">
                    <a:tc vMerge="1">
                      <a:txBody>
                        <a:bodyPr/>
                        <a:lstStyle/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endParaRPr lang="en-US" sz="1200" b="1" kern="100" dirty="0">
                            <a:effectLst/>
                            <a:latin typeface="+mn-lt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95" marR="8895" marT="8895" marB="0" anchor="b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200" b="1" kern="100" dirty="0" smtClean="0">
                              <a:effectLst/>
                              <a:latin typeface="+mn-lt"/>
                              <a:ea typeface="Aptos" panose="020B0004020202020204" pitchFamily="34" charset="0"/>
                              <a:cs typeface="Times New Roman" panose="02020603050405020304" pitchFamily="18" charset="0"/>
                            </a:rPr>
                            <a:t>MP</a:t>
                          </a:r>
                          <a:endParaRPr lang="en-US" sz="1200" b="1" kern="100" dirty="0">
                            <a:effectLst/>
                            <a:latin typeface="+mn-lt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95" marR="8895" marT="8895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200" b="0" kern="100" dirty="0" smtClean="0">
                              <a:effectLst/>
                            </a:rPr>
                            <a:t>500,000.00</a:t>
                          </a:r>
                          <a:r>
                            <a:rPr lang="en-US" sz="1200" b="0" kern="100" dirty="0">
                              <a:effectLst/>
                            </a:rPr>
                            <a:t> </a:t>
                          </a:r>
                          <a:endParaRPr lang="en-US" sz="1200" b="0" kern="100" dirty="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95" marR="8895" marT="8895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200" b="0" kern="100" dirty="0" smtClean="0">
                              <a:effectLst/>
                            </a:rPr>
                            <a:t>335,649.10</a:t>
                          </a:r>
                          <a:r>
                            <a:rPr lang="en-US" sz="1200" b="0" kern="100" dirty="0">
                              <a:effectLst/>
                            </a:rPr>
                            <a:t> </a:t>
                          </a:r>
                          <a:endParaRPr lang="en-US" sz="1200" b="0" kern="100" dirty="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95" marR="8895" marT="8895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200" b="0" kern="100" dirty="0">
                              <a:effectLst/>
                            </a:rPr>
                            <a:t> </a:t>
                          </a:r>
                          <a:r>
                            <a:rPr lang="en-US" sz="1200" b="0" kern="100" dirty="0" smtClean="0">
                              <a:effectLst/>
                            </a:rPr>
                            <a:t>500,000.00</a:t>
                          </a:r>
                          <a:endParaRPr lang="en-US" sz="1200" b="0" kern="100" dirty="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95" marR="8895" marT="8895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200" b="0" kern="100" dirty="0">
                              <a:effectLst/>
                            </a:rPr>
                            <a:t> </a:t>
                          </a:r>
                          <a:r>
                            <a:rPr lang="en-US" sz="1200" b="0" kern="100" dirty="0" smtClean="0">
                              <a:effectLst/>
                            </a:rPr>
                            <a:t>439,657.72</a:t>
                          </a:r>
                          <a:endParaRPr lang="en-US" sz="1200" b="0" kern="100" dirty="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95" marR="8895" marT="889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200" b="0" i="0" u="none" strike="noStrike" dirty="0" smtClean="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</a:rPr>
                            <a:t>776,803.42 </a:t>
                          </a:r>
                          <a:endParaRPr lang="en-US" sz="12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2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</a:rPr>
                            <a:t>      709,214.41 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200" b="0" i="0" u="none" strike="noStrike" dirty="0" smtClean="0">
                              <a:solidFill>
                                <a:schemeClr val="tx1"/>
                              </a:solidFill>
                              <a:effectLst/>
                              <a:latin typeface="+mj-lt"/>
                            </a:rPr>
                            <a:t>91.30</a:t>
                          </a:r>
                          <a:endParaRPr lang="en-US" sz="1200" b="0" i="0" u="none" strike="noStrike" dirty="0">
                            <a:solidFill>
                              <a:schemeClr val="tx1"/>
                            </a:solidFill>
                            <a:effectLst/>
                            <a:latin typeface="+mj-lt"/>
                          </a:endParaRPr>
                        </a:p>
                      </a:txBody>
                      <a:tcPr marL="9525" marR="9525" marT="9525" marB="0" anchor="b"/>
                    </a:tc>
                  </a:tr>
                  <a:tr h="313652">
                    <a:tc vMerge="1">
                      <a:txBody>
                        <a:bodyPr/>
                        <a:lstStyle/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endParaRPr lang="en-US" sz="1200" b="1" kern="100" dirty="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95" marR="8895" marT="8895" marB="0" anchor="b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200" b="1" kern="100" dirty="0" smtClean="0">
                              <a:effectLst/>
                              <a:latin typeface="+mn-lt"/>
                              <a:ea typeface="Aptos" panose="020B0004020202020204" pitchFamily="34" charset="0"/>
                              <a:cs typeface="Times New Roman" panose="02020603050405020304" pitchFamily="18" charset="0"/>
                            </a:rPr>
                            <a:t>HIV/MALARIA</a:t>
                          </a:r>
                          <a:endParaRPr lang="en-US" sz="1200" b="1" kern="100" dirty="0">
                            <a:effectLst/>
                            <a:latin typeface="+mn-lt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95" marR="8895" marT="8895" marB="0" anchor="b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/>
                            <a:t>34,701.00</a:t>
                          </a:r>
                          <a:endParaRPr lang="en-US" sz="1200" dirty="0"/>
                        </a:p>
                      </a:txBody>
                      <a:tcPr marL="8895" marR="8895" marT="8895" marB="0" anchor="b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/>
                            <a:t>16,324.77</a:t>
                          </a:r>
                          <a:endParaRPr lang="en-US" sz="1200" dirty="0"/>
                        </a:p>
                      </a:txBody>
                      <a:tcPr marL="8895" marR="8895" marT="8895" marB="0" anchor="b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/>
                            <a:t>14,580.00</a:t>
                          </a:r>
                          <a:endParaRPr lang="en-US" sz="1200" dirty="0"/>
                        </a:p>
                      </a:txBody>
                      <a:tcPr marL="8895" marR="8895" marT="8895" marB="0" anchor="b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/>
                            <a:t>10,105.84</a:t>
                          </a:r>
                          <a:endParaRPr lang="en-US" sz="1200" dirty="0"/>
                        </a:p>
                      </a:txBody>
                      <a:tcPr marL="8895" marR="8895" marT="8895" marB="0" anchor="b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/>
                            <a:t>14,580.00</a:t>
                          </a:r>
                          <a:endParaRPr lang="en-US" sz="1200" dirty="0"/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/>
                            <a:t>5,052.92</a:t>
                          </a:r>
                          <a:endParaRPr lang="en-US" sz="1200" dirty="0"/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/>
                            <a:t>34.66</a:t>
                          </a:r>
                          <a:endParaRPr lang="en-US" sz="1200" dirty="0"/>
                        </a:p>
                      </a:txBody>
                      <a:tcPr marL="9525" marR="9525" marT="9525" marB="0" anchor="b"/>
                    </a:tc>
                    <a:extLst>
                      <a:ext uri="{0D108BD9-81ED-4DB2-BD59-A6C34878D82A}">
                        <a16:rowId xmlns="" xmlns:a16="http://schemas.microsoft.com/office/drawing/2014/main" xmlns:a14="http://schemas.microsoft.com/office/drawing/2010/main" val="1660331403"/>
                      </a:ext>
                    </a:extLst>
                  </a:tr>
                  <a:tr h="375285">
                    <a:tc vMerge="1">
                      <a:txBody>
                        <a:bodyPr/>
                        <a:lstStyle/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endParaRPr lang="en-US" sz="1200" b="1" kern="100" dirty="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95" marR="8895" marT="8895" marB="0" anchor="b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200" b="1" kern="100" dirty="0" smtClean="0">
                              <a:effectLst/>
                              <a:latin typeface="+mn-lt"/>
                              <a:ea typeface="Aptos" panose="020B0004020202020204" pitchFamily="34" charset="0"/>
                              <a:cs typeface="Times New Roman" panose="02020603050405020304" pitchFamily="18" charset="0"/>
                            </a:rPr>
                            <a:t>PWD</a:t>
                          </a:r>
                          <a:endParaRPr lang="en-US" sz="1200" b="1" kern="100" dirty="0">
                            <a:effectLst/>
                            <a:latin typeface="+mn-lt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95" marR="8895" marT="8895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200" b="0" kern="100" dirty="0">
                              <a:effectLst/>
                            </a:rPr>
                            <a:t> </a:t>
                          </a:r>
                          <a:r>
                            <a:rPr lang="en-US" sz="1200" b="0" kern="100" dirty="0" smtClean="0">
                              <a:effectLst/>
                            </a:rPr>
                            <a:t>316,163.00</a:t>
                          </a:r>
                          <a:endParaRPr lang="en-US" sz="1200" b="0" kern="100" dirty="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95" marR="8895" marT="8895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200" b="0" kern="100" dirty="0" smtClean="0">
                              <a:effectLst/>
                            </a:rPr>
                            <a:t>164,039.55</a:t>
                          </a:r>
                          <a:r>
                            <a:rPr lang="en-US" sz="1200" b="0" kern="100" dirty="0">
                              <a:effectLst/>
                            </a:rPr>
                            <a:t> </a:t>
                          </a:r>
                          <a:endParaRPr lang="en-US" sz="1200" b="0" kern="100" dirty="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95" marR="8895" marT="8895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200" b="0" kern="100" dirty="0">
                              <a:effectLst/>
                            </a:rPr>
                            <a:t> </a:t>
                          </a:r>
                          <a:r>
                            <a:rPr lang="en-US" sz="1200" b="0" kern="100" dirty="0" smtClean="0">
                              <a:effectLst/>
                            </a:rPr>
                            <a:t>178,983.00</a:t>
                          </a:r>
                          <a:endParaRPr lang="en-US" sz="1200" b="0" kern="100" dirty="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95" marR="8895" marT="8895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200" b="0" kern="100" dirty="0">
                              <a:effectLst/>
                            </a:rPr>
                            <a:t> </a:t>
                          </a:r>
                          <a:r>
                            <a:rPr lang="en-US" sz="1200" b="0" kern="100" dirty="0" smtClean="0">
                              <a:effectLst/>
                            </a:rPr>
                            <a:t>138,299.70</a:t>
                          </a:r>
                          <a:endParaRPr lang="en-US" sz="1200" b="0" kern="100" dirty="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95" marR="8895" marT="8895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200" b="0" kern="100" dirty="0">
                              <a:effectLst/>
                              <a:latin typeface="+mn-lt"/>
                            </a:rPr>
                            <a:t> </a:t>
                          </a:r>
                          <a:r>
                            <a:rPr lang="en-US" sz="1200" b="0" kern="100" dirty="0" smtClean="0">
                              <a:effectLst/>
                              <a:latin typeface="+mn-lt"/>
                            </a:rPr>
                            <a:t>247,813.00</a:t>
                          </a:r>
                          <a:endParaRPr lang="en-US" sz="1200" b="0" kern="100" dirty="0">
                            <a:effectLst/>
                            <a:latin typeface="+mn-lt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95" marR="8895" marT="889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2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</a:rPr>
                            <a:t>      146,858.05 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200" b="0" i="0" u="none" strike="noStrike" dirty="0" smtClean="0">
                              <a:solidFill>
                                <a:schemeClr val="tx1"/>
                              </a:solidFill>
                              <a:effectLst/>
                              <a:latin typeface="+mj-lt"/>
                            </a:rPr>
                            <a:t>59.26</a:t>
                          </a:r>
                          <a:endParaRPr lang="en-US" sz="1200" b="0" i="0" u="none" strike="noStrike" dirty="0">
                            <a:solidFill>
                              <a:schemeClr val="tx1"/>
                            </a:solidFill>
                            <a:effectLst/>
                            <a:latin typeface="+mj-lt"/>
                          </a:endParaRPr>
                        </a:p>
                      </a:txBody>
                      <a:tcPr marL="9525" marR="9525" marT="9525" marB="0" anchor="b"/>
                    </a:tc>
                    <a:extLst>
                      <a:ext uri="{0D108BD9-81ED-4DB2-BD59-A6C34878D82A}">
                        <a16:rowId xmlns="" xmlns:a16="http://schemas.microsoft.com/office/drawing/2014/main" xmlns:a14="http://schemas.microsoft.com/office/drawing/2010/main" val="2267183867"/>
                      </a:ext>
                    </a:extLst>
                  </a:tr>
                  <a:tr h="375285">
                    <a:tc gridSpan="2">
                      <a:txBody>
                        <a:bodyPr/>
                        <a:lstStyle/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200" b="1" kern="100" dirty="0">
                              <a:effectLst/>
                            </a:rPr>
                            <a:t>DACF-RFG</a:t>
                          </a:r>
                          <a:endParaRPr lang="en-US" sz="1200" b="1" kern="100" dirty="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95" marR="8895" marT="8895" marB="0" anchor="b"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200" b="0" kern="100" dirty="0">
                              <a:effectLst/>
                            </a:rPr>
                            <a:t> </a:t>
                          </a:r>
                          <a:r>
                            <a:rPr lang="en-US" sz="1200" b="0" kern="100" dirty="0" smtClean="0">
                              <a:effectLst/>
                            </a:rPr>
                            <a:t>2,002,808.84</a:t>
                          </a:r>
                          <a:endParaRPr lang="en-US" sz="1200" b="0" kern="100" dirty="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95" marR="8895" marT="8895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200" b="0" kern="100" dirty="0" smtClean="0">
                              <a:effectLst/>
                            </a:rPr>
                            <a:t>1,134,512.80</a:t>
                          </a:r>
                          <a:r>
                            <a:rPr lang="en-US" sz="1200" b="0" kern="100" dirty="0">
                              <a:effectLst/>
                            </a:rPr>
                            <a:t> </a:t>
                          </a:r>
                          <a:endParaRPr lang="en-US" sz="1200" b="0" kern="100" dirty="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95" marR="8895" marT="8895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200" b="0" kern="100" dirty="0">
                              <a:effectLst/>
                            </a:rPr>
                            <a:t> </a:t>
                          </a:r>
                          <a:r>
                            <a:rPr lang="en-US" sz="1200" b="0" kern="100" dirty="0" smtClean="0">
                              <a:effectLst/>
                            </a:rPr>
                            <a:t>1,525,054.00</a:t>
                          </a:r>
                          <a:endParaRPr lang="en-US" sz="1200" b="0" kern="100" dirty="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95" marR="8895" marT="8895" marB="0" anchor="b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200" b="0" kern="100" dirty="0">
                              <a:effectLst/>
                            </a:rPr>
                            <a:t> </a:t>
                          </a:r>
                          <a:r>
                            <a:rPr lang="en-US" sz="1200" b="0" kern="100" dirty="0" smtClean="0">
                              <a:effectLst/>
                            </a:rPr>
                            <a:t>0.00</a:t>
                          </a:r>
                          <a:endParaRPr lang="en-US" sz="1200" b="0" kern="100" dirty="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95" marR="8895" marT="889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2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</a:rPr>
                            <a:t>  </a:t>
                          </a:r>
                          <a:r>
                            <a:rPr lang="en-US" sz="1200" b="0" i="0" u="none" strike="noStrike" dirty="0" smtClean="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</a:rPr>
                            <a:t>2,436,521.11 </a:t>
                          </a:r>
                          <a:endParaRPr lang="en-US" sz="12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2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</a:rPr>
                            <a:t>   1,789,440.00 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200" b="0" i="0" u="none" strike="noStrike" dirty="0" smtClean="0">
                              <a:solidFill>
                                <a:schemeClr val="tx1"/>
                              </a:solidFill>
                              <a:effectLst/>
                              <a:latin typeface="+mj-lt"/>
                            </a:rPr>
                            <a:t>73.44</a:t>
                          </a:r>
                          <a:endParaRPr lang="en-US" sz="1200" b="0" i="0" u="none" strike="noStrike" dirty="0">
                            <a:solidFill>
                              <a:schemeClr val="tx1"/>
                            </a:solidFill>
                            <a:effectLst/>
                            <a:latin typeface="+mj-lt"/>
                          </a:endParaRPr>
                        </a:p>
                      </a:txBody>
                      <a:tcPr marL="9525" marR="9525" marT="9525" marB="0" anchor="b"/>
                    </a:tc>
                    <a:extLst>
                      <a:ext uri="{0D108BD9-81ED-4DB2-BD59-A6C34878D82A}">
                        <a16:rowId xmlns="" xmlns:a16="http://schemas.microsoft.com/office/drawing/2014/main" xmlns:a14="http://schemas.microsoft.com/office/drawing/2010/main" val="3551928092"/>
                      </a:ext>
                    </a:extLst>
                  </a:tr>
                  <a:tr h="358435">
                    <a:tc gridSpan="2">
                      <a:txBody>
                        <a:bodyPr/>
                        <a:lstStyle/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200" b="1" kern="100" dirty="0" smtClean="0">
                              <a:effectLst/>
                            </a:rPr>
                            <a:t>MAG</a:t>
                          </a:r>
                          <a:endParaRPr lang="en-US" sz="1200" b="1" kern="100" dirty="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95" marR="8895" marT="8895" marB="0" anchor="b"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</a:pPr>
                          <a:r>
                            <a:rPr lang="en-US" sz="1200" b="0" kern="100" dirty="0" smtClean="0">
                              <a:effectLst/>
                              <a:latin typeface="+mj-lt"/>
                            </a:rPr>
                            <a:t>78,889.12</a:t>
                          </a:r>
                          <a:endParaRPr lang="en-US" sz="1200" b="0" kern="100" dirty="0">
                            <a:effectLst/>
                            <a:latin typeface="+mj-lt"/>
                          </a:endParaRPr>
                        </a:p>
                      </a:txBody>
                      <a:tcPr marL="8895" marR="8895" marT="8895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</a:pPr>
                          <a:r>
                            <a:rPr lang="en-US" sz="1200" b="0" kern="100" dirty="0" smtClean="0">
                              <a:effectLst/>
                              <a:latin typeface="+mj-lt"/>
                            </a:rPr>
                            <a:t>78,899.12</a:t>
                          </a:r>
                          <a:endParaRPr lang="en-US" sz="1200" b="0" kern="100" dirty="0">
                            <a:effectLst/>
                            <a:latin typeface="+mj-lt"/>
                          </a:endParaRPr>
                        </a:p>
                      </a:txBody>
                      <a:tcPr marL="8895" marR="8895" marT="8895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</a:pPr>
                          <a:r>
                            <a:rPr lang="en-US" sz="1200" b="0" kern="100" dirty="0" smtClean="0">
                              <a:effectLst/>
                              <a:latin typeface="+mj-lt"/>
                            </a:rPr>
                            <a:t> 59.099.00</a:t>
                          </a:r>
                          <a:endParaRPr lang="en-US" sz="1200" b="0" kern="100" dirty="0">
                            <a:effectLst/>
                            <a:latin typeface="+mj-lt"/>
                          </a:endParaRPr>
                        </a:p>
                      </a:txBody>
                      <a:tcPr marL="8895" marR="8895" marT="8895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</a:pPr>
                          <a:r>
                            <a:rPr lang="en-US" sz="1200" b="0" kern="100" dirty="0" smtClean="0">
                              <a:effectLst/>
                              <a:latin typeface="+mj-lt"/>
                            </a:rPr>
                            <a:t> 59,098.63</a:t>
                          </a:r>
                          <a:endParaRPr lang="en-US" sz="1200" b="0" kern="100" dirty="0">
                            <a:effectLst/>
                            <a:latin typeface="+mj-lt"/>
                          </a:endParaRPr>
                        </a:p>
                      </a:txBody>
                      <a:tcPr marL="8895" marR="8895" marT="8895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</a:pPr>
                          <a:r>
                            <a:rPr lang="en-US" sz="1200" b="0" kern="100" dirty="0" smtClean="0">
                              <a:effectLst/>
                              <a:latin typeface="+mn-lt"/>
                            </a:rPr>
                            <a:t>0.00</a:t>
                          </a:r>
                          <a:endParaRPr lang="en-US" sz="1200" b="0" kern="100" dirty="0">
                            <a:effectLst/>
                            <a:latin typeface="+mn-lt"/>
                          </a:endParaRPr>
                        </a:p>
                      </a:txBody>
                      <a:tcPr marL="8895" marR="8895" marT="889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200" b="0" i="0" u="none" strike="noStrike" dirty="0" smtClean="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</a:rPr>
                            <a:t>0.00</a:t>
                          </a:r>
                          <a:endParaRPr lang="en-US" sz="12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8895" marR="8895" marT="889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200" b="0" i="0" u="none" strike="noStrike" dirty="0" smtClean="0">
                              <a:solidFill>
                                <a:schemeClr val="tx1"/>
                              </a:solidFill>
                              <a:effectLst/>
                              <a:latin typeface="+mj-lt"/>
                            </a:rPr>
                            <a:t>0.00</a:t>
                          </a:r>
                          <a:endParaRPr lang="en-US" sz="1200" b="0" i="0" u="none" strike="noStrike" dirty="0">
                            <a:solidFill>
                              <a:schemeClr val="tx1"/>
                            </a:solidFill>
                            <a:effectLst/>
                            <a:latin typeface="+mj-lt"/>
                          </a:endParaRPr>
                        </a:p>
                      </a:txBody>
                      <a:tcPr marL="8895" marR="8895" marT="8895" marB="0" anchor="b"/>
                    </a:tc>
                    <a:extLst>
                      <a:ext uri="{0D108BD9-81ED-4DB2-BD59-A6C34878D82A}">
                        <a16:rowId xmlns="" xmlns:a16="http://schemas.microsoft.com/office/drawing/2014/main" xmlns:a14="http://schemas.microsoft.com/office/drawing/2010/main" val="2873159599"/>
                      </a:ext>
                    </a:extLst>
                  </a:tr>
                  <a:tr h="240611">
                    <a:tc gridSpan="2">
                      <a:txBody>
                        <a:bodyPr/>
                        <a:lstStyle/>
                        <a:p>
                          <a:pPr marL="0" marR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200" b="1" kern="100" dirty="0">
                              <a:effectLst/>
                            </a:rPr>
                            <a:t>Total</a:t>
                          </a:r>
                          <a:endParaRPr lang="en-US" sz="1200" b="1" kern="100" dirty="0">
                            <a:effectLst/>
                            <a:latin typeface="Aptos" panose="020B0004020202020204" pitchFamily="34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8895" marR="8895" marT="8895" marB="0" anchor="b"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</a:pPr>
                          <a:r>
                            <a:rPr lang="en-US" sz="1200" b="1" kern="100" dirty="0" smtClean="0">
                              <a:effectLst/>
                              <a:latin typeface="+mj-lt"/>
                            </a:rPr>
                            <a:t>10,049,365.50</a:t>
                          </a:r>
                          <a:endParaRPr lang="en-US" sz="1200" b="1" kern="100" dirty="0">
                            <a:effectLst/>
                            <a:latin typeface="+mj-lt"/>
                          </a:endParaRPr>
                        </a:p>
                      </a:txBody>
                      <a:tcPr marL="8895" marR="8895" marT="8895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</a:pPr>
                          <a:r>
                            <a:rPr lang="en-US" sz="1200" b="1" kern="100" dirty="0" smtClean="0">
                              <a:effectLst/>
                              <a:latin typeface="+mj-lt"/>
                            </a:rPr>
                            <a:t>5,828,972.59</a:t>
                          </a:r>
                          <a:endParaRPr lang="en-US" sz="1200" b="1" kern="100" dirty="0">
                            <a:effectLst/>
                            <a:latin typeface="+mj-lt"/>
                          </a:endParaRPr>
                        </a:p>
                      </a:txBody>
                      <a:tcPr marL="8895" marR="8895" marT="8895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</a:pPr>
                          <a:r>
                            <a:rPr lang="en-US" sz="1200" b="1" kern="100" dirty="0" smtClean="0">
                              <a:effectLst/>
                              <a:latin typeface="+mj-lt"/>
                            </a:rPr>
                            <a:t>8,281,883.00</a:t>
                          </a:r>
                          <a:endParaRPr lang="en-US" sz="1200" b="1" kern="100" dirty="0">
                            <a:effectLst/>
                            <a:latin typeface="+mj-lt"/>
                          </a:endParaRPr>
                        </a:p>
                      </a:txBody>
                      <a:tcPr marL="8895" marR="8895" marT="8895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</a:pPr>
                          <a:r>
                            <a:rPr lang="en-US" sz="1200" b="1" kern="100" dirty="0" smtClean="0">
                              <a:effectLst/>
                              <a:latin typeface="+mj-lt"/>
                            </a:rPr>
                            <a:t>5,627,473.00</a:t>
                          </a:r>
                          <a:endParaRPr lang="en-US" sz="1200" b="1" kern="100" dirty="0">
                            <a:effectLst/>
                            <a:latin typeface="+mj-lt"/>
                          </a:endParaRPr>
                        </a:p>
                      </a:txBody>
                      <a:tcPr marL="8895" marR="8895" marT="8895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</a:pPr>
                          <a:r>
                            <a:rPr lang="en-US" sz="1200" b="1" kern="100" dirty="0" smtClean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11,248,909.53</a:t>
                          </a:r>
                          <a:endParaRPr lang="en-US" sz="1200" b="1" kern="1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8895" marR="8895" marT="8895" marB="0" anchor="b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</a:pPr>
                          <a:r>
                            <a:rPr lang="en-US" sz="1200" b="1" kern="100" dirty="0" smtClean="0">
                              <a:effectLst/>
                              <a:latin typeface="+mn-lt"/>
                            </a:rPr>
                            <a:t>9,131,770.13</a:t>
                          </a:r>
                          <a:endParaRPr lang="en-US" sz="1200" b="1" kern="100" dirty="0">
                            <a:effectLst/>
                            <a:latin typeface="+mn-lt"/>
                          </a:endParaRPr>
                        </a:p>
                      </a:txBody>
                      <a:tcPr marL="8895" marR="8895" marT="889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200" b="1" i="0" u="none" strike="noStrike" dirty="0" smtClean="0">
                              <a:solidFill>
                                <a:schemeClr val="tx1"/>
                              </a:solidFill>
                              <a:effectLst/>
                              <a:latin typeface="+mj-lt"/>
                            </a:rPr>
                            <a:t>81.20</a:t>
                          </a:r>
                          <a:endParaRPr lang="en-US" sz="1200" b="1" i="0" u="none" strike="noStrike" dirty="0">
                            <a:solidFill>
                              <a:schemeClr val="tx1"/>
                            </a:solidFill>
                            <a:effectLst/>
                            <a:latin typeface="+mj-lt"/>
                          </a:endParaRPr>
                        </a:p>
                      </a:txBody>
                      <a:tcPr marL="9525" marR="9525" marT="9525" marB="0" anchor="b"/>
                    </a:tc>
                    <a:extLst>
                      <a:ext uri="{0D108BD9-81ED-4DB2-BD59-A6C34878D82A}">
                        <a16:rowId xmlns="" xmlns:a16="http://schemas.microsoft.com/office/drawing/2014/main" xmlns:a14="http://schemas.microsoft.com/office/drawing/2010/main" val="2263475837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5" name="Slide Number Placeholder 5"/>
          <p:cNvSpPr txBox="1">
            <a:spLocks/>
          </p:cNvSpPr>
          <p:nvPr/>
        </p:nvSpPr>
        <p:spPr>
          <a:xfrm>
            <a:off x="6744553" y="649287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200" b="0" i="0" u="none" strike="noStrike" cap="none">
                <a:solidFill>
                  <a:schemeClr val="tx1">
                    <a:tint val="75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/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2081057251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12182</TotalTime>
  <Words>4355</Words>
  <Application>Microsoft Office PowerPoint</Application>
  <PresentationFormat>On-screen Show (4:3)</PresentationFormat>
  <Paragraphs>1517</Paragraphs>
  <Slides>41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41</vt:i4>
      </vt:variant>
    </vt:vector>
  </HeadingPairs>
  <TitlesOfParts>
    <vt:vector size="54" baseType="lpstr">
      <vt:lpstr>Arial Unicode MS</vt:lpstr>
      <vt:lpstr>Aptos</vt:lpstr>
      <vt:lpstr>Arial</vt:lpstr>
      <vt:lpstr>Calibri</vt:lpstr>
      <vt:lpstr>Cambria Math</vt:lpstr>
      <vt:lpstr>Palladio Uralic</vt:lpstr>
      <vt:lpstr>Symbol</vt:lpstr>
      <vt:lpstr>Times New Roman</vt:lpstr>
      <vt:lpstr>Wingdings</vt:lpstr>
      <vt:lpstr>Simple Light</vt:lpstr>
      <vt:lpstr>2_Office Theme</vt:lpstr>
      <vt:lpstr>1_Simple Light</vt:lpstr>
      <vt:lpstr>2_Simple Light</vt:lpstr>
      <vt:lpstr>BIRIM SOUTH DISTRICT ASSEMBLY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KEY CHALLENGES </vt:lpstr>
      <vt:lpstr>Financial Performance - Revenue</vt:lpstr>
      <vt:lpstr>Financial Performance - Revenue</vt:lpstr>
      <vt:lpstr>Financial Performance – Expenditure Cont’d.</vt:lpstr>
      <vt:lpstr>Financial Performance – Expenditure Cont’d.</vt:lpstr>
      <vt:lpstr>Expenditure By Budget Programme And Economic Classification-all Funding Sources as at September 2024</vt:lpstr>
      <vt:lpstr>2024 Key Projects and Programmes from all funding sources</vt:lpstr>
      <vt:lpstr>NON-FINANCIAL PERFORMANCE BY PROGRAMMES</vt:lpstr>
      <vt:lpstr>PowerPoint Presentation</vt:lpstr>
      <vt:lpstr>KEY ACHIEVEMENTS (2024)</vt:lpstr>
      <vt:lpstr>KEY ACHIEVEMENTS (2024)</vt:lpstr>
      <vt:lpstr>KEY ACHIEVEMENTS (2024)</vt:lpstr>
      <vt:lpstr>Policy Outcome Indicators and Targets</vt:lpstr>
      <vt:lpstr>Sanitation Budget Performance</vt:lpstr>
      <vt:lpstr>Government Flagship Projects or Programmes (Support)</vt:lpstr>
      <vt:lpstr>Outlook For 2025</vt:lpstr>
      <vt:lpstr>PowerPoint Presentation</vt:lpstr>
      <vt:lpstr>PowerPoint Presentation</vt:lpstr>
      <vt:lpstr>Policy Outcome Indicators and Targets</vt:lpstr>
      <vt:lpstr>Policy Outcome Indicators and Targets</vt:lpstr>
      <vt:lpstr>2025-2028 Revenue Projections – IGF Only</vt:lpstr>
      <vt:lpstr>PowerPoint Presentation</vt:lpstr>
      <vt:lpstr>REVENUE MOBILIZATION STRATEGIES FOR KEY REVENUE SOURCES     </vt:lpstr>
      <vt:lpstr>REVENUE MOBILIZATION STRATEGIES FOR KEY REVENUE SOURCES     </vt:lpstr>
      <vt:lpstr>2025-2028 Revenue Projections – All Revenue Sources</vt:lpstr>
      <vt:lpstr>Expenditure By Budget Programme And Economic Classification-all Funding Sources </vt:lpstr>
      <vt:lpstr>Government Flagship Projects or Programmes For 2025 (Support)</vt:lpstr>
      <vt:lpstr>Key Projects For 2025 and Corresponding Cost and Justification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Sanitation Budget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KEN</dc:creator>
  <cp:lastModifiedBy>budget</cp:lastModifiedBy>
  <cp:revision>739</cp:revision>
  <cp:lastPrinted>2024-11-26T10:59:39Z</cp:lastPrinted>
  <dcterms:modified xsi:type="dcterms:W3CDTF">2024-11-26T11:30:54Z</dcterms:modified>
</cp:coreProperties>
</file>