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30.jpg" ContentType="image/jpg"/>
  <Override PartName="/ppt/media/image32.jpg" ContentType="image/jpg"/>
  <Override PartName="/ppt/media/image35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41"/>
  </p:notesMasterIdLst>
  <p:sldIdLst>
    <p:sldId id="498" r:id="rId2"/>
    <p:sldId id="509" r:id="rId3"/>
    <p:sldId id="500" r:id="rId4"/>
    <p:sldId id="501" r:id="rId5"/>
    <p:sldId id="502" r:id="rId6"/>
    <p:sldId id="510" r:id="rId7"/>
    <p:sldId id="511" r:id="rId8"/>
    <p:sldId id="445" r:id="rId9"/>
    <p:sldId id="430" r:id="rId10"/>
    <p:sldId id="505" r:id="rId11"/>
    <p:sldId id="460" r:id="rId12"/>
    <p:sldId id="494" r:id="rId13"/>
    <p:sldId id="485" r:id="rId14"/>
    <p:sldId id="528" r:id="rId15"/>
    <p:sldId id="495" r:id="rId16"/>
    <p:sldId id="520" r:id="rId17"/>
    <p:sldId id="521" r:id="rId18"/>
    <p:sldId id="522" r:id="rId19"/>
    <p:sldId id="525" r:id="rId20"/>
    <p:sldId id="465" r:id="rId21"/>
    <p:sldId id="527" r:id="rId22"/>
    <p:sldId id="496" r:id="rId23"/>
    <p:sldId id="523" r:id="rId24"/>
    <p:sldId id="524" r:id="rId25"/>
    <p:sldId id="526" r:id="rId26"/>
    <p:sldId id="474" r:id="rId27"/>
    <p:sldId id="506" r:id="rId28"/>
    <p:sldId id="507" r:id="rId29"/>
    <p:sldId id="508" r:id="rId30"/>
    <p:sldId id="486" r:id="rId31"/>
    <p:sldId id="471" r:id="rId32"/>
    <p:sldId id="512" r:id="rId33"/>
    <p:sldId id="513" r:id="rId34"/>
    <p:sldId id="519" r:id="rId35"/>
    <p:sldId id="514" r:id="rId36"/>
    <p:sldId id="515" r:id="rId37"/>
    <p:sldId id="516" r:id="rId38"/>
    <p:sldId id="518" r:id="rId39"/>
    <p:sldId id="479" r:id="rId40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4EEF71-4843-0280-16A3-D10DDD279264}" name="Josephine Afua Brukum" initials="JB" userId="S::jbrukum@mofep.gov.gh::102402d8-a6f4-4ee7-9ac7-5dc18495d8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7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73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4T11:25:54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4T11:26:22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97979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7238"/>
            <a:ext cx="6731000" cy="3786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50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52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55650"/>
            <a:ext cx="6718300" cy="3779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15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459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720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0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 1">
  <p:cSld name="TITLE_AND_BODY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" name="Google Shape;24;p5"/>
          <p:cNvSpPr/>
          <p:nvPr/>
        </p:nvSpPr>
        <p:spPr>
          <a:xfrm>
            <a:off x="-448467" y="-28025"/>
            <a:ext cx="12918800" cy="69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5" name="Google Shape;21;p4"/>
          <p:cNvPicPr preferRelativeResize="0"/>
          <p:nvPr userDrawn="1"/>
        </p:nvPicPr>
        <p:blipFill rotWithShape="1">
          <a:blip r:embed="rId2">
            <a:alphaModFix/>
          </a:blip>
          <a:srcRect t="15079" b="15072"/>
          <a:stretch/>
        </p:blipFill>
        <p:spPr>
          <a:xfrm>
            <a:off x="3338202" y="2692475"/>
            <a:ext cx="5345461" cy="15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Palladio Uralic"/>
                <a:cs typeface="Palladio Ur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 u="heavy">
                <a:solidFill>
                  <a:schemeClr val="bg1"/>
                </a:solidFill>
                <a:latin typeface="Palladio Uralic"/>
                <a:cs typeface="Palladio Ural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7E7E7E"/>
                </a:solidFill>
                <a:latin typeface="Palladio Uralic"/>
                <a:cs typeface="Palladio Uralic"/>
              </a:defRPr>
            </a:lvl1pPr>
          </a:lstStyle>
          <a:p>
            <a:pPr marL="12700">
              <a:spcBef>
                <a:spcPts val="30"/>
              </a:spcBef>
            </a:pPr>
            <a:r>
              <a:rPr lang="en-US" spc="-5">
                <a:solidFill>
                  <a:srgbClr val="FFFFFF"/>
                </a:solidFill>
              </a:rPr>
              <a:t>BA</a:t>
            </a:r>
            <a:r>
              <a:rPr lang="en-US" spc="-10">
                <a:solidFill>
                  <a:srgbClr val="FFFFFF"/>
                </a:solidFill>
              </a:rPr>
              <a:t>CK</a:t>
            </a:r>
            <a:r>
              <a:rPr lang="en-US" spc="-5">
                <a:solidFill>
                  <a:srgbClr val="FFFFFF"/>
                </a:solidFill>
              </a:rPr>
              <a:t>G</a:t>
            </a:r>
            <a:r>
              <a:rPr lang="en-US">
                <a:solidFill>
                  <a:srgbClr val="FFFFFF"/>
                </a:solidFill>
              </a:rPr>
              <a:t>RO</a:t>
            </a:r>
            <a:r>
              <a:rPr lang="en-US" spc="-5">
                <a:solidFill>
                  <a:srgbClr val="FFFFFF"/>
                </a:solidFill>
              </a:rPr>
              <a:t>UN</a:t>
            </a:r>
            <a:r>
              <a:rPr lang="en-US">
                <a:solidFill>
                  <a:srgbClr val="FFFFFF"/>
                </a:solidFill>
              </a:rPr>
              <a:t>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7E7E7E"/>
                </a:solidFill>
                <a:latin typeface="Palladio Uralic"/>
                <a:cs typeface="Palladio Uralic"/>
              </a:defRPr>
            </a:lvl1pPr>
          </a:lstStyle>
          <a:p>
            <a:pPr marL="12700">
              <a:spcBef>
                <a:spcPts val="30"/>
              </a:spcBef>
            </a:pPr>
            <a:r>
              <a:rPr lang="en-US" spc="-10"/>
              <a:t>I</a:t>
            </a:r>
            <a:r>
              <a:rPr lang="en-US" spc="-5"/>
              <a:t>N</a:t>
            </a:r>
            <a:r>
              <a:rPr lang="en-US" spc="-10"/>
              <a:t>S</a:t>
            </a:r>
            <a:r>
              <a:rPr lang="en-US" spc="-5"/>
              <a:t>T</a:t>
            </a:r>
            <a:r>
              <a:rPr lang="en-US" spc="-10"/>
              <a:t>I</a:t>
            </a:r>
            <a:r>
              <a:rPr lang="en-US" spc="-5"/>
              <a:t>T</a:t>
            </a:r>
            <a:r>
              <a:rPr lang="en-US" spc="-10"/>
              <a:t>U</a:t>
            </a:r>
            <a:r>
              <a:rPr lang="en-US" spc="-5"/>
              <a:t>T</a:t>
            </a:r>
            <a:r>
              <a:rPr lang="en-US" spc="-10"/>
              <a:t>I</a:t>
            </a:r>
            <a:r>
              <a:rPr lang="en-US" spc="-5"/>
              <a:t>ONS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953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1">
  <p:cSld name="CUSTOM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438834" y="593367"/>
            <a:ext cx="1033756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1398767" y="496025"/>
            <a:ext cx="40112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Font typeface="Times New Roman"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1410333" y="1846725"/>
            <a:ext cx="93288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1484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62267" y="5532125"/>
            <a:ext cx="12466000" cy="153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7" name="Google Shape;7;p1"/>
          <p:cNvSpPr/>
          <p:nvPr/>
        </p:nvSpPr>
        <p:spPr>
          <a:xfrm>
            <a:off x="1144400" y="586625"/>
            <a:ext cx="37200" cy="77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5" name="Google Shape;8;p1"/>
          <p:cNvPicPr preferRelativeResize="0"/>
          <p:nvPr userDrawn="1"/>
        </p:nvPicPr>
        <p:blipFill rotWithShape="1">
          <a:blip r:embed="rId12">
            <a:alphaModFix/>
          </a:blip>
          <a:srcRect t="15078" b="15078"/>
          <a:stretch/>
        </p:blipFill>
        <p:spPr>
          <a:xfrm>
            <a:off x="1144400" y="5971349"/>
            <a:ext cx="2257461" cy="6536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D98176-57E3-4B44-82D7-82F0BE33BE80}"/>
              </a:ext>
            </a:extLst>
          </p:cNvPr>
          <p:cNvSpPr txBox="1"/>
          <p:nvPr userDrawn="1"/>
        </p:nvSpPr>
        <p:spPr>
          <a:xfrm>
            <a:off x="11286565" y="6144285"/>
            <a:ext cx="416859" cy="3077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36C738C9-E081-42CD-870B-D218074573C2}" type="slidenum">
              <a:rPr lang="en-GB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2" r:id="rId9"/>
    <p:sldLayoutId id="214748366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2.xml"/><Relationship Id="rId5" Type="http://schemas.openxmlformats.org/officeDocument/2006/relationships/image" Target="../media/image4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jpg"/><Relationship Id="rId21" Type="http://schemas.openxmlformats.org/officeDocument/2006/relationships/image" Target="../media/image37.pn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jp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5" Type="http://schemas.openxmlformats.org/officeDocument/2006/relationships/image" Target="../media/image31.png"/><Relationship Id="rId10" Type="http://schemas.openxmlformats.org/officeDocument/2006/relationships/image" Target="../media/image26.jpg"/><Relationship Id="rId19" Type="http://schemas.openxmlformats.org/officeDocument/2006/relationships/image" Target="../media/image35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jpg"/><Relationship Id="rId3" Type="http://schemas.openxmlformats.org/officeDocument/2006/relationships/image" Target="../media/image19.jpg"/><Relationship Id="rId21" Type="http://schemas.openxmlformats.org/officeDocument/2006/relationships/image" Target="../media/image37.pn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jpg"/><Relationship Id="rId2" Type="http://schemas.openxmlformats.org/officeDocument/2006/relationships/image" Target="../media/image18.png"/><Relationship Id="rId16" Type="http://schemas.openxmlformats.org/officeDocument/2006/relationships/image" Target="../media/image32.jp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24" Type="http://schemas.openxmlformats.org/officeDocument/2006/relationships/image" Target="../media/image40.jpg"/><Relationship Id="rId5" Type="http://schemas.openxmlformats.org/officeDocument/2006/relationships/image" Target="../media/image21.jpg"/><Relationship Id="rId15" Type="http://schemas.openxmlformats.org/officeDocument/2006/relationships/image" Target="../media/image31.png"/><Relationship Id="rId23" Type="http://schemas.openxmlformats.org/officeDocument/2006/relationships/image" Target="../media/image39.jpg"/><Relationship Id="rId10" Type="http://schemas.openxmlformats.org/officeDocument/2006/relationships/image" Target="../media/image26.jpg"/><Relationship Id="rId19" Type="http://schemas.openxmlformats.org/officeDocument/2006/relationships/image" Target="../media/image35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Relationship Id="rId22" Type="http://schemas.openxmlformats.org/officeDocument/2006/relationships/image" Target="../media/image38.jpg"/><Relationship Id="rId27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8.jpg"/><Relationship Id="rId3" Type="http://schemas.openxmlformats.org/officeDocument/2006/relationships/image" Target="../media/image19.jpg"/><Relationship Id="rId21" Type="http://schemas.openxmlformats.org/officeDocument/2006/relationships/image" Target="../media/image37.pn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7.jpg"/><Relationship Id="rId2" Type="http://schemas.openxmlformats.org/officeDocument/2006/relationships/image" Target="../media/image18.png"/><Relationship Id="rId16" Type="http://schemas.openxmlformats.org/officeDocument/2006/relationships/image" Target="../media/image32.jp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24" Type="http://schemas.openxmlformats.org/officeDocument/2006/relationships/image" Target="../media/image46.jpg"/><Relationship Id="rId5" Type="http://schemas.openxmlformats.org/officeDocument/2006/relationships/image" Target="../media/image21.jpg"/><Relationship Id="rId15" Type="http://schemas.openxmlformats.org/officeDocument/2006/relationships/image" Target="../media/image31.png"/><Relationship Id="rId23" Type="http://schemas.openxmlformats.org/officeDocument/2006/relationships/image" Target="../media/image45.jpg"/><Relationship Id="rId10" Type="http://schemas.openxmlformats.org/officeDocument/2006/relationships/image" Target="../media/image26.jpg"/><Relationship Id="rId19" Type="http://schemas.openxmlformats.org/officeDocument/2006/relationships/image" Target="../media/image35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Relationship Id="rId22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12" Type="http://schemas.openxmlformats.org/officeDocument/2006/relationships/image" Target="../media/image10.jpg"/><Relationship Id="rId2" Type="http://schemas.openxmlformats.org/officeDocument/2006/relationships/image" Target="../media/image4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6.png"/><Relationship Id="rId15" Type="http://schemas.openxmlformats.org/officeDocument/2006/relationships/image" Target="../media/image12.jpg"/><Relationship Id="rId10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11.svg"/><Relationship Id="rId1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IRIM SOUTH DISTRICT LOGO">
            <a:extLst>
              <a:ext uri="{FF2B5EF4-FFF2-40B4-BE49-F238E27FC236}">
                <a16:creationId xmlns="" xmlns:a16="http://schemas.microsoft.com/office/drawing/2014/main" id="{41994D3D-9B40-7033-4F8C-233525BE683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200" y="150234"/>
            <a:ext cx="3883354" cy="385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="" xmlns:a16="http://schemas.microsoft.com/office/drawing/2014/main" id="{65FB31F0-5678-7A3B-CA0E-9E9B57E9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234" y="4003998"/>
            <a:ext cx="8021591" cy="1389631"/>
          </a:xfrm>
          <a:noFill/>
        </p:spPr>
        <p:txBody>
          <a:bodyPr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   BIRIM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SOUTH DISTRICT ASSEMBLY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77C40729-B478-9299-258A-1CDE3A2E6CE3}"/>
              </a:ext>
            </a:extLst>
          </p:cNvPr>
          <p:cNvSpPr txBox="1">
            <a:spLocks/>
          </p:cNvSpPr>
          <p:nvPr/>
        </p:nvSpPr>
        <p:spPr>
          <a:xfrm>
            <a:off x="3174958" y="5422206"/>
            <a:ext cx="5685841" cy="834256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sz="5400" b="1" dirty="0" smtClean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2026 </a:t>
            </a:r>
            <a:r>
              <a:rPr lang="en-GB" sz="54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FISCAL YEAR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B297FA4-C7A8-0518-4BF2-34072FD1F277}"/>
              </a:ext>
            </a:extLst>
          </p:cNvPr>
          <p:cNvSpPr/>
          <p:nvPr/>
        </p:nvSpPr>
        <p:spPr>
          <a:xfrm>
            <a:off x="3477549" y="4624189"/>
            <a:ext cx="5080657" cy="76944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2" algn="ctr">
              <a:buClrTx/>
              <a:buFontTx/>
              <a:buNone/>
            </a:pPr>
            <a:r>
              <a:rPr lang="en-US" sz="4400" b="1" dirty="0">
                <a:solidFill>
                  <a:sysClr val="windowText" lastClr="00000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BUDGET STATEMENT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="" xmlns:a16="http://schemas.microsoft.com/office/drawing/2014/main" id="{DA7B05D6-6953-7B79-6FEB-49646AC55E0E}"/>
                  </a:ext>
                </a:extLst>
              </p14:cNvPr>
              <p14:cNvContentPartPr/>
              <p14:nvPr/>
            </p14:nvContentPartPr>
            <p14:xfrm>
              <a:off x="2516574" y="933573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DA7B05D6-6953-7B79-6FEB-49646AC55E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4334" y="921333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="" xmlns:a16="http://schemas.microsoft.com/office/drawing/2014/main" id="{4E717542-9B40-6179-923F-1FB1B1F124F0}"/>
                  </a:ext>
                </a:extLst>
              </p14:cNvPr>
              <p14:cNvContentPartPr/>
              <p14:nvPr/>
            </p14:nvContentPartPr>
            <p14:xfrm>
              <a:off x="7010013" y="382437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4E717542-9B40-6179-923F-1FB1B1F124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7773" y="3812133"/>
                <a:ext cx="24840" cy="2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77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684" y="337760"/>
            <a:ext cx="9338839" cy="1003487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Financial Performance – Expenditure Cont’d.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="" xmlns:a16="http://schemas.microsoft.com/office/drawing/2014/main" id="{45C322D9-19CB-3496-FF21-0B1BB7B57B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7953765"/>
                  </p:ext>
                </p:extLst>
              </p:nvPr>
            </p:nvGraphicFramePr>
            <p:xfrm>
              <a:off x="383059" y="1208971"/>
              <a:ext cx="11595584" cy="5050894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1960091">
                      <a:extLst>
                        <a:ext uri="{9D8B030D-6E8A-4147-A177-3AD203B41FA5}">
                          <a16:colId xmlns="" xmlns:a16="http://schemas.microsoft.com/office/drawing/2014/main" val="2272811392"/>
                        </a:ext>
                      </a:extLst>
                    </a:gridCol>
                    <a:gridCol w="1414463">
                      <a:extLst>
                        <a:ext uri="{9D8B030D-6E8A-4147-A177-3AD203B41FA5}">
                          <a16:colId xmlns="" xmlns:a16="http://schemas.microsoft.com/office/drawing/2014/main" val="1123218578"/>
                        </a:ext>
                      </a:extLst>
                    </a:gridCol>
                    <a:gridCol w="1285875">
                      <a:extLst>
                        <a:ext uri="{9D8B030D-6E8A-4147-A177-3AD203B41FA5}">
                          <a16:colId xmlns="" xmlns:a16="http://schemas.microsoft.com/office/drawing/2014/main" val="3120684586"/>
                        </a:ext>
                      </a:extLst>
                    </a:gridCol>
                    <a:gridCol w="1328737">
                      <a:extLst>
                        <a:ext uri="{9D8B030D-6E8A-4147-A177-3AD203B41FA5}">
                          <a16:colId xmlns="" xmlns:a16="http://schemas.microsoft.com/office/drawing/2014/main" val="491451785"/>
                        </a:ext>
                      </a:extLst>
                    </a:gridCol>
                    <a:gridCol w="1385888">
                      <a:extLst>
                        <a:ext uri="{9D8B030D-6E8A-4147-A177-3AD203B41FA5}">
                          <a16:colId xmlns="" xmlns:a16="http://schemas.microsoft.com/office/drawing/2014/main" val="2882250274"/>
                        </a:ext>
                      </a:extLst>
                    </a:gridCol>
                    <a:gridCol w="1325791">
                      <a:extLst>
                        <a:ext uri="{9D8B030D-6E8A-4147-A177-3AD203B41FA5}">
                          <a16:colId xmlns="" xmlns:a16="http://schemas.microsoft.com/office/drawing/2014/main" val="1979045336"/>
                        </a:ext>
                      </a:extLst>
                    </a:gridCol>
                    <a:gridCol w="1338066">
                      <a:extLst>
                        <a:ext uri="{9D8B030D-6E8A-4147-A177-3AD203B41FA5}">
                          <a16:colId xmlns="" xmlns:a16="http://schemas.microsoft.com/office/drawing/2014/main" val="1142817060"/>
                        </a:ext>
                      </a:extLst>
                    </a:gridCol>
                    <a:gridCol w="1556673">
                      <a:extLst>
                        <a:ext uri="{9D8B030D-6E8A-4147-A177-3AD203B41FA5}">
                          <a16:colId xmlns="" xmlns:a16="http://schemas.microsoft.com/office/drawing/2014/main" val="448313969"/>
                        </a:ext>
                      </a:extLst>
                    </a:gridCol>
                  </a:tblGrid>
                  <a:tr h="293310">
                    <a:tc gridSpan="8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EXPENDITURE PERFORMANCE (ALL DEPARTMENTS) – IGF ONLY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812202615"/>
                      </a:ext>
                    </a:extLst>
                  </a:tr>
                  <a:tr h="31893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Expenditure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2023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2024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2025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750460895"/>
                      </a:ext>
                    </a:extLst>
                  </a:tr>
                  <a:tr h="147309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Actual 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Actual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Actual as at September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% Performance as at September</a:t>
                          </a: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𝐀𝐜𝐭𝐮𝐚𝐥</m:t>
                                    </m:r>
                                  </m:num>
                                  <m:den>
                                    <m:r>
                                      <a:rPr lang="en-US" sz="2000" b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𝐁𝐮𝐝𝐠𝐞𝐭</m:t>
                                    </m:r>
                                  </m:den>
                                </m:f>
                                <m:r>
                                  <a:rPr lang="en-US" sz="2000" b="1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val="255924484"/>
                      </a:ext>
                    </a:extLst>
                  </a:tr>
                  <a:tr h="57893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Compensation of Employees 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w Cen MT" panose="020B0602020104020603" pitchFamily="34" charset="0"/>
                            </a:rPr>
                            <a:t>106,100.00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w Cen MT" panose="020B0602020104020603" pitchFamily="34" charset="0"/>
                            </a:rPr>
                            <a:t>80,061.57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116,372.56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108,207.22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 141,094.18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128,800.65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89.10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val="3941891986"/>
                      </a:ext>
                    </a:extLst>
                  </a:tr>
                  <a:tr h="46360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Goods and Services 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w Cen MT" panose="020B0602020104020603" pitchFamily="34" charset="0"/>
                            </a:rPr>
                            <a:t>227,399.20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w Cen MT" panose="020B0602020104020603" pitchFamily="34" charset="0"/>
                            </a:rPr>
                            <a:t>242,613.26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520,197.95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422,509.98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457,705.82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410,267.15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89.64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val="2050368895"/>
                      </a:ext>
                    </a:extLst>
                  </a:tr>
                  <a:tr h="46360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>
                              <a:effectLst/>
                              <a:latin typeface="Tw Cen MT" panose="020B0602020104020603" pitchFamily="34" charset="0"/>
                            </a:rPr>
                            <a:t>Assets </a:t>
                          </a:r>
                          <a:endParaRPr lang="en-US" sz="20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w Cen MT" panose="020B0602020104020603" pitchFamily="34" charset="0"/>
                            </a:rPr>
                            <a:t>83,374.80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w Cen MT" panose="020B0602020104020603" pitchFamily="34" charset="0"/>
                            </a:rPr>
                            <a:t>20,707.20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83,374.80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12,466.00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99,800.00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37,300.00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37.40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val="3163241909"/>
                      </a:ext>
                    </a:extLst>
                  </a:tr>
                  <a:tr h="46360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Total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latin typeface="Tw Cen MT" panose="020B0602020104020603" pitchFamily="34" charset="0"/>
                            </a:rPr>
                            <a:t>416,874.00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latin typeface="Tw Cen MT" panose="020B0602020104020603" pitchFamily="34" charset="0"/>
                            </a:rPr>
                            <a:t>343,382.03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719,945.31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543,183.20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698,600.00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576,367.80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20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 82.50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val="18799519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5C322D9-19CB-3496-FF21-0B1BB7B57B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7953765"/>
                  </p:ext>
                </p:extLst>
              </p:nvPr>
            </p:nvGraphicFramePr>
            <p:xfrm>
              <a:off x="383059" y="1208971"/>
              <a:ext cx="11595584" cy="5116170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1960091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272811392"/>
                        </a:ext>
                      </a:extLst>
                    </a:gridCol>
                    <a:gridCol w="141446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123218578"/>
                        </a:ext>
                      </a:extLst>
                    </a:gridCol>
                    <a:gridCol w="1285875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3120684586"/>
                        </a:ext>
                      </a:extLst>
                    </a:gridCol>
                    <a:gridCol w="1328737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491451785"/>
                        </a:ext>
                      </a:extLst>
                    </a:gridCol>
                    <a:gridCol w="138588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882250274"/>
                        </a:ext>
                      </a:extLst>
                    </a:gridCol>
                    <a:gridCol w="1325791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979045336"/>
                        </a:ext>
                      </a:extLst>
                    </a:gridCol>
                    <a:gridCol w="1338066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142817060"/>
                        </a:ext>
                      </a:extLst>
                    </a:gridCol>
                    <a:gridCol w="155667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448313969"/>
                        </a:ext>
                      </a:extLst>
                    </a:gridCol>
                  </a:tblGrid>
                  <a:tr h="335661">
                    <a:tc gridSpan="8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EXPENDITURE PERFORMANCE (ALL DEPARTMENTS) – IGF ONLY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812202615"/>
                      </a:ext>
                    </a:extLst>
                  </a:tr>
                  <a:tr h="33566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Expenditure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2023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2024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2025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750460895"/>
                      </a:ext>
                    </a:extLst>
                  </a:tr>
                  <a:tr h="219405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Actual 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Actual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Actual as at September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blipFill rotWithShape="0">
                          <a:blip r:embed="rId2"/>
                          <a:stretch>
                            <a:fillRect l="-644141" t="-33333" r="-781" b="-1097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55924484"/>
                      </a:ext>
                    </a:extLst>
                  </a:tr>
                  <a:tr h="66179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Compensation of Employees 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w Cen MT" panose="020B0602020104020603" pitchFamily="34" charset="0"/>
                            </a:rPr>
                            <a:t>106,100.00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w Cen MT" panose="020B0602020104020603" pitchFamily="34" charset="0"/>
                            </a:rPr>
                            <a:t>80,061.57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116,372.56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108,207.22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 141,094.18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128,800.65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89.10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941891986"/>
                      </a:ext>
                    </a:extLst>
                  </a:tr>
                  <a:tr h="66179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Goods and Services 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w Cen MT" panose="020B0602020104020603" pitchFamily="34" charset="0"/>
                            </a:rPr>
                            <a:t>227,399.20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w Cen MT" panose="020B0602020104020603" pitchFamily="34" charset="0"/>
                            </a:rPr>
                            <a:t>242,613.26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520,197.95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422,509.98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457,705.82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410,267.15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89.64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050368895"/>
                      </a:ext>
                    </a:extLst>
                  </a:tr>
                  <a:tr h="46360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>
                              <a:effectLst/>
                              <a:latin typeface="Tw Cen MT" panose="020B0602020104020603" pitchFamily="34" charset="0"/>
                            </a:rPr>
                            <a:t>Assets </a:t>
                          </a:r>
                          <a:endParaRPr lang="en-US" sz="20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w Cen MT" panose="020B0602020104020603" pitchFamily="34" charset="0"/>
                            </a:rPr>
                            <a:t>83,374.80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w Cen MT" panose="020B0602020104020603" pitchFamily="34" charset="0"/>
                            </a:rPr>
                            <a:t>20,707.20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83,374.80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12,466.00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99,800.00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37,300.00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20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37.40</a:t>
                          </a:r>
                          <a:endParaRPr lang="en-US" sz="20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163241909"/>
                      </a:ext>
                    </a:extLst>
                  </a:tr>
                  <a:tr h="46360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Total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latin typeface="Tw Cen MT" panose="020B0602020104020603" pitchFamily="34" charset="0"/>
                            </a:rPr>
                            <a:t>416,874.00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latin typeface="Tw Cen MT" panose="020B0602020104020603" pitchFamily="34" charset="0"/>
                            </a:rPr>
                            <a:t>343,382.03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719,945.31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543,183.20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698,600.00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20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576,367.80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20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 82.50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87995197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4664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396" y="0"/>
            <a:ext cx="9338839" cy="1003487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Financial Performance – Expenditure Cont’d.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xmlns="" id="{45C322D9-19CB-3496-FF21-0B1BB7B57B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9397471"/>
                  </p:ext>
                </p:extLst>
              </p:nvPr>
            </p:nvGraphicFramePr>
            <p:xfrm>
              <a:off x="170024" y="712598"/>
              <a:ext cx="11717176" cy="5674554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1618419">
                      <a:extLst>
                        <a:ext uri="{9D8B030D-6E8A-4147-A177-3AD203B41FA5}">
                          <a16:colId xmlns:a16="http://schemas.microsoft.com/office/drawing/2014/main" xmlns="" val="2272811392"/>
                        </a:ext>
                      </a:extLst>
                    </a:gridCol>
                    <a:gridCol w="1342670">
                      <a:extLst>
                        <a:ext uri="{9D8B030D-6E8A-4147-A177-3AD203B41FA5}">
                          <a16:colId xmlns:a16="http://schemas.microsoft.com/office/drawing/2014/main" xmlns="" val="1123218578"/>
                        </a:ext>
                      </a:extLst>
                    </a:gridCol>
                    <a:gridCol w="1443731">
                      <a:extLst>
                        <a:ext uri="{9D8B030D-6E8A-4147-A177-3AD203B41FA5}">
                          <a16:colId xmlns:a16="http://schemas.microsoft.com/office/drawing/2014/main" xmlns="" val="3120684586"/>
                        </a:ext>
                      </a:extLst>
                    </a:gridCol>
                    <a:gridCol w="1458168">
                      <a:extLst>
                        <a:ext uri="{9D8B030D-6E8A-4147-A177-3AD203B41FA5}">
                          <a16:colId xmlns:a16="http://schemas.microsoft.com/office/drawing/2014/main" xmlns="" val="491451785"/>
                        </a:ext>
                      </a:extLst>
                    </a:gridCol>
                    <a:gridCol w="1299358">
                      <a:extLst>
                        <a:ext uri="{9D8B030D-6E8A-4147-A177-3AD203B41FA5}">
                          <a16:colId xmlns:a16="http://schemas.microsoft.com/office/drawing/2014/main" xmlns="" val="2882250274"/>
                        </a:ext>
                      </a:extLst>
                    </a:gridCol>
                    <a:gridCol w="1409254">
                      <a:extLst>
                        <a:ext uri="{9D8B030D-6E8A-4147-A177-3AD203B41FA5}">
                          <a16:colId xmlns:a16="http://schemas.microsoft.com/office/drawing/2014/main" xmlns="" val="1979045336"/>
                        </a:ext>
                      </a:extLst>
                    </a:gridCol>
                    <a:gridCol w="1572581">
                      <a:extLst>
                        <a:ext uri="{9D8B030D-6E8A-4147-A177-3AD203B41FA5}">
                          <a16:colId xmlns:a16="http://schemas.microsoft.com/office/drawing/2014/main" xmlns="" val="1142817060"/>
                        </a:ext>
                      </a:extLst>
                    </a:gridCol>
                    <a:gridCol w="1572995">
                      <a:extLst>
                        <a:ext uri="{9D8B030D-6E8A-4147-A177-3AD203B41FA5}">
                          <a16:colId xmlns:a16="http://schemas.microsoft.com/office/drawing/2014/main" xmlns="" val="448313969"/>
                        </a:ext>
                      </a:extLst>
                    </a:gridCol>
                  </a:tblGrid>
                  <a:tr h="350707">
                    <a:tc gridSpan="8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EXPENDITURE PERFORMANCE (ALL DEPARTMENTS) ALL FUNDING SOURCES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12202615"/>
                      </a:ext>
                    </a:extLst>
                  </a:tr>
                  <a:tr h="36862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Expenditure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2023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2024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2025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750460895"/>
                      </a:ext>
                    </a:extLst>
                  </a:tr>
                  <a:tr h="2409546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Actual 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Actual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Actual as at September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% Performance as at September</a:t>
                          </a: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𝐀𝐜𝐭𝐮𝐚𝐥</m:t>
                                    </m:r>
                                  </m:num>
                                  <m:den>
                                    <m:r>
                                      <a:rPr lang="en-US" sz="2000" b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𝐁𝐮𝐝𝐠𝐞𝐭</m:t>
                                    </m:r>
                                  </m:den>
                                </m:f>
                                <m:r>
                                  <a:rPr lang="en-US" sz="2000" b="1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55924484"/>
                      </a:ext>
                    </a:extLst>
                  </a:tr>
                  <a:tr h="72679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Compensation of Employees 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2,710,666.00</a:t>
                          </a:r>
                          <a:endParaRPr lang="en-US" sz="1600" b="0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3,299,507.74</a:t>
                          </a:r>
                          <a:endParaRPr lang="en-US" sz="1600" b="0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4,371,290.56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7,209,115.86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 </a:t>
                          </a:r>
                          <a:r>
                            <a:rPr lang="en-US" sz="16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5,961,167.59</a:t>
                          </a:r>
                          <a:endParaRPr lang="en-US" sz="16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6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5,162,512.46</a:t>
                          </a:r>
                          <a:endParaRPr lang="en-US" sz="16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 86.60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941891986"/>
                      </a:ext>
                    </a:extLst>
                  </a:tr>
                  <a:tr h="72679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>
                              <a:effectLst/>
                              <a:latin typeface="Tw Cen MT" panose="020B0602020104020603" pitchFamily="34" charset="0"/>
                            </a:rPr>
                            <a:t>Goods and Services </a:t>
                          </a:r>
                          <a:endParaRPr lang="en-US" sz="20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2,431,561.20</a:t>
                          </a:r>
                          <a:endParaRPr lang="en-US" sz="1600" b="0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2,371,041.94</a:t>
                          </a:r>
                          <a:endParaRPr lang="en-US" sz="1600" b="0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5,027,837.37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3,322,303.64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1600" b="0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4,243,421.50</a:t>
                          </a:r>
                          <a:endParaRPr lang="en-US" sz="16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1,969,363.90</a:t>
                          </a:r>
                          <a:endParaRPr lang="en-US" sz="16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6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46.41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050368895"/>
                      </a:ext>
                    </a:extLst>
                  </a:tr>
                  <a:tr h="54603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>
                              <a:effectLst/>
                              <a:latin typeface="Tw Cen MT" panose="020B0602020104020603" pitchFamily="34" charset="0"/>
                            </a:rPr>
                            <a:t>Assets </a:t>
                          </a:r>
                          <a:endParaRPr lang="en-US" sz="20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3,139,655.80</a:t>
                          </a:r>
                          <a:endParaRPr lang="en-US" sz="1600" b="0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495,046.67</a:t>
                          </a:r>
                          <a:endParaRPr lang="en-US" sz="1600" b="0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3,686,679.91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1,827,614.67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6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16,884,704.40</a:t>
                          </a:r>
                          <a:endParaRPr lang="en-US" sz="16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6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404,615.10</a:t>
                          </a:r>
                          <a:endParaRPr lang="en-US" sz="16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 2.39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163241909"/>
                      </a:ext>
                    </a:extLst>
                  </a:tr>
                  <a:tr h="54603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Total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8,281,883.00</a:t>
                          </a:r>
                          <a:endParaRPr lang="en-US" sz="1600" b="1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6,165,596.35</a:t>
                          </a:r>
                          <a:endParaRPr lang="en-US" sz="1600" b="1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13,085,807.84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12,359,034.17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27,089,293.49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7,536,491.46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27.82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18799519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5C322D9-19CB-3496-FF21-0B1BB7B57B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9397471"/>
                  </p:ext>
                </p:extLst>
              </p:nvPr>
            </p:nvGraphicFramePr>
            <p:xfrm>
              <a:off x="170024" y="712598"/>
              <a:ext cx="11717176" cy="5674554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161841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272811392"/>
                        </a:ext>
                      </a:extLst>
                    </a:gridCol>
                    <a:gridCol w="134267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123218578"/>
                        </a:ext>
                      </a:extLst>
                    </a:gridCol>
                    <a:gridCol w="144373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120684586"/>
                        </a:ext>
                      </a:extLst>
                    </a:gridCol>
                    <a:gridCol w="145816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491451785"/>
                        </a:ext>
                      </a:extLst>
                    </a:gridCol>
                    <a:gridCol w="129935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882250274"/>
                        </a:ext>
                      </a:extLst>
                    </a:gridCol>
                    <a:gridCol w="140925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979045336"/>
                        </a:ext>
                      </a:extLst>
                    </a:gridCol>
                    <a:gridCol w="157258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142817060"/>
                        </a:ext>
                      </a:extLst>
                    </a:gridCol>
                    <a:gridCol w="1572995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448313969"/>
                        </a:ext>
                      </a:extLst>
                    </a:gridCol>
                  </a:tblGrid>
                  <a:tr h="350707">
                    <a:tc gridSpan="8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EXPENDITURE PERFORMANCE (ALL DEPARTMENTS) ALL FUNDING SOURCES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812202615"/>
                      </a:ext>
                    </a:extLst>
                  </a:tr>
                  <a:tr h="36862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Expenditure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2023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2024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2025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750460895"/>
                      </a:ext>
                    </a:extLst>
                  </a:tr>
                  <a:tr h="2409546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Actual 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Actual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Actual as at September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blipFill rotWithShape="0">
                          <a:blip r:embed="rId2"/>
                          <a:stretch>
                            <a:fillRect l="-645736" t="-31566" r="-1163" b="-111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55924484"/>
                      </a:ext>
                    </a:extLst>
                  </a:tr>
                  <a:tr h="72679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Compensation of Employees 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2,710,666.00</a:t>
                          </a:r>
                          <a:endParaRPr lang="en-US" sz="1600" b="0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3,299,507.74</a:t>
                          </a:r>
                          <a:endParaRPr lang="en-US" sz="1600" b="0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4,371,290.56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7,209,115.86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 </a:t>
                          </a:r>
                          <a:r>
                            <a:rPr lang="en-US" sz="16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5,961,167.59</a:t>
                          </a:r>
                          <a:endParaRPr lang="en-US" sz="16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6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5,162,512.46</a:t>
                          </a:r>
                          <a:endParaRPr lang="en-US" sz="16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 86.60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941891986"/>
                      </a:ext>
                    </a:extLst>
                  </a:tr>
                  <a:tr h="72679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>
                              <a:effectLst/>
                              <a:latin typeface="Tw Cen MT" panose="020B0602020104020603" pitchFamily="34" charset="0"/>
                            </a:rPr>
                            <a:t>Goods and Services </a:t>
                          </a:r>
                          <a:endParaRPr lang="en-US" sz="20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2,431,561.20</a:t>
                          </a:r>
                          <a:endParaRPr lang="en-US" sz="1600" b="0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2,371,041.94</a:t>
                          </a:r>
                          <a:endParaRPr lang="en-US" sz="1600" b="0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5,027,837.37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3,322,303.64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1600" b="0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4,243,421.50</a:t>
                          </a:r>
                          <a:endParaRPr lang="en-US" sz="16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1,969,363.90</a:t>
                          </a:r>
                          <a:endParaRPr lang="en-US" sz="16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6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46.41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050368895"/>
                      </a:ext>
                    </a:extLst>
                  </a:tr>
                  <a:tr h="54603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>
                              <a:effectLst/>
                              <a:latin typeface="Tw Cen MT" panose="020B0602020104020603" pitchFamily="34" charset="0"/>
                            </a:rPr>
                            <a:t>Assets </a:t>
                          </a:r>
                          <a:endParaRPr lang="en-US" sz="20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3,139,655.80</a:t>
                          </a:r>
                          <a:endParaRPr lang="en-US" sz="1600" b="0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495,046.67</a:t>
                          </a:r>
                          <a:endParaRPr lang="en-US" sz="1600" b="0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3,686,679.91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1,827,614.67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6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16,884,704.40</a:t>
                          </a:r>
                          <a:endParaRPr lang="en-US" sz="16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6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404,615.10</a:t>
                          </a:r>
                          <a:endParaRPr lang="en-US" sz="16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 2.39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163241909"/>
                      </a:ext>
                    </a:extLst>
                  </a:tr>
                  <a:tr h="54603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000" b="1" kern="100" dirty="0">
                              <a:effectLst/>
                              <a:latin typeface="Tw Cen MT" panose="020B0602020104020603" pitchFamily="34" charset="0"/>
                            </a:rPr>
                            <a:t>Total</a:t>
                          </a:r>
                          <a:endParaRPr lang="en-US" sz="20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8,281,883.00</a:t>
                          </a:r>
                          <a:endParaRPr lang="en-US" sz="1600" b="1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6,165,596.35</a:t>
                          </a:r>
                          <a:endParaRPr lang="en-US" sz="1600" b="1" kern="100" dirty="0">
                            <a:solidFill>
                              <a:schemeClr val="tx1"/>
                            </a:solidFill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13,085,807.84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12,359,034.17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27,089,293.49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7,536,491.46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27.82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87995197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6612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835" y="247136"/>
            <a:ext cx="10924165" cy="1477107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Expenditure By Budget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Programme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 And Economic Classification-all Funding Sources as at September 2025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9C3AC857-B29C-CA36-9575-64D7CA691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241851"/>
              </p:ext>
            </p:extLst>
          </p:nvPr>
        </p:nvGraphicFramePr>
        <p:xfrm>
          <a:off x="420130" y="1601453"/>
          <a:ext cx="11552794" cy="48279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67884">
                  <a:extLst>
                    <a:ext uri="{9D8B030D-6E8A-4147-A177-3AD203B41FA5}">
                      <a16:colId xmlns:a16="http://schemas.microsoft.com/office/drawing/2014/main" xmlns="" val="3293269387"/>
                    </a:ext>
                  </a:extLst>
                </a:gridCol>
                <a:gridCol w="2081185">
                  <a:extLst>
                    <a:ext uri="{9D8B030D-6E8A-4147-A177-3AD203B41FA5}">
                      <a16:colId xmlns:a16="http://schemas.microsoft.com/office/drawing/2014/main" xmlns="" val="2547471947"/>
                    </a:ext>
                  </a:extLst>
                </a:gridCol>
                <a:gridCol w="2081185">
                  <a:extLst>
                    <a:ext uri="{9D8B030D-6E8A-4147-A177-3AD203B41FA5}">
                      <a16:colId xmlns:a16="http://schemas.microsoft.com/office/drawing/2014/main" xmlns="" val="3784252969"/>
                    </a:ext>
                  </a:extLst>
                </a:gridCol>
                <a:gridCol w="1832438">
                  <a:extLst>
                    <a:ext uri="{9D8B030D-6E8A-4147-A177-3AD203B41FA5}">
                      <a16:colId xmlns:a16="http://schemas.microsoft.com/office/drawing/2014/main" xmlns="" val="3282361279"/>
                    </a:ext>
                  </a:extLst>
                </a:gridCol>
                <a:gridCol w="1861505">
                  <a:extLst>
                    <a:ext uri="{9D8B030D-6E8A-4147-A177-3AD203B41FA5}">
                      <a16:colId xmlns:a16="http://schemas.microsoft.com/office/drawing/2014/main" xmlns="" val="1992210147"/>
                    </a:ext>
                  </a:extLst>
                </a:gridCol>
                <a:gridCol w="1428597">
                  <a:extLst>
                    <a:ext uri="{9D8B030D-6E8A-4147-A177-3AD203B41FA5}">
                      <a16:colId xmlns:a16="http://schemas.microsoft.com/office/drawing/2014/main" xmlns="" val="4288895700"/>
                    </a:ext>
                  </a:extLst>
                </a:gridCol>
              </a:tblGrid>
              <a:tr h="30752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  <a:latin typeface="Tw Cen MT" panose="020B0602020104020603" pitchFamily="34" charset="0"/>
                        </a:rPr>
                        <a:t>BUDGET PROGRAMME</a:t>
                      </a:r>
                      <a:endParaRPr lang="en-US" sz="18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  <a:latin typeface="Tw Cen MT" panose="020B0602020104020603" pitchFamily="34" charset="0"/>
                        </a:rPr>
                        <a:t>AMOUNT GH¢</a:t>
                      </a:r>
                      <a:endParaRPr lang="en-US" sz="18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6522250"/>
                  </a:ext>
                </a:extLst>
              </a:tr>
              <a:tr h="624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  <a:latin typeface="Tw Cen MT" panose="020B0602020104020603" pitchFamily="34" charset="0"/>
                        </a:rPr>
                        <a:t>BUDGET</a:t>
                      </a:r>
                      <a:endParaRPr lang="en-US" sz="18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  <a:latin typeface="Tw Cen MT" panose="020B0602020104020603" pitchFamily="34" charset="0"/>
                        </a:rPr>
                        <a:t>COMPENSATION OF EMPLOYEES</a:t>
                      </a:r>
                      <a:endParaRPr lang="en-US" sz="18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2" marR="9142" marT="914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  <a:latin typeface="Tw Cen MT" panose="020B0602020104020603" pitchFamily="34" charset="0"/>
                        </a:rPr>
                        <a:t>GOODS &amp; SERVICE</a:t>
                      </a:r>
                      <a:endParaRPr lang="en-US" sz="18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  <a:latin typeface="Tw Cen MT" panose="020B0602020104020603" pitchFamily="34" charset="0"/>
                        </a:rPr>
                        <a:t>CAPITAL EXPENDITURE</a:t>
                      </a:r>
                      <a:endParaRPr lang="en-US" sz="18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  <a:latin typeface="Tw Cen MT" panose="020B0602020104020603" pitchFamily="34" charset="0"/>
                        </a:rPr>
                        <a:t>TOTAL</a:t>
                      </a:r>
                      <a:endParaRPr lang="en-US" sz="1800" b="1" kern="10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/>
                </a:tc>
                <a:extLst>
                  <a:ext uri="{0D108BD9-81ED-4DB2-BD59-A6C34878D82A}">
                    <a16:rowId xmlns:a16="http://schemas.microsoft.com/office/drawing/2014/main" xmlns="" val="2539343390"/>
                  </a:ext>
                </a:extLst>
              </a:tr>
              <a:tr h="6246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  <a:latin typeface="Tw Cen MT" panose="020B0602020104020603" pitchFamily="34" charset="0"/>
                        </a:rPr>
                        <a:t>Management and Administration</a:t>
                      </a:r>
                      <a:endParaRPr lang="en-US" sz="18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5,641,797.87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b="0" kern="100" dirty="0" smtClean="0">
                          <a:effectLst/>
                          <a:latin typeface="Tw Cen MT" panose="020B0602020104020603" pitchFamily="34" charset="0"/>
                        </a:rPr>
                        <a:t>3,209,348.52</a:t>
                      </a:r>
                      <a:endParaRPr lang="en-US" sz="1800" b="0" kern="100" dirty="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1,398,942.90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    218,888.80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4,827,180.22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78618936"/>
                  </a:ext>
                </a:extLst>
              </a:tr>
              <a:tr h="6246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  <a:latin typeface="Tw Cen MT" panose="020B0602020104020603" pitchFamily="34" charset="0"/>
                        </a:rPr>
                        <a:t>Social Services Delivery</a:t>
                      </a:r>
                      <a:endParaRPr lang="en-US" sz="18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10,761,976.20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00" dirty="0" smtClean="0">
                          <a:effectLst/>
                          <a:latin typeface="Tw Cen MT" panose="020B0602020104020603" pitchFamily="34" charset="0"/>
                        </a:rPr>
                        <a:t>855,914.58</a:t>
                      </a:r>
                      <a:r>
                        <a:rPr lang="en-US" sz="1800" b="0" kern="1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8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  435,621.00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0.00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1,291,535.58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668807118"/>
                  </a:ext>
                </a:extLst>
              </a:tr>
              <a:tr h="8123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  <a:latin typeface="Tw Cen MT" panose="020B0602020104020603" pitchFamily="34" charset="0"/>
                        </a:rPr>
                        <a:t>Infrastructure Delivery and Management</a:t>
                      </a:r>
                      <a:endParaRPr lang="en-US" sz="18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4,425,391.99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b="0" kern="100" dirty="0" smtClean="0">
                          <a:effectLst/>
                          <a:latin typeface="Tw Cen MT" panose="020B0602020104020603" pitchFamily="34" charset="0"/>
                        </a:rPr>
                        <a:t>421,944.46</a:t>
                      </a:r>
                      <a:endParaRPr lang="en-US" sz="1800" b="0" kern="100" dirty="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     34,800.00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    156,836.30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613,580.76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505972260"/>
                  </a:ext>
                </a:extLst>
              </a:tr>
              <a:tr h="6246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  <a:latin typeface="Tw Cen MT" panose="020B0602020104020603" pitchFamily="34" charset="0"/>
                        </a:rPr>
                        <a:t>Economic Development</a:t>
                      </a:r>
                      <a:endParaRPr lang="en-US" sz="18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6,200,127.43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00" dirty="0" smtClean="0">
                          <a:effectLst/>
                          <a:latin typeface="Tw Cen MT" panose="020B0602020104020603" pitchFamily="34" charset="0"/>
                        </a:rPr>
                        <a:t>675,304.90</a:t>
                      </a:r>
                      <a:r>
                        <a:rPr lang="en-US" sz="1800" b="0" kern="1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8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     75,000.00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      28,890.00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779,194.90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316972303"/>
                  </a:ext>
                </a:extLst>
              </a:tr>
              <a:tr h="6246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  <a:latin typeface="Tw Cen MT" panose="020B0602020104020603" pitchFamily="34" charset="0"/>
                        </a:rPr>
                        <a:t>Environmental Management</a:t>
                      </a:r>
                      <a:endParaRPr lang="en-US" sz="18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      60,000.00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00" dirty="0" smtClean="0">
                          <a:effectLst/>
                          <a:latin typeface="Tw Cen MT" panose="020B0602020104020603" pitchFamily="34" charset="0"/>
                        </a:rPr>
                        <a:t>0.00</a:t>
                      </a:r>
                      <a:r>
                        <a:rPr lang="en-US" sz="1800" b="0" kern="1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8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     25,000.00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0.00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25,000.00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931798475"/>
                  </a:ext>
                </a:extLst>
              </a:tr>
              <a:tr h="5848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  <a:latin typeface="Tw Cen MT" panose="020B0602020104020603" pitchFamily="34" charset="0"/>
                        </a:rPr>
                        <a:t>TOTAL</a:t>
                      </a:r>
                      <a:endParaRPr lang="en-US" sz="18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27,089,293.49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5,162,512.46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1,969,363.90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    404,615.10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7,536,491.46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119542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2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87" y="0"/>
            <a:ext cx="10426234" cy="1104305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2025 Key Projects and Programmes from all funding sources (Liabilities)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3561029"/>
              </p:ext>
            </p:extLst>
          </p:nvPr>
        </p:nvGraphicFramePr>
        <p:xfrm>
          <a:off x="481909" y="1252140"/>
          <a:ext cx="11290991" cy="54058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81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0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405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670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647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4981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Name of Project / </a:t>
                      </a:r>
                      <a:r>
                        <a:rPr lang="en-US" sz="2000" b="1" dirty="0" err="1">
                          <a:latin typeface="Tw Cen MT" panose="020B0602020104020603" pitchFamily="34" charset="0"/>
                        </a:rPr>
                        <a:t>Programme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Amount budgeted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Actual Payment as at September,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Outstanding</a:t>
                      </a:r>
                    </a:p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payment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1034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1.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Construct 1No.</a:t>
                      </a:r>
                      <a:r>
                        <a:rPr lang="en-US" sz="1600" b="0" baseline="0" dirty="0" smtClean="0">
                          <a:latin typeface="Tw Cen MT" panose="020B0602020104020603" pitchFamily="34" charset="0"/>
                        </a:rPr>
                        <a:t> CHPS Compound with furniture/equipment at </a:t>
                      </a:r>
                      <a:r>
                        <a:rPr lang="en-US" sz="1600" b="0" baseline="0" dirty="0" err="1" smtClean="0">
                          <a:latin typeface="Tw Cen MT" panose="020B0602020104020603" pitchFamily="34" charset="0"/>
                        </a:rPr>
                        <a:t>Coppon</a:t>
                      </a:r>
                      <a:r>
                        <a:rPr lang="en-US" sz="1600" b="0" baseline="0" dirty="0" smtClean="0">
                          <a:latin typeface="Tw Cen MT" panose="020B0602020104020603" pitchFamily="34" charset="0"/>
                        </a:rPr>
                        <a:t> 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868,196.70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868,196.70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1034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2.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Construct 1No.</a:t>
                      </a:r>
                      <a:r>
                        <a:rPr lang="en-US" sz="1600" b="0" baseline="0" dirty="0" smtClean="0">
                          <a:latin typeface="Tw Cen MT" panose="020B0602020104020603" pitchFamily="34" charset="0"/>
                        </a:rPr>
                        <a:t> CHPS Compound with furniture/equipment at </a:t>
                      </a:r>
                      <a:r>
                        <a:rPr lang="en-US" sz="1600" b="0" baseline="0" dirty="0" err="1" smtClean="0">
                          <a:latin typeface="Tw Cen MT" panose="020B0602020104020603" pitchFamily="34" charset="0"/>
                        </a:rPr>
                        <a:t>Akim</a:t>
                      </a:r>
                      <a:r>
                        <a:rPr lang="en-US" sz="1600" b="0" baseline="0" dirty="0" smtClean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baseline="0" dirty="0" err="1" smtClean="0">
                          <a:latin typeface="Tw Cen MT" panose="020B0602020104020603" pitchFamily="34" charset="0"/>
                        </a:rPr>
                        <a:t>Swedru</a:t>
                      </a:r>
                      <a:r>
                        <a:rPr lang="en-US" sz="1600" b="0" baseline="0" dirty="0" smtClean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baseline="0" dirty="0" err="1" smtClean="0">
                          <a:latin typeface="Tw Cen MT" panose="020B0602020104020603" pitchFamily="34" charset="0"/>
                        </a:rPr>
                        <a:t>Zongo</a:t>
                      </a:r>
                      <a:endParaRPr lang="en-US" sz="1600" b="0" dirty="0" smtClean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868,196.70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868,196.70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3661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3.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Construct 1No. 2-unit</a:t>
                      </a:r>
                      <a:r>
                        <a:rPr lang="en-US" sz="1600" b="0" baseline="0" dirty="0" smtClean="0">
                          <a:latin typeface="Tw Cen MT" panose="020B0602020104020603" pitchFamily="34" charset="0"/>
                        </a:rPr>
                        <a:t> KG block with furniture/ancillary facility and toilet at </a:t>
                      </a:r>
                      <a:r>
                        <a:rPr lang="en-US" sz="1600" b="0" baseline="0" dirty="0" err="1" smtClean="0">
                          <a:latin typeface="Tw Cen MT" panose="020B0602020104020603" pitchFamily="34" charset="0"/>
                        </a:rPr>
                        <a:t>Atutunmirem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700,000.00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700,000.00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96733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4.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Construct 1No. 3-unit classroom block</a:t>
                      </a:r>
                      <a:r>
                        <a:rPr lang="en-US" sz="1600" b="0" baseline="0" dirty="0" smtClean="0">
                          <a:latin typeface="Tw Cen MT" panose="020B0602020104020603" pitchFamily="34" charset="0"/>
                        </a:rPr>
                        <a:t> with furniture, 1no. Mechanized borehole &amp; 6-seater W/C toilet at </a:t>
                      </a:r>
                      <a:r>
                        <a:rPr lang="en-US" sz="1600" b="0" baseline="0" dirty="0" err="1" smtClean="0">
                          <a:latin typeface="Tw Cen MT" panose="020B0602020104020603" pitchFamily="34" charset="0"/>
                        </a:rPr>
                        <a:t>Adinkrom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1,036,393.40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1,036,393.40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96733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5.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Drill and</a:t>
                      </a:r>
                      <a:r>
                        <a:rPr lang="en-US" sz="1600" b="0" baseline="0" dirty="0" smtClean="0">
                          <a:latin typeface="Tw Cen MT" panose="020B0602020104020603" pitchFamily="34" charset="0"/>
                        </a:rPr>
                        <a:t> mechanize 10No. Boreholes with elevated RC concrete stand and 350ltr water storage in some selected communities 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1,526,393.40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1,526,393.40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6821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6.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Procure</a:t>
                      </a:r>
                      <a:r>
                        <a:rPr lang="en-US" sz="1600" b="0" baseline="0" dirty="0" smtClean="0">
                          <a:latin typeface="Tw Cen MT" panose="020B0602020104020603" pitchFamily="34" charset="0"/>
                        </a:rPr>
                        <a:t> School Furniture 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1,736,393.40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1,736,393.40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2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87" y="0"/>
            <a:ext cx="10426234" cy="1104305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2025 Key Projects and Programmes from all funding sources (Liabilities)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966167"/>
              </p:ext>
            </p:extLst>
          </p:nvPr>
        </p:nvGraphicFramePr>
        <p:xfrm>
          <a:off x="481909" y="1252139"/>
          <a:ext cx="11348141" cy="3705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2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18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75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741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44473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Name of Project / </a:t>
                      </a:r>
                      <a:r>
                        <a:rPr lang="en-US" sz="2000" b="1" dirty="0" err="1">
                          <a:latin typeface="Tw Cen MT" panose="020B0602020104020603" pitchFamily="34" charset="0"/>
                        </a:rPr>
                        <a:t>Programme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Amount budgeted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Actual Payment as at September,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Outstanding</a:t>
                      </a:r>
                    </a:p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payment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2889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7.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Completion of the renovation of the District Health Directorate block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520,918.02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520,918.02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2889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8.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Completion of 1No. 6-unit lockable stores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694,557.36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694,557.36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5109">
                <a:tc>
                  <a:txBody>
                    <a:bodyPr/>
                    <a:lstStyle/>
                    <a:p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TOTAL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7,951,048.98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7,951,048.98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9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C6CF35-D7C3-F112-6748-4BE3E477C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0333" y="1846725"/>
            <a:ext cx="9328800" cy="1810875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NON-FINANCIAL PERFORMANCE BY PROGRAMMES</a:t>
            </a:r>
          </a:p>
        </p:txBody>
      </p:sp>
    </p:spTree>
    <p:extLst>
      <p:ext uri="{BB962C8B-B14F-4D97-AF65-F5344CB8AC3E}">
        <p14:creationId xmlns:p14="http://schemas.microsoft.com/office/powerpoint/2010/main" val="6331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54D9863-9477-6E9E-D86A-80030469F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="" xmlns:a16="http://schemas.microsoft.com/office/drawing/2014/main" id="{CEDEF4A8-53F2-7040-04D5-C58A6B16FC65}"/>
              </a:ext>
            </a:extLst>
          </p:cNvPr>
          <p:cNvGrpSpPr/>
          <p:nvPr/>
        </p:nvGrpSpPr>
        <p:grpSpPr>
          <a:xfrm>
            <a:off x="187868" y="121920"/>
            <a:ext cx="11877039" cy="6614160"/>
            <a:chOff x="0" y="0"/>
            <a:chExt cx="9134854" cy="5532120"/>
          </a:xfrm>
        </p:grpSpPr>
        <p:sp>
          <p:nvSpPr>
            <p:cNvPr id="3" name="object 3">
              <a:extLst>
                <a:ext uri="{FF2B5EF4-FFF2-40B4-BE49-F238E27FC236}">
                  <a16:creationId xmlns="" xmlns:a16="http://schemas.microsoft.com/office/drawing/2014/main" id="{086D4A94-F70A-EF28-0CD7-F8DEEC7E0BC2}"/>
                </a:ext>
              </a:extLst>
            </p:cNvPr>
            <p:cNvSpPr/>
            <p:nvPr/>
          </p:nvSpPr>
          <p:spPr>
            <a:xfrm>
              <a:off x="0" y="0"/>
              <a:ext cx="138683" cy="55321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="" xmlns:a16="http://schemas.microsoft.com/office/drawing/2014/main" id="{A54C79F7-686F-B6D3-757B-86C9EAF2BBCF}"/>
                </a:ext>
              </a:extLst>
            </p:cNvPr>
            <p:cNvSpPr/>
            <p:nvPr/>
          </p:nvSpPr>
          <p:spPr>
            <a:xfrm>
              <a:off x="8407907" y="1714500"/>
              <a:ext cx="329183" cy="4892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="" xmlns:a16="http://schemas.microsoft.com/office/drawing/2014/main" id="{99E3D31E-53D4-9BC7-1969-CDB448B4291B}"/>
                </a:ext>
              </a:extLst>
            </p:cNvPr>
            <p:cNvSpPr/>
            <p:nvPr/>
          </p:nvSpPr>
          <p:spPr>
            <a:xfrm>
              <a:off x="8827008" y="3407663"/>
              <a:ext cx="303530" cy="2048510"/>
            </a:xfrm>
            <a:custGeom>
              <a:avLst/>
              <a:gdLst/>
              <a:ahLst/>
              <a:cxnLst/>
              <a:rect l="l" t="t" r="r" b="b"/>
              <a:pathLst>
                <a:path w="303529" h="2048510">
                  <a:moveTo>
                    <a:pt x="22860" y="280797"/>
                  </a:moveTo>
                  <a:lnTo>
                    <a:pt x="16002" y="269748"/>
                  </a:lnTo>
                  <a:lnTo>
                    <a:pt x="0" y="290449"/>
                  </a:lnTo>
                  <a:lnTo>
                    <a:pt x="9017" y="304800"/>
                  </a:lnTo>
                  <a:lnTo>
                    <a:pt x="22860" y="280797"/>
                  </a:lnTo>
                  <a:close/>
                </a:path>
                <a:path w="303529" h="2048510">
                  <a:moveTo>
                    <a:pt x="22860" y="22987"/>
                  </a:moveTo>
                  <a:lnTo>
                    <a:pt x="9017" y="0"/>
                  </a:lnTo>
                  <a:lnTo>
                    <a:pt x="0" y="13716"/>
                  </a:lnTo>
                  <a:lnTo>
                    <a:pt x="15875" y="33528"/>
                  </a:lnTo>
                  <a:lnTo>
                    <a:pt x="22860" y="22987"/>
                  </a:lnTo>
                  <a:close/>
                </a:path>
                <a:path w="303529" h="2048510">
                  <a:moveTo>
                    <a:pt x="205740" y="290449"/>
                  </a:moveTo>
                  <a:lnTo>
                    <a:pt x="189738" y="269748"/>
                  </a:lnTo>
                  <a:lnTo>
                    <a:pt x="182880" y="280797"/>
                  </a:lnTo>
                  <a:lnTo>
                    <a:pt x="196850" y="304800"/>
                  </a:lnTo>
                  <a:lnTo>
                    <a:pt x="205740" y="290449"/>
                  </a:lnTo>
                  <a:close/>
                </a:path>
                <a:path w="303529" h="2048510">
                  <a:moveTo>
                    <a:pt x="303276" y="2046732"/>
                  </a:moveTo>
                  <a:lnTo>
                    <a:pt x="301752" y="2046732"/>
                  </a:lnTo>
                  <a:lnTo>
                    <a:pt x="301752" y="2048256"/>
                  </a:lnTo>
                  <a:lnTo>
                    <a:pt x="303276" y="2048256"/>
                  </a:lnTo>
                  <a:lnTo>
                    <a:pt x="303276" y="2046732"/>
                  </a:lnTo>
                  <a:close/>
                </a:path>
              </a:pathLst>
            </a:custGeom>
            <a:solidFill>
              <a:srgbClr val="00316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="" xmlns:a16="http://schemas.microsoft.com/office/drawing/2014/main" id="{6140627C-D509-7313-F7F4-677928C2F8DE}"/>
                </a:ext>
              </a:extLst>
            </p:cNvPr>
            <p:cNvSpPr/>
            <p:nvPr/>
          </p:nvSpPr>
          <p:spPr>
            <a:xfrm>
              <a:off x="8407907" y="85343"/>
              <a:ext cx="329183" cy="4892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="" xmlns:a16="http://schemas.microsoft.com/office/drawing/2014/main" id="{99A5AF9B-1DC4-C253-CD9F-86B529B17FA4}"/>
                </a:ext>
              </a:extLst>
            </p:cNvPr>
            <p:cNvSpPr/>
            <p:nvPr/>
          </p:nvSpPr>
          <p:spPr>
            <a:xfrm>
              <a:off x="8407907" y="626363"/>
              <a:ext cx="329183" cy="48920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="" xmlns:a16="http://schemas.microsoft.com/office/drawing/2014/main" id="{A138503D-A9E0-55F9-D97C-E1A1AA876DF9}"/>
                </a:ext>
              </a:extLst>
            </p:cNvPr>
            <p:cNvSpPr/>
            <p:nvPr/>
          </p:nvSpPr>
          <p:spPr>
            <a:xfrm>
              <a:off x="8407907" y="1156716"/>
              <a:ext cx="329183" cy="48920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="" xmlns:a16="http://schemas.microsoft.com/office/drawing/2014/main" id="{68D696EC-A822-9EE0-5689-2B9E2B785BE9}"/>
                </a:ext>
              </a:extLst>
            </p:cNvPr>
            <p:cNvSpPr/>
            <p:nvPr/>
          </p:nvSpPr>
          <p:spPr>
            <a:xfrm>
              <a:off x="8407907" y="2238755"/>
              <a:ext cx="329183" cy="4892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="" xmlns:a16="http://schemas.microsoft.com/office/drawing/2014/main" id="{E591BB9E-9293-CA87-BAA4-D3E9175B0AEC}"/>
                </a:ext>
              </a:extLst>
            </p:cNvPr>
            <p:cNvSpPr/>
            <p:nvPr/>
          </p:nvSpPr>
          <p:spPr>
            <a:xfrm>
              <a:off x="8407907" y="2779776"/>
              <a:ext cx="329183" cy="48920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object 21">
              <a:extLst>
                <a:ext uri="{FF2B5EF4-FFF2-40B4-BE49-F238E27FC236}">
                  <a16:creationId xmlns="" xmlns:a16="http://schemas.microsoft.com/office/drawing/2014/main" id="{C81517E9-7BAC-A6CA-C1C0-BEBCAE2E2726}"/>
                </a:ext>
              </a:extLst>
            </p:cNvPr>
            <p:cNvSpPr/>
            <p:nvPr/>
          </p:nvSpPr>
          <p:spPr>
            <a:xfrm>
              <a:off x="8407907" y="3310128"/>
              <a:ext cx="329183" cy="48920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object 22">
              <a:extLst>
                <a:ext uri="{FF2B5EF4-FFF2-40B4-BE49-F238E27FC236}">
                  <a16:creationId xmlns="" xmlns:a16="http://schemas.microsoft.com/office/drawing/2014/main" id="{A6871BDB-B1DA-BF87-825D-EAAFAA3A76C1}"/>
                </a:ext>
              </a:extLst>
            </p:cNvPr>
            <p:cNvSpPr/>
            <p:nvPr/>
          </p:nvSpPr>
          <p:spPr>
            <a:xfrm>
              <a:off x="8407907" y="4370832"/>
              <a:ext cx="329183" cy="48920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="" xmlns:a16="http://schemas.microsoft.com/office/drawing/2014/main" id="{40DD440C-32D4-3313-7E70-E935398C0667}"/>
                </a:ext>
              </a:extLst>
            </p:cNvPr>
            <p:cNvSpPr/>
            <p:nvPr/>
          </p:nvSpPr>
          <p:spPr>
            <a:xfrm>
              <a:off x="8407907" y="4911852"/>
              <a:ext cx="329183" cy="48920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object 24">
              <a:extLst>
                <a:ext uri="{FF2B5EF4-FFF2-40B4-BE49-F238E27FC236}">
                  <a16:creationId xmlns="" xmlns:a16="http://schemas.microsoft.com/office/drawing/2014/main" id="{34BC8F4D-6300-3AF4-D5CB-2B57E17E3A10}"/>
                </a:ext>
              </a:extLst>
            </p:cNvPr>
            <p:cNvSpPr/>
            <p:nvPr/>
          </p:nvSpPr>
          <p:spPr>
            <a:xfrm>
              <a:off x="8764523" y="85343"/>
              <a:ext cx="370331" cy="4892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object 25">
              <a:extLst>
                <a:ext uri="{FF2B5EF4-FFF2-40B4-BE49-F238E27FC236}">
                  <a16:creationId xmlns="" xmlns:a16="http://schemas.microsoft.com/office/drawing/2014/main" id="{7B4CF30F-D7F9-7191-0AE2-891895E44583}"/>
                </a:ext>
              </a:extLst>
            </p:cNvPr>
            <p:cNvSpPr/>
            <p:nvPr/>
          </p:nvSpPr>
          <p:spPr>
            <a:xfrm>
              <a:off x="8764523" y="626363"/>
              <a:ext cx="370331" cy="4892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object 26">
              <a:extLst>
                <a:ext uri="{FF2B5EF4-FFF2-40B4-BE49-F238E27FC236}">
                  <a16:creationId xmlns="" xmlns:a16="http://schemas.microsoft.com/office/drawing/2014/main" id="{FCA2528F-4EF3-6603-58BB-5F755C700E57}"/>
                </a:ext>
              </a:extLst>
            </p:cNvPr>
            <p:cNvSpPr/>
            <p:nvPr/>
          </p:nvSpPr>
          <p:spPr>
            <a:xfrm>
              <a:off x="8764523" y="1156716"/>
              <a:ext cx="329183" cy="4998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object 27">
              <a:extLst>
                <a:ext uri="{FF2B5EF4-FFF2-40B4-BE49-F238E27FC236}">
                  <a16:creationId xmlns="" xmlns:a16="http://schemas.microsoft.com/office/drawing/2014/main" id="{3BBDEDA5-69E9-82C8-639D-C7309C8779D1}"/>
                </a:ext>
              </a:extLst>
            </p:cNvPr>
            <p:cNvSpPr/>
            <p:nvPr/>
          </p:nvSpPr>
          <p:spPr>
            <a:xfrm>
              <a:off x="8764523" y="1697735"/>
              <a:ext cx="370331" cy="49987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object 28">
              <a:extLst>
                <a:ext uri="{FF2B5EF4-FFF2-40B4-BE49-F238E27FC236}">
                  <a16:creationId xmlns="" xmlns:a16="http://schemas.microsoft.com/office/drawing/2014/main" id="{4F688528-4459-BDEA-C06C-08E06CB6B361}"/>
                </a:ext>
              </a:extLst>
            </p:cNvPr>
            <p:cNvSpPr/>
            <p:nvPr/>
          </p:nvSpPr>
          <p:spPr>
            <a:xfrm>
              <a:off x="8764523" y="2238755"/>
              <a:ext cx="329183" cy="48920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object 29">
              <a:extLst>
                <a:ext uri="{FF2B5EF4-FFF2-40B4-BE49-F238E27FC236}">
                  <a16:creationId xmlns="" xmlns:a16="http://schemas.microsoft.com/office/drawing/2014/main" id="{5C87DA89-1FA8-78A5-A6A0-41F73E25540D}"/>
                </a:ext>
              </a:extLst>
            </p:cNvPr>
            <p:cNvSpPr/>
            <p:nvPr/>
          </p:nvSpPr>
          <p:spPr>
            <a:xfrm>
              <a:off x="8764523" y="2779776"/>
              <a:ext cx="370331" cy="48920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object 30">
              <a:extLst>
                <a:ext uri="{FF2B5EF4-FFF2-40B4-BE49-F238E27FC236}">
                  <a16:creationId xmlns="" xmlns:a16="http://schemas.microsoft.com/office/drawing/2014/main" id="{AE112583-70BE-1C75-8325-BD6A6181BB83}"/>
                </a:ext>
              </a:extLst>
            </p:cNvPr>
            <p:cNvSpPr/>
            <p:nvPr/>
          </p:nvSpPr>
          <p:spPr>
            <a:xfrm>
              <a:off x="8764523" y="3310128"/>
              <a:ext cx="370331" cy="49987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object 31">
              <a:extLst>
                <a:ext uri="{FF2B5EF4-FFF2-40B4-BE49-F238E27FC236}">
                  <a16:creationId xmlns="" xmlns:a16="http://schemas.microsoft.com/office/drawing/2014/main" id="{62BC6875-C9C7-41BE-17B0-85A8E50694B2}"/>
                </a:ext>
              </a:extLst>
            </p:cNvPr>
            <p:cNvSpPr/>
            <p:nvPr/>
          </p:nvSpPr>
          <p:spPr>
            <a:xfrm>
              <a:off x="8764523" y="3851147"/>
              <a:ext cx="329183" cy="47853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object 32">
              <a:extLst>
                <a:ext uri="{FF2B5EF4-FFF2-40B4-BE49-F238E27FC236}">
                  <a16:creationId xmlns="" xmlns:a16="http://schemas.microsoft.com/office/drawing/2014/main" id="{AE30CE46-5A2D-702B-6680-8B97F2887D9C}"/>
                </a:ext>
              </a:extLst>
            </p:cNvPr>
            <p:cNvSpPr/>
            <p:nvPr/>
          </p:nvSpPr>
          <p:spPr>
            <a:xfrm>
              <a:off x="8764523" y="4370832"/>
              <a:ext cx="370331" cy="48920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object 33">
              <a:extLst>
                <a:ext uri="{FF2B5EF4-FFF2-40B4-BE49-F238E27FC236}">
                  <a16:creationId xmlns="" xmlns:a16="http://schemas.microsoft.com/office/drawing/2014/main" id="{52E97118-4640-284E-727C-653F16B90128}"/>
                </a:ext>
              </a:extLst>
            </p:cNvPr>
            <p:cNvSpPr/>
            <p:nvPr/>
          </p:nvSpPr>
          <p:spPr>
            <a:xfrm>
              <a:off x="8764523" y="4911852"/>
              <a:ext cx="370331" cy="48920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object 34">
              <a:extLst>
                <a:ext uri="{FF2B5EF4-FFF2-40B4-BE49-F238E27FC236}">
                  <a16:creationId xmlns="" xmlns:a16="http://schemas.microsoft.com/office/drawing/2014/main" id="{B8280AA4-50B4-5418-8BD8-3FA0A378745B}"/>
                </a:ext>
              </a:extLst>
            </p:cNvPr>
            <p:cNvSpPr/>
            <p:nvPr/>
          </p:nvSpPr>
          <p:spPr>
            <a:xfrm>
              <a:off x="8418576" y="3840479"/>
              <a:ext cx="329183" cy="4998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object 35">
            <a:extLst>
              <a:ext uri="{FF2B5EF4-FFF2-40B4-BE49-F238E27FC236}">
                <a16:creationId xmlns="" xmlns:a16="http://schemas.microsoft.com/office/drawing/2014/main" id="{E64FE83F-DEDE-296E-FB91-459C4E9E7C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4706" y="-7880"/>
            <a:ext cx="66331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buSzPts val="2700"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cs typeface="Times New Roman"/>
                <a:sym typeface="Times New Roman"/>
              </a:rPr>
              <a:t>Key Achievements (2025)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96A7A3F-33ED-C1C8-87C6-B46849DD5D94}"/>
              </a:ext>
            </a:extLst>
          </p:cNvPr>
          <p:cNvSpPr/>
          <p:nvPr/>
        </p:nvSpPr>
        <p:spPr>
          <a:xfrm>
            <a:off x="368183" y="460021"/>
            <a:ext cx="1169111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Constructed 1no. Lorry Park at Akim Aduasa.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Rehabilitated Akim Swedru Market.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Procured and distributed 510 pieces of furniture to public schools.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Extended electricity to newly developed areas in Akim Swedru. 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Completed 1no. CHPS Compound with nurses' quarters at Kojo Kumi.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Trained 70 PWDs in Income Generating Activities.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The Assembly facilitated the distribution of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54,000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oil palm seedlings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to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440 farmers. </a:t>
            </a:r>
          </a:p>
          <a:p>
            <a:pPr marL="342891" lvl="1" indent="-34289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Tw Cen MT" panose="020B0602020104020603" pitchFamily="34" charset="0"/>
                <a:cs typeface="Times New Roman" panose="02020603050405020304" pitchFamily="18" charset="0"/>
              </a:rPr>
              <a:t>The Assembly facilitated the distribution of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1,500 coconut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seedlings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to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14 farmers.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Supervised payment of funds to 660 LEAP beneficiary households in 23 communities during the 96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and 97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payment cycles.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Sensitized the public in 23 communities on the effects of child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labour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child protection issues and parenting.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Supervised the disbursement of GHC75,000.00 to 50 PWD’s in the district.</a:t>
            </a:r>
          </a:p>
        </p:txBody>
      </p:sp>
    </p:spTree>
    <p:extLst>
      <p:ext uri="{BB962C8B-B14F-4D97-AF65-F5344CB8AC3E}">
        <p14:creationId xmlns:p14="http://schemas.microsoft.com/office/powerpoint/2010/main" val="147252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0642C6A-1FA3-3E0B-2614-D910E22B6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="" xmlns:a16="http://schemas.microsoft.com/office/drawing/2014/main" id="{FDB5A2BF-DA3E-A257-217C-1EE7A9940CB0}"/>
              </a:ext>
            </a:extLst>
          </p:cNvPr>
          <p:cNvGrpSpPr/>
          <p:nvPr/>
        </p:nvGrpSpPr>
        <p:grpSpPr>
          <a:xfrm>
            <a:off x="0" y="-1"/>
            <a:ext cx="12080244" cy="6858002"/>
            <a:chOff x="-156289" y="-101975"/>
            <a:chExt cx="9291143" cy="5736070"/>
          </a:xfrm>
        </p:grpSpPr>
        <p:sp>
          <p:nvSpPr>
            <p:cNvPr id="3" name="object 3">
              <a:extLst>
                <a:ext uri="{FF2B5EF4-FFF2-40B4-BE49-F238E27FC236}">
                  <a16:creationId xmlns="" xmlns:a16="http://schemas.microsoft.com/office/drawing/2014/main" id="{5409B332-796A-BB35-BE1D-666AE84F6CF2}"/>
                </a:ext>
              </a:extLst>
            </p:cNvPr>
            <p:cNvSpPr/>
            <p:nvPr/>
          </p:nvSpPr>
          <p:spPr>
            <a:xfrm>
              <a:off x="-156289" y="-101975"/>
              <a:ext cx="155294" cy="57360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="" xmlns:a16="http://schemas.microsoft.com/office/drawing/2014/main" id="{27FFE043-3C40-E5B4-E2FE-66B2883665A4}"/>
                </a:ext>
              </a:extLst>
            </p:cNvPr>
            <p:cNvSpPr/>
            <p:nvPr/>
          </p:nvSpPr>
          <p:spPr>
            <a:xfrm>
              <a:off x="8407907" y="1714500"/>
              <a:ext cx="329183" cy="4892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="" xmlns:a16="http://schemas.microsoft.com/office/drawing/2014/main" id="{EEB5C438-F469-AB82-90A6-E0412A7931D2}"/>
                </a:ext>
              </a:extLst>
            </p:cNvPr>
            <p:cNvSpPr/>
            <p:nvPr/>
          </p:nvSpPr>
          <p:spPr>
            <a:xfrm>
              <a:off x="8827008" y="3407663"/>
              <a:ext cx="303530" cy="2048510"/>
            </a:xfrm>
            <a:custGeom>
              <a:avLst/>
              <a:gdLst/>
              <a:ahLst/>
              <a:cxnLst/>
              <a:rect l="l" t="t" r="r" b="b"/>
              <a:pathLst>
                <a:path w="303529" h="2048510">
                  <a:moveTo>
                    <a:pt x="22860" y="280797"/>
                  </a:moveTo>
                  <a:lnTo>
                    <a:pt x="16002" y="269748"/>
                  </a:lnTo>
                  <a:lnTo>
                    <a:pt x="0" y="290449"/>
                  </a:lnTo>
                  <a:lnTo>
                    <a:pt x="9017" y="304800"/>
                  </a:lnTo>
                  <a:lnTo>
                    <a:pt x="22860" y="280797"/>
                  </a:lnTo>
                  <a:close/>
                </a:path>
                <a:path w="303529" h="2048510">
                  <a:moveTo>
                    <a:pt x="22860" y="22987"/>
                  </a:moveTo>
                  <a:lnTo>
                    <a:pt x="9017" y="0"/>
                  </a:lnTo>
                  <a:lnTo>
                    <a:pt x="0" y="13716"/>
                  </a:lnTo>
                  <a:lnTo>
                    <a:pt x="15875" y="33528"/>
                  </a:lnTo>
                  <a:lnTo>
                    <a:pt x="22860" y="22987"/>
                  </a:lnTo>
                  <a:close/>
                </a:path>
                <a:path w="303529" h="2048510">
                  <a:moveTo>
                    <a:pt x="205740" y="290449"/>
                  </a:moveTo>
                  <a:lnTo>
                    <a:pt x="189738" y="269748"/>
                  </a:lnTo>
                  <a:lnTo>
                    <a:pt x="182880" y="280797"/>
                  </a:lnTo>
                  <a:lnTo>
                    <a:pt x="196850" y="304800"/>
                  </a:lnTo>
                  <a:lnTo>
                    <a:pt x="205740" y="290449"/>
                  </a:lnTo>
                  <a:close/>
                </a:path>
                <a:path w="303529" h="2048510">
                  <a:moveTo>
                    <a:pt x="303276" y="2046732"/>
                  </a:moveTo>
                  <a:lnTo>
                    <a:pt x="301752" y="2046732"/>
                  </a:lnTo>
                  <a:lnTo>
                    <a:pt x="301752" y="2048256"/>
                  </a:lnTo>
                  <a:lnTo>
                    <a:pt x="303276" y="2048256"/>
                  </a:lnTo>
                  <a:lnTo>
                    <a:pt x="303276" y="2046732"/>
                  </a:lnTo>
                  <a:close/>
                </a:path>
              </a:pathLst>
            </a:custGeom>
            <a:solidFill>
              <a:srgbClr val="00316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="" xmlns:a16="http://schemas.microsoft.com/office/drawing/2014/main" id="{A6D96B3B-0BAA-877C-D757-2E8A545A7071}"/>
                </a:ext>
              </a:extLst>
            </p:cNvPr>
            <p:cNvSpPr/>
            <p:nvPr/>
          </p:nvSpPr>
          <p:spPr>
            <a:xfrm>
              <a:off x="8407907" y="85343"/>
              <a:ext cx="329183" cy="4892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="" xmlns:a16="http://schemas.microsoft.com/office/drawing/2014/main" id="{BDF65025-987D-48A5-E24A-3DE652BBD3AD}"/>
                </a:ext>
              </a:extLst>
            </p:cNvPr>
            <p:cNvSpPr/>
            <p:nvPr/>
          </p:nvSpPr>
          <p:spPr>
            <a:xfrm>
              <a:off x="8407907" y="626363"/>
              <a:ext cx="329183" cy="48920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="" xmlns:a16="http://schemas.microsoft.com/office/drawing/2014/main" id="{EC1CE09A-FE80-908D-8F50-105E5FCD27A2}"/>
                </a:ext>
              </a:extLst>
            </p:cNvPr>
            <p:cNvSpPr/>
            <p:nvPr/>
          </p:nvSpPr>
          <p:spPr>
            <a:xfrm>
              <a:off x="8407907" y="1156716"/>
              <a:ext cx="329183" cy="48920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="" xmlns:a16="http://schemas.microsoft.com/office/drawing/2014/main" id="{DEE9A84E-0E03-4175-E516-D9B69E31547D}"/>
                </a:ext>
              </a:extLst>
            </p:cNvPr>
            <p:cNvSpPr/>
            <p:nvPr/>
          </p:nvSpPr>
          <p:spPr>
            <a:xfrm>
              <a:off x="8407907" y="2238755"/>
              <a:ext cx="329183" cy="4892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="" xmlns:a16="http://schemas.microsoft.com/office/drawing/2014/main" id="{1EFE8B41-C5DD-3007-E2BA-27B1FA92EFAA}"/>
                </a:ext>
              </a:extLst>
            </p:cNvPr>
            <p:cNvSpPr/>
            <p:nvPr/>
          </p:nvSpPr>
          <p:spPr>
            <a:xfrm>
              <a:off x="8407907" y="2779776"/>
              <a:ext cx="329183" cy="48920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object 21">
              <a:extLst>
                <a:ext uri="{FF2B5EF4-FFF2-40B4-BE49-F238E27FC236}">
                  <a16:creationId xmlns="" xmlns:a16="http://schemas.microsoft.com/office/drawing/2014/main" id="{83BF8CD6-124F-C40A-28C7-B10ADD7DFA48}"/>
                </a:ext>
              </a:extLst>
            </p:cNvPr>
            <p:cNvSpPr/>
            <p:nvPr/>
          </p:nvSpPr>
          <p:spPr>
            <a:xfrm>
              <a:off x="8407907" y="3310128"/>
              <a:ext cx="329183" cy="48920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object 22">
              <a:extLst>
                <a:ext uri="{FF2B5EF4-FFF2-40B4-BE49-F238E27FC236}">
                  <a16:creationId xmlns="" xmlns:a16="http://schemas.microsoft.com/office/drawing/2014/main" id="{03B1CF98-6314-4767-CC87-390B6641F6A9}"/>
                </a:ext>
              </a:extLst>
            </p:cNvPr>
            <p:cNvSpPr/>
            <p:nvPr/>
          </p:nvSpPr>
          <p:spPr>
            <a:xfrm>
              <a:off x="8407907" y="4370832"/>
              <a:ext cx="329183" cy="48920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="" xmlns:a16="http://schemas.microsoft.com/office/drawing/2014/main" id="{D77B4DF9-B152-936D-F4FD-0911C2792D70}"/>
                </a:ext>
              </a:extLst>
            </p:cNvPr>
            <p:cNvSpPr/>
            <p:nvPr/>
          </p:nvSpPr>
          <p:spPr>
            <a:xfrm>
              <a:off x="8407907" y="4911852"/>
              <a:ext cx="329183" cy="48920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object 24">
              <a:extLst>
                <a:ext uri="{FF2B5EF4-FFF2-40B4-BE49-F238E27FC236}">
                  <a16:creationId xmlns="" xmlns:a16="http://schemas.microsoft.com/office/drawing/2014/main" id="{7A1B09C7-CB38-541D-3F43-05322AE41AB8}"/>
                </a:ext>
              </a:extLst>
            </p:cNvPr>
            <p:cNvSpPr/>
            <p:nvPr/>
          </p:nvSpPr>
          <p:spPr>
            <a:xfrm>
              <a:off x="8764523" y="85343"/>
              <a:ext cx="370331" cy="4892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object 25">
              <a:extLst>
                <a:ext uri="{FF2B5EF4-FFF2-40B4-BE49-F238E27FC236}">
                  <a16:creationId xmlns="" xmlns:a16="http://schemas.microsoft.com/office/drawing/2014/main" id="{C3EEED70-1B73-B445-7C2D-0F4AF3421133}"/>
                </a:ext>
              </a:extLst>
            </p:cNvPr>
            <p:cNvSpPr/>
            <p:nvPr/>
          </p:nvSpPr>
          <p:spPr>
            <a:xfrm>
              <a:off x="8764523" y="626363"/>
              <a:ext cx="370331" cy="4892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object 26">
              <a:extLst>
                <a:ext uri="{FF2B5EF4-FFF2-40B4-BE49-F238E27FC236}">
                  <a16:creationId xmlns="" xmlns:a16="http://schemas.microsoft.com/office/drawing/2014/main" id="{DECF46F0-BF73-91DE-CE7A-9A941CCB4551}"/>
                </a:ext>
              </a:extLst>
            </p:cNvPr>
            <p:cNvSpPr/>
            <p:nvPr/>
          </p:nvSpPr>
          <p:spPr>
            <a:xfrm>
              <a:off x="8764523" y="1156716"/>
              <a:ext cx="329183" cy="4998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object 27">
              <a:extLst>
                <a:ext uri="{FF2B5EF4-FFF2-40B4-BE49-F238E27FC236}">
                  <a16:creationId xmlns="" xmlns:a16="http://schemas.microsoft.com/office/drawing/2014/main" id="{163A1438-E190-B8F3-CCFE-033A9CCE6539}"/>
                </a:ext>
              </a:extLst>
            </p:cNvPr>
            <p:cNvSpPr/>
            <p:nvPr/>
          </p:nvSpPr>
          <p:spPr>
            <a:xfrm>
              <a:off x="8764523" y="1697735"/>
              <a:ext cx="370331" cy="49987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object 28">
              <a:extLst>
                <a:ext uri="{FF2B5EF4-FFF2-40B4-BE49-F238E27FC236}">
                  <a16:creationId xmlns="" xmlns:a16="http://schemas.microsoft.com/office/drawing/2014/main" id="{44C7B102-C7D9-7932-080B-2A5E46D78B48}"/>
                </a:ext>
              </a:extLst>
            </p:cNvPr>
            <p:cNvSpPr/>
            <p:nvPr/>
          </p:nvSpPr>
          <p:spPr>
            <a:xfrm>
              <a:off x="8764523" y="2238755"/>
              <a:ext cx="329183" cy="48920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object 29">
              <a:extLst>
                <a:ext uri="{FF2B5EF4-FFF2-40B4-BE49-F238E27FC236}">
                  <a16:creationId xmlns="" xmlns:a16="http://schemas.microsoft.com/office/drawing/2014/main" id="{25114C10-8748-62C9-E98B-15C2F000AE9C}"/>
                </a:ext>
              </a:extLst>
            </p:cNvPr>
            <p:cNvSpPr/>
            <p:nvPr/>
          </p:nvSpPr>
          <p:spPr>
            <a:xfrm>
              <a:off x="8764523" y="2779776"/>
              <a:ext cx="370331" cy="48920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object 30">
              <a:extLst>
                <a:ext uri="{FF2B5EF4-FFF2-40B4-BE49-F238E27FC236}">
                  <a16:creationId xmlns="" xmlns:a16="http://schemas.microsoft.com/office/drawing/2014/main" id="{677F028A-3254-9FDA-0A55-21FE9AE0DA8E}"/>
                </a:ext>
              </a:extLst>
            </p:cNvPr>
            <p:cNvSpPr/>
            <p:nvPr/>
          </p:nvSpPr>
          <p:spPr>
            <a:xfrm>
              <a:off x="8764523" y="3310128"/>
              <a:ext cx="370331" cy="49987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object 31">
              <a:extLst>
                <a:ext uri="{FF2B5EF4-FFF2-40B4-BE49-F238E27FC236}">
                  <a16:creationId xmlns="" xmlns:a16="http://schemas.microsoft.com/office/drawing/2014/main" id="{9663E3F4-94E1-A2AE-64CE-B56DA808FDDD}"/>
                </a:ext>
              </a:extLst>
            </p:cNvPr>
            <p:cNvSpPr/>
            <p:nvPr/>
          </p:nvSpPr>
          <p:spPr>
            <a:xfrm>
              <a:off x="8764523" y="3851147"/>
              <a:ext cx="329183" cy="47853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object 32">
              <a:extLst>
                <a:ext uri="{FF2B5EF4-FFF2-40B4-BE49-F238E27FC236}">
                  <a16:creationId xmlns="" xmlns:a16="http://schemas.microsoft.com/office/drawing/2014/main" id="{F99E439F-C4B6-F473-B3CC-A0F33EA392EF}"/>
                </a:ext>
              </a:extLst>
            </p:cNvPr>
            <p:cNvSpPr/>
            <p:nvPr/>
          </p:nvSpPr>
          <p:spPr>
            <a:xfrm>
              <a:off x="8764523" y="4370832"/>
              <a:ext cx="370331" cy="48920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object 33">
              <a:extLst>
                <a:ext uri="{FF2B5EF4-FFF2-40B4-BE49-F238E27FC236}">
                  <a16:creationId xmlns="" xmlns:a16="http://schemas.microsoft.com/office/drawing/2014/main" id="{D30E2EBD-9415-CE09-46FF-4740143EDDB0}"/>
                </a:ext>
              </a:extLst>
            </p:cNvPr>
            <p:cNvSpPr/>
            <p:nvPr/>
          </p:nvSpPr>
          <p:spPr>
            <a:xfrm>
              <a:off x="8764523" y="4911852"/>
              <a:ext cx="370331" cy="48920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object 34">
              <a:extLst>
                <a:ext uri="{FF2B5EF4-FFF2-40B4-BE49-F238E27FC236}">
                  <a16:creationId xmlns="" xmlns:a16="http://schemas.microsoft.com/office/drawing/2014/main" id="{EB3C0F7C-8135-B54C-5950-80DE8D5BADB1}"/>
                </a:ext>
              </a:extLst>
            </p:cNvPr>
            <p:cNvSpPr/>
            <p:nvPr/>
          </p:nvSpPr>
          <p:spPr>
            <a:xfrm>
              <a:off x="8418576" y="3840479"/>
              <a:ext cx="329183" cy="4998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object 35">
            <a:extLst>
              <a:ext uri="{FF2B5EF4-FFF2-40B4-BE49-F238E27FC236}">
                <a16:creationId xmlns="" xmlns:a16="http://schemas.microsoft.com/office/drawing/2014/main" id="{90B66642-9685-B0D6-B7F9-328244EDD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3746" y="-50424"/>
            <a:ext cx="66331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buSzPts val="2700"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cs typeface="Times New Roman"/>
                <a:sym typeface="Times New Roman"/>
              </a:rPr>
              <a:t>Key Achievements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255DABE-52CB-FC76-52B7-0A1F0E97358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4394" y="991097"/>
            <a:ext cx="3891846" cy="266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1957C84-6281-699A-5F66-8B9356E759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4951" y="4089735"/>
            <a:ext cx="3891846" cy="26619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6531B8C-2C8D-E3F5-8061-A3E0D1C8A1F8}"/>
              </a:ext>
            </a:extLst>
          </p:cNvPr>
          <p:cNvSpPr txBox="1"/>
          <p:nvPr/>
        </p:nvSpPr>
        <p:spPr>
          <a:xfrm>
            <a:off x="267501" y="427737"/>
            <a:ext cx="3686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LOCAL ECONOMIC DEVELOPMENT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8106104-31F5-B7E3-DE92-B8E89C69E00F}"/>
              </a:ext>
            </a:extLst>
          </p:cNvPr>
          <p:cNvSpPr/>
          <p:nvPr/>
        </p:nvSpPr>
        <p:spPr>
          <a:xfrm>
            <a:off x="544553" y="701572"/>
            <a:ext cx="3085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Rehabilitated Akim Swedru Market.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5D951B-6886-3B63-E1F0-68C6F3A34F47}"/>
              </a:ext>
            </a:extLst>
          </p:cNvPr>
          <p:cNvSpPr txBox="1"/>
          <p:nvPr/>
        </p:nvSpPr>
        <p:spPr>
          <a:xfrm>
            <a:off x="311570" y="3781959"/>
            <a:ext cx="35085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Completed 1no. Lorry Park at Akim Aduasa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82B2F56-DD62-7B90-B91D-14AA18028F26}"/>
              </a:ext>
            </a:extLst>
          </p:cNvPr>
          <p:cNvSpPr txBox="1"/>
          <p:nvPr/>
        </p:nvSpPr>
        <p:spPr>
          <a:xfrm>
            <a:off x="4359284" y="467877"/>
            <a:ext cx="3385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The Assembly facilitated the distribution of 54,000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oil palm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440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farmers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829F95C1-563D-DA3A-A9AA-96088D21C7A1}"/>
              </a:ext>
            </a:extLst>
          </p:cNvPr>
          <p:cNvSpPr txBox="1"/>
          <p:nvPr/>
        </p:nvSpPr>
        <p:spPr>
          <a:xfrm>
            <a:off x="8433308" y="3934486"/>
            <a:ext cx="3186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Procured and distributed 510 pieces of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furniture to public schools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F7B8673-D8A6-8660-07A4-C2AD6B16DD68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b="16148"/>
          <a:stretch>
            <a:fillRect/>
          </a:stretch>
        </p:blipFill>
        <p:spPr>
          <a:xfrm>
            <a:off x="4359284" y="961817"/>
            <a:ext cx="3385265" cy="2661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AB4CC27-7FD8-F439-BDFF-936B9F358FB8}"/>
              </a:ext>
            </a:extLst>
          </p:cNvPr>
          <p:cNvSpPr txBox="1"/>
          <p:nvPr/>
        </p:nvSpPr>
        <p:spPr>
          <a:xfrm>
            <a:off x="4438423" y="3672876"/>
            <a:ext cx="3165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dirty="0">
                <a:latin typeface="Tw Cen MT" panose="020B0602020104020603" pitchFamily="34" charset="0"/>
                <a:cs typeface="Times New Roman" panose="02020603050405020304" pitchFamily="18" charset="0"/>
              </a:rPr>
              <a:t>The Assembly facilitated the distribution of 1,500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coconut seedlings</a:t>
            </a:r>
            <a:r>
              <a:rPr lang="en-US" dirty="0">
                <a:latin typeface="Tw Cen MT" panose="020B0602020104020603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w Cen MT" panose="020B0602020104020603" pitchFamily="34" charset="0"/>
                <a:cs typeface="Times New Roman" panose="02020603050405020304" pitchFamily="18" charset="0"/>
              </a:rPr>
              <a:t>to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14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farmers.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117FDC2F-4914-BCC4-2E59-85F6139420B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65568" y="4196096"/>
            <a:ext cx="3241330" cy="255554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75EBD548-C4CF-31E3-E600-76255C5F44AB}"/>
              </a:ext>
            </a:extLst>
          </p:cNvPr>
          <p:cNvSpPr txBox="1"/>
          <p:nvPr/>
        </p:nvSpPr>
        <p:spPr>
          <a:xfrm>
            <a:off x="8337768" y="609183"/>
            <a:ext cx="35867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Completed 1no. CHPS Compound with nurses’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quarters at Kojo Kumi.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09A61188-C044-CF4D-4B91-72AD8376756B}"/>
              </a:ext>
            </a:extLst>
          </p:cNvPr>
          <p:cNvSpPr txBox="1"/>
          <p:nvPr/>
        </p:nvSpPr>
        <p:spPr>
          <a:xfrm>
            <a:off x="9133465" y="370259"/>
            <a:ext cx="1625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HEALTH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E86F3C68-2531-CE55-D1BA-FF720784C0F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40435" y="1060677"/>
            <a:ext cx="3986309" cy="25227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5655AC41-D0E5-B421-4230-23E8B6E7900A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17887" b="9447"/>
          <a:stretch>
            <a:fillRect/>
          </a:stretch>
        </p:blipFill>
        <p:spPr>
          <a:xfrm>
            <a:off x="8040434" y="4426173"/>
            <a:ext cx="3986310" cy="232546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9D280F2-2CFB-60E7-1972-AA1DE770B07F}"/>
              </a:ext>
            </a:extLst>
          </p:cNvPr>
          <p:cNvSpPr txBox="1"/>
          <p:nvPr/>
        </p:nvSpPr>
        <p:spPr>
          <a:xfrm>
            <a:off x="9133465" y="3715065"/>
            <a:ext cx="1625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395208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2080244" cy="6858002"/>
            <a:chOff x="-156289" y="-101975"/>
            <a:chExt cx="9291143" cy="5736070"/>
          </a:xfrm>
        </p:grpSpPr>
        <p:sp>
          <p:nvSpPr>
            <p:cNvPr id="3" name="object 3"/>
            <p:cNvSpPr/>
            <p:nvPr/>
          </p:nvSpPr>
          <p:spPr>
            <a:xfrm>
              <a:off x="-156289" y="-101975"/>
              <a:ext cx="155294" cy="57360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407907" y="1714500"/>
              <a:ext cx="329183" cy="4892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827008" y="3407663"/>
              <a:ext cx="303530" cy="2048510"/>
            </a:xfrm>
            <a:custGeom>
              <a:avLst/>
              <a:gdLst/>
              <a:ahLst/>
              <a:cxnLst/>
              <a:rect l="l" t="t" r="r" b="b"/>
              <a:pathLst>
                <a:path w="303529" h="2048510">
                  <a:moveTo>
                    <a:pt x="22860" y="280797"/>
                  </a:moveTo>
                  <a:lnTo>
                    <a:pt x="16002" y="269748"/>
                  </a:lnTo>
                  <a:lnTo>
                    <a:pt x="0" y="290449"/>
                  </a:lnTo>
                  <a:lnTo>
                    <a:pt x="9017" y="304800"/>
                  </a:lnTo>
                  <a:lnTo>
                    <a:pt x="22860" y="280797"/>
                  </a:lnTo>
                  <a:close/>
                </a:path>
                <a:path w="303529" h="2048510">
                  <a:moveTo>
                    <a:pt x="22860" y="22987"/>
                  </a:moveTo>
                  <a:lnTo>
                    <a:pt x="9017" y="0"/>
                  </a:lnTo>
                  <a:lnTo>
                    <a:pt x="0" y="13716"/>
                  </a:lnTo>
                  <a:lnTo>
                    <a:pt x="15875" y="33528"/>
                  </a:lnTo>
                  <a:lnTo>
                    <a:pt x="22860" y="22987"/>
                  </a:lnTo>
                  <a:close/>
                </a:path>
                <a:path w="303529" h="2048510">
                  <a:moveTo>
                    <a:pt x="205740" y="290449"/>
                  </a:moveTo>
                  <a:lnTo>
                    <a:pt x="189738" y="269748"/>
                  </a:lnTo>
                  <a:lnTo>
                    <a:pt x="182880" y="280797"/>
                  </a:lnTo>
                  <a:lnTo>
                    <a:pt x="196850" y="304800"/>
                  </a:lnTo>
                  <a:lnTo>
                    <a:pt x="205740" y="290449"/>
                  </a:lnTo>
                  <a:close/>
                </a:path>
                <a:path w="303529" h="2048510">
                  <a:moveTo>
                    <a:pt x="303276" y="2046732"/>
                  </a:moveTo>
                  <a:lnTo>
                    <a:pt x="301752" y="2046732"/>
                  </a:lnTo>
                  <a:lnTo>
                    <a:pt x="301752" y="2048256"/>
                  </a:lnTo>
                  <a:lnTo>
                    <a:pt x="303276" y="2048256"/>
                  </a:lnTo>
                  <a:lnTo>
                    <a:pt x="303276" y="2046732"/>
                  </a:lnTo>
                  <a:close/>
                </a:path>
              </a:pathLst>
            </a:custGeom>
            <a:solidFill>
              <a:srgbClr val="00316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8407907" y="85343"/>
              <a:ext cx="329183" cy="4892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8407907" y="626363"/>
              <a:ext cx="329183" cy="48920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407907" y="1156716"/>
              <a:ext cx="329183" cy="48920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407907" y="2238755"/>
              <a:ext cx="329183" cy="4892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407907" y="2779776"/>
              <a:ext cx="329183" cy="48920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407907" y="3310128"/>
              <a:ext cx="329183" cy="48920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8407907" y="4370832"/>
              <a:ext cx="329183" cy="48920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8407907" y="4911852"/>
              <a:ext cx="329183" cy="48920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8764523" y="85343"/>
              <a:ext cx="370331" cy="4892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8764523" y="626363"/>
              <a:ext cx="370331" cy="4892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764523" y="1156716"/>
              <a:ext cx="329183" cy="4998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8764523" y="1697735"/>
              <a:ext cx="370331" cy="49987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8764523" y="2238755"/>
              <a:ext cx="329183" cy="48920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764523" y="2779776"/>
              <a:ext cx="370331" cy="48920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8764523" y="3310128"/>
              <a:ext cx="370331" cy="49987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8764523" y="3851147"/>
              <a:ext cx="329183" cy="47853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8764523" y="4370832"/>
              <a:ext cx="370331" cy="48920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764523" y="4911852"/>
              <a:ext cx="370331" cy="48920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8418576" y="3840479"/>
              <a:ext cx="329183" cy="4998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3680003" y="-32945"/>
            <a:ext cx="66331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buSzPts val="2700"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cs typeface="Times New Roman"/>
                <a:sym typeface="Times New Roman"/>
              </a:rPr>
              <a:t>Key Achievements (2025)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A21BB2-FB64-2C2D-8529-AC61E7490D19}"/>
              </a:ext>
            </a:extLst>
          </p:cNvPr>
          <p:cNvSpPr txBox="1"/>
          <p:nvPr/>
        </p:nvSpPr>
        <p:spPr>
          <a:xfrm>
            <a:off x="267501" y="427737"/>
            <a:ext cx="3686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ELECTRICITY EXTENSION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992527FE-838A-C6A1-ED91-C31FFB4378AB}"/>
              </a:ext>
            </a:extLst>
          </p:cNvPr>
          <p:cNvSpPr txBox="1"/>
          <p:nvPr/>
        </p:nvSpPr>
        <p:spPr>
          <a:xfrm>
            <a:off x="450364" y="640017"/>
            <a:ext cx="34787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Extended electricity to newly developed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areas in Akim Swedru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0763D2C3-D59D-FCD9-697D-713568A8D10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r="5664" b="23511"/>
          <a:stretch>
            <a:fillRect/>
          </a:stretch>
        </p:blipFill>
        <p:spPr>
          <a:xfrm>
            <a:off x="311571" y="1098606"/>
            <a:ext cx="3478753" cy="221352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90DD372F-C56B-1DE5-E13A-5F99239B0FAE}"/>
              </a:ext>
            </a:extLst>
          </p:cNvPr>
          <p:cNvSpPr txBox="1"/>
          <p:nvPr/>
        </p:nvSpPr>
        <p:spPr>
          <a:xfrm>
            <a:off x="201912" y="3599261"/>
            <a:ext cx="42583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Trained 70 PWDs in Income Generating Activities.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Supervised payment of funds to 660 LEAP beneficiary households in 23 communities during the 96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and 97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payment cycles.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Sensitized the public in 23 communities on the effects of child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labour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child protection issues and parenting.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Supervised the disbursement of GHC75,000.00 to 50 PWD’s in the district.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4FFBD78-C490-8D93-C6E8-4D34C0BDF049}"/>
              </a:ext>
            </a:extLst>
          </p:cNvPr>
          <p:cNvSpPr txBox="1"/>
          <p:nvPr/>
        </p:nvSpPr>
        <p:spPr>
          <a:xfrm>
            <a:off x="628925" y="3349876"/>
            <a:ext cx="2517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  <a:sym typeface="Arial"/>
              </a:rPr>
              <a:t>SOCIAL WELFARE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2BBE0F33-A231-5EC0-F323-6CE1552FAEE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37267" y="524234"/>
            <a:ext cx="3955627" cy="296672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627D8759-9D8E-5E3A-F066-8807EA1518C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81418" y="3599261"/>
            <a:ext cx="4071702" cy="288380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6A41A8AE-E655-B8A4-45D1-63A41D431E3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904552" y="3683202"/>
            <a:ext cx="2972757" cy="296207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5057E771-1B1B-5AC3-BF29-115F5941BD2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97302" y="808842"/>
            <a:ext cx="3674288" cy="275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0B2E127-1CE9-CDDE-B2A9-B495DB62C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3A0D54-8A8E-2B05-0E8C-32A69D73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026" y="180870"/>
            <a:ext cx="8176847" cy="422031"/>
          </a:xfrm>
        </p:spPr>
        <p:txBody>
          <a:bodyPr anchor="b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Policy Outcome Indicators and Targets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0FB7ED73-E9FA-95E2-D926-86A9EF15E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026849"/>
              </p:ext>
            </p:extLst>
          </p:nvPr>
        </p:nvGraphicFramePr>
        <p:xfrm>
          <a:off x="162447" y="602900"/>
          <a:ext cx="11739042" cy="585504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53895">
                  <a:extLst>
                    <a:ext uri="{9D8B030D-6E8A-4147-A177-3AD203B41FA5}">
                      <a16:colId xmlns="" xmlns:a16="http://schemas.microsoft.com/office/drawing/2014/main" val="4193819773"/>
                    </a:ext>
                  </a:extLst>
                </a:gridCol>
                <a:gridCol w="121421">
                  <a:extLst>
                    <a:ext uri="{9D8B030D-6E8A-4147-A177-3AD203B41FA5}">
                      <a16:colId xmlns="" xmlns:a16="http://schemas.microsoft.com/office/drawing/2014/main" val="2844520404"/>
                    </a:ext>
                  </a:extLst>
                </a:gridCol>
                <a:gridCol w="1111551">
                  <a:extLst>
                    <a:ext uri="{9D8B030D-6E8A-4147-A177-3AD203B41FA5}">
                      <a16:colId xmlns="" xmlns:a16="http://schemas.microsoft.com/office/drawing/2014/main" val="791793881"/>
                    </a:ext>
                  </a:extLst>
                </a:gridCol>
                <a:gridCol w="1992481">
                  <a:extLst>
                    <a:ext uri="{9D8B030D-6E8A-4147-A177-3AD203B41FA5}">
                      <a16:colId xmlns="" xmlns:a16="http://schemas.microsoft.com/office/drawing/2014/main" val="3282588815"/>
                    </a:ext>
                  </a:extLst>
                </a:gridCol>
                <a:gridCol w="1778354">
                  <a:extLst>
                    <a:ext uri="{9D8B030D-6E8A-4147-A177-3AD203B41FA5}">
                      <a16:colId xmlns="" xmlns:a16="http://schemas.microsoft.com/office/drawing/2014/main" val="3321900316"/>
                    </a:ext>
                  </a:extLst>
                </a:gridCol>
                <a:gridCol w="1289658">
                  <a:extLst>
                    <a:ext uri="{9D8B030D-6E8A-4147-A177-3AD203B41FA5}">
                      <a16:colId xmlns="" xmlns:a16="http://schemas.microsoft.com/office/drawing/2014/main" val="1686044169"/>
                    </a:ext>
                  </a:extLst>
                </a:gridCol>
                <a:gridCol w="1289658">
                  <a:extLst>
                    <a:ext uri="{9D8B030D-6E8A-4147-A177-3AD203B41FA5}">
                      <a16:colId xmlns="" xmlns:a16="http://schemas.microsoft.com/office/drawing/2014/main" val="896192449"/>
                    </a:ext>
                  </a:extLst>
                </a:gridCol>
                <a:gridCol w="1233980">
                  <a:extLst>
                    <a:ext uri="{9D8B030D-6E8A-4147-A177-3AD203B41FA5}">
                      <a16:colId xmlns="" xmlns:a16="http://schemas.microsoft.com/office/drawing/2014/main" val="2982015454"/>
                    </a:ext>
                  </a:extLst>
                </a:gridCol>
                <a:gridCol w="1868044">
                  <a:extLst>
                    <a:ext uri="{9D8B030D-6E8A-4147-A177-3AD203B41FA5}">
                      <a16:colId xmlns="" xmlns:a16="http://schemas.microsoft.com/office/drawing/2014/main" val="955644507"/>
                    </a:ext>
                  </a:extLst>
                </a:gridCol>
              </a:tblGrid>
              <a:tr h="534562">
                <a:tc rowSpan="2"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Outcome Indicator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Outcome Indicator Description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Unit of Measurement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Baseline (2024)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Current year (2025)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34389410"/>
                  </a:ext>
                </a:extLst>
              </a:tr>
              <a:tr h="479696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Target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Actual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Target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Actual as at September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extLst>
                  <a:ext uri="{0D108BD9-81ED-4DB2-BD59-A6C34878D82A}">
                    <a16:rowId xmlns="" xmlns:a16="http://schemas.microsoft.com/office/drawing/2014/main" val="128052231"/>
                  </a:ext>
                </a:extLst>
              </a:tr>
              <a:tr h="253022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 enrolment ratio</a:t>
                      </a: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KG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</a:rPr>
                        <a:t>Measures enrolment levels and participation in Education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1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Percentage (%)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68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%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53.7%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60.3%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55.2%</a:t>
                      </a: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2574887843"/>
                  </a:ext>
                </a:extLst>
              </a:tr>
              <a:tr h="2530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Primary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i="0" u="none" strike="noStrike" cap="none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62.9%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50.1%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62.0%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52.3%</a:t>
                      </a: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1770345319"/>
                  </a:ext>
                </a:extLst>
              </a:tr>
              <a:tr h="3392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JHS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i="0" u="none" strike="noStrike" cap="none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36%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i="0" u="none" strike="noStrike" cap="none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29.6%</a:t>
                      </a:r>
                      <a:endParaRPr lang="en-US" sz="14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36.6%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27.8%</a:t>
                      </a: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985367961"/>
                  </a:ext>
                </a:extLst>
              </a:tr>
              <a:tr h="1288720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kumimoji="0" lang="en-GB" sz="1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Proportion of Vulnerable People Empowered</a:t>
                      </a: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</a:rPr>
                        <a:t>Number of PWDs supported over the total number of PWDs registered in the District.</a:t>
                      </a:r>
                    </a:p>
                  </a:txBody>
                  <a:tcPr marL="41544" marR="41544" marT="7693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Percentage (%)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50%</a:t>
                      </a: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20% </a:t>
                      </a: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16.7%</a:t>
                      </a: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2545204659"/>
                  </a:ext>
                </a:extLst>
              </a:tr>
              <a:tr h="1351863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</a:rPr>
                        <a:t>Per cent of the population with sustainable access to safe drinking water sources</a:t>
                      </a: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</a:rPr>
                        <a:t>Measures citizen's access to potable water such as mechanized boreholes and pipe-borne water </a:t>
                      </a: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Percentage (%)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88%</a:t>
                      </a: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85.8% </a:t>
                      </a: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90%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86.1%</a:t>
                      </a: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601501274"/>
                  </a:ext>
                </a:extLst>
              </a:tr>
              <a:tr h="261061">
                <a:tc rowSpan="4" gridSpan="2">
                  <a:txBody>
                    <a:bodyPr/>
                    <a:lstStyle/>
                    <a:p>
                      <a:pPr marL="60325" marR="0" lvl="0" indent="-60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Average Productivity of selected crops (mt/ha)</a:t>
                      </a:r>
                    </a:p>
                  </a:txBody>
                  <a:tcPr marL="51435" marR="51435" marT="9525" marB="0"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kumimoji="0" lang="en-US" sz="1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Maize</a:t>
                      </a: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Percentage change in post-harvest losses of selected crops (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mt</a:t>
                      </a:r>
                      <a:r>
                        <a:rPr lang="en-US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/ha)</a:t>
                      </a: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Percentage change (mt/ha)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3.0%</a:t>
                      </a:r>
                      <a:endParaRPr lang="en-US" sz="14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2.80%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3.0%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2.60%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404519497"/>
                  </a:ext>
                </a:extLst>
              </a:tr>
              <a:tr h="35837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kumimoji="0" lang="en-US" sz="1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Rice</a:t>
                      </a: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4.5%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4.35%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4.5%</a:t>
                      </a:r>
                      <a:endParaRPr lang="en-US" sz="14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4.36%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953600942"/>
                  </a:ext>
                </a:extLst>
              </a:tr>
              <a:tr h="37276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kumimoji="0" lang="en-US" sz="1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Cassava</a:t>
                      </a:r>
                      <a:endParaRPr lang="en-US" sz="14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16.5%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16.12%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16.5%</a:t>
                      </a:r>
                      <a:endParaRPr lang="en-US" sz="14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16.20%</a:t>
                      </a:r>
                      <a:endParaRPr lang="en-US" sz="14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923437666"/>
                  </a:ext>
                </a:extLst>
              </a:tr>
              <a:tr h="36269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Oil Palm</a:t>
                      </a:r>
                    </a:p>
                  </a:txBody>
                  <a:tcPr marL="51435" marR="5143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8.0%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7.34%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7.8%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7.10%</a:t>
                      </a:r>
                      <a:endParaRPr lang="en-US" sz="14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931643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69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FE0812A-DC4E-B171-1EC3-26CED6643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09" y="3748927"/>
            <a:ext cx="752715" cy="6886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B027D2C-843D-2840-268E-133094869F83}"/>
              </a:ext>
            </a:extLst>
          </p:cNvPr>
          <p:cNvGrpSpPr/>
          <p:nvPr/>
        </p:nvGrpSpPr>
        <p:grpSpPr>
          <a:xfrm>
            <a:off x="355604" y="3687964"/>
            <a:ext cx="2697640" cy="2070937"/>
            <a:chOff x="585693" y="1025233"/>
            <a:chExt cx="1373907" cy="3134058"/>
          </a:xfrm>
        </p:grpSpPr>
        <p:sp>
          <p:nvSpPr>
            <p:cNvPr id="11" name="Flowchart: Delay 10">
              <a:extLst>
                <a:ext uri="{FF2B5EF4-FFF2-40B4-BE49-F238E27FC236}">
                  <a16:creationId xmlns="" xmlns:a16="http://schemas.microsoft.com/office/drawing/2014/main" id="{EC926A25-421D-00C0-7CF0-7812CA1E1678}"/>
                </a:ext>
              </a:extLst>
            </p:cNvPr>
            <p:cNvSpPr/>
            <p:nvPr/>
          </p:nvSpPr>
          <p:spPr>
            <a:xfrm rot="16200000">
              <a:off x="618628" y="1842766"/>
              <a:ext cx="462146" cy="528016"/>
            </a:xfrm>
            <a:prstGeom prst="flowChartDelay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defRPr/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69D451C4-6ED8-8BED-F8F0-C3A7249FB695}"/>
                </a:ext>
              </a:extLst>
            </p:cNvPr>
            <p:cNvGrpSpPr/>
            <p:nvPr/>
          </p:nvGrpSpPr>
          <p:grpSpPr>
            <a:xfrm>
              <a:off x="664106" y="1134242"/>
              <a:ext cx="380622" cy="1187336"/>
              <a:chOff x="584811" y="2127202"/>
              <a:chExt cx="605888" cy="1650973"/>
            </a:xfrm>
          </p:grpSpPr>
          <p:sp>
            <p:nvSpPr>
              <p:cNvPr id="13" name="Flowchart: Connector 12">
                <a:extLst>
                  <a:ext uri="{FF2B5EF4-FFF2-40B4-BE49-F238E27FC236}">
                    <a16:creationId xmlns="" xmlns:a16="http://schemas.microsoft.com/office/drawing/2014/main" id="{5FBC5106-7A49-D3C1-9826-2C8F58218F47}"/>
                  </a:ext>
                </a:extLst>
              </p:cNvPr>
              <p:cNvSpPr/>
              <p:nvPr/>
            </p:nvSpPr>
            <p:spPr>
              <a:xfrm>
                <a:off x="584812" y="3237262"/>
                <a:ext cx="605887" cy="54091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GB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="" xmlns:a16="http://schemas.microsoft.com/office/drawing/2014/main" id="{39AA29F2-E2A1-F2E3-E751-AA18C4F60551}"/>
                  </a:ext>
                </a:extLst>
              </p:cNvPr>
              <p:cNvCxnSpPr/>
              <p:nvPr/>
            </p:nvCxnSpPr>
            <p:spPr>
              <a:xfrm>
                <a:off x="887754" y="2626572"/>
                <a:ext cx="2" cy="60656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lowchart: Connector 14">
                <a:extLst>
                  <a:ext uri="{FF2B5EF4-FFF2-40B4-BE49-F238E27FC236}">
                    <a16:creationId xmlns="" xmlns:a16="http://schemas.microsoft.com/office/drawing/2014/main" id="{7979F5FD-9997-1029-7DE5-65E2B4A1DA99}"/>
                  </a:ext>
                </a:extLst>
              </p:cNvPr>
              <p:cNvSpPr/>
              <p:nvPr/>
            </p:nvSpPr>
            <p:spPr>
              <a:xfrm>
                <a:off x="584811" y="2127202"/>
                <a:ext cx="605887" cy="540913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GB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0DDD055E-FEFD-FABD-CD93-F3E1EA14F5E4}"/>
                </a:ext>
              </a:extLst>
            </p:cNvPr>
            <p:cNvGrpSpPr/>
            <p:nvPr/>
          </p:nvGrpSpPr>
          <p:grpSpPr>
            <a:xfrm>
              <a:off x="588940" y="2124435"/>
              <a:ext cx="1370660" cy="2034856"/>
              <a:chOff x="526260" y="3503183"/>
              <a:chExt cx="1869210" cy="26790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6990637F-A76B-6FFF-3415-4AE963D01D50}"/>
                  </a:ext>
                </a:extLst>
              </p:cNvPr>
              <p:cNvSpPr/>
              <p:nvPr/>
            </p:nvSpPr>
            <p:spPr>
              <a:xfrm>
                <a:off x="526260" y="4375557"/>
                <a:ext cx="1598756" cy="18067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GB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D26529DE-2DE4-288C-421D-C9567F074BEB}"/>
                  </a:ext>
                </a:extLst>
              </p:cNvPr>
              <p:cNvSpPr/>
              <p:nvPr/>
            </p:nvSpPr>
            <p:spPr>
              <a:xfrm>
                <a:off x="526260" y="3769962"/>
                <a:ext cx="1598756" cy="71188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GB" sz="18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28C58747-08C9-9E33-1CCA-8BDBC3A82CC2}"/>
                  </a:ext>
                </a:extLst>
              </p:cNvPr>
              <p:cNvGrpSpPr/>
              <p:nvPr/>
            </p:nvGrpSpPr>
            <p:grpSpPr>
              <a:xfrm>
                <a:off x="2125016" y="3503183"/>
                <a:ext cx="270452" cy="1098171"/>
                <a:chOff x="2125016" y="3557588"/>
                <a:chExt cx="347729" cy="924260"/>
              </a:xfrm>
              <a:solidFill>
                <a:srgbClr val="FFFF00"/>
              </a:solidFill>
            </p:grpSpPr>
            <p:sp>
              <p:nvSpPr>
                <p:cNvPr id="27" name="Rectangle 26">
                  <a:extLst>
                    <a:ext uri="{FF2B5EF4-FFF2-40B4-BE49-F238E27FC236}">
                      <a16:creationId xmlns="" xmlns:a16="http://schemas.microsoft.com/office/drawing/2014/main" id="{9756AA21-DBDD-169E-FA87-735002DE5629}"/>
                    </a:ext>
                  </a:extLst>
                </p:cNvPr>
                <p:cNvSpPr/>
                <p:nvPr/>
              </p:nvSpPr>
              <p:spPr>
                <a:xfrm>
                  <a:off x="2125016" y="3769962"/>
                  <a:ext cx="347729" cy="71188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="" xmlns:a16="http://schemas.microsoft.com/office/drawing/2014/main" id="{6FA0A5B8-10EC-038E-39E2-C55AAC00ABD7}"/>
                    </a:ext>
                  </a:extLst>
                </p:cNvPr>
                <p:cNvSpPr/>
                <p:nvPr/>
              </p:nvSpPr>
              <p:spPr>
                <a:xfrm flipH="1">
                  <a:off x="2125016" y="3557588"/>
                  <a:ext cx="347725" cy="212374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D9AD6BB4-85A2-F662-CE08-4F19BD5C1D2B}"/>
                  </a:ext>
                </a:extLst>
              </p:cNvPr>
              <p:cNvGrpSpPr/>
              <p:nvPr/>
            </p:nvGrpSpPr>
            <p:grpSpPr>
              <a:xfrm>
                <a:off x="2125016" y="4186238"/>
                <a:ext cx="270454" cy="1974068"/>
                <a:chOff x="2125014" y="4155671"/>
                <a:chExt cx="270456" cy="2004635"/>
              </a:xfrm>
              <a:solidFill>
                <a:schemeClr val="accent4"/>
              </a:solidFill>
            </p:grpSpPr>
            <p:grpSp>
              <p:nvGrpSpPr>
                <p:cNvPr id="21" name="Group 20">
                  <a:extLst>
                    <a:ext uri="{FF2B5EF4-FFF2-40B4-BE49-F238E27FC236}">
                      <a16:creationId xmlns="" xmlns:a16="http://schemas.microsoft.com/office/drawing/2014/main" id="{277781A7-44DD-C312-5368-3D291E14BCFD}"/>
                    </a:ext>
                  </a:extLst>
                </p:cNvPr>
                <p:cNvGrpSpPr/>
                <p:nvPr/>
              </p:nvGrpSpPr>
              <p:grpSpPr>
                <a:xfrm>
                  <a:off x="2125016" y="4155671"/>
                  <a:ext cx="270454" cy="1678458"/>
                  <a:chOff x="2125016" y="3446674"/>
                  <a:chExt cx="347729" cy="1678458"/>
                </a:xfrm>
                <a:grpFill/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="" xmlns:a16="http://schemas.microsoft.com/office/drawing/2014/main" id="{C5C29B90-D2E4-24A3-5360-A02BE6D85A59}"/>
                      </a:ext>
                    </a:extLst>
                  </p:cNvPr>
                  <p:cNvSpPr/>
                  <p:nvPr/>
                </p:nvSpPr>
                <p:spPr>
                  <a:xfrm>
                    <a:off x="2125016" y="3769961"/>
                    <a:ext cx="347729" cy="135517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ClrTx/>
                      <a:defRPr/>
                    </a:pPr>
                    <a:endParaRPr lang="en-GB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" name="Right Triangle 25">
                    <a:extLst>
                      <a:ext uri="{FF2B5EF4-FFF2-40B4-BE49-F238E27FC236}">
                        <a16:creationId xmlns="" xmlns:a16="http://schemas.microsoft.com/office/drawing/2014/main" id="{21BBB4B3-34A2-BCC8-0F8D-9791A96F6C8C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017" y="3446674"/>
                    <a:ext cx="347728" cy="323288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ClrTx/>
                      <a:defRPr/>
                    </a:pPr>
                    <a:endParaRPr lang="en-GB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="" xmlns:a16="http://schemas.microsoft.com/office/drawing/2014/main" id="{4A3F6C54-D8A2-E728-71FD-7C43B87CB249}"/>
                    </a:ext>
                  </a:extLst>
                </p:cNvPr>
                <p:cNvGrpSpPr/>
                <p:nvPr/>
              </p:nvGrpSpPr>
              <p:grpSpPr>
                <a:xfrm flipH="1" flipV="1">
                  <a:off x="2125014" y="4864668"/>
                  <a:ext cx="270455" cy="1295638"/>
                  <a:chOff x="2125016" y="3446674"/>
                  <a:chExt cx="347729" cy="1678458"/>
                </a:xfrm>
                <a:grpFill/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="" xmlns:a16="http://schemas.microsoft.com/office/drawing/2014/main" id="{115FC73B-87DD-8448-28DB-293051E8F2FC}"/>
                      </a:ext>
                    </a:extLst>
                  </p:cNvPr>
                  <p:cNvSpPr/>
                  <p:nvPr/>
                </p:nvSpPr>
                <p:spPr>
                  <a:xfrm>
                    <a:off x="2125016" y="3769961"/>
                    <a:ext cx="347729" cy="135517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ClrTx/>
                      <a:defRPr/>
                    </a:pPr>
                    <a:endParaRPr lang="en-GB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" name="Right Triangle 23">
                    <a:extLst>
                      <a:ext uri="{FF2B5EF4-FFF2-40B4-BE49-F238E27FC236}">
                        <a16:creationId xmlns="" xmlns:a16="http://schemas.microsoft.com/office/drawing/2014/main" id="{C9D66758-9572-5315-42CF-B2D11DF062AB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017" y="3446674"/>
                    <a:ext cx="347728" cy="323288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ClrTx/>
                      <a:defRPr/>
                    </a:pPr>
                    <a:endParaRPr lang="en-GB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</p:grp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FA3434B4-D0E7-9023-5FEB-5DB13D1BDAC6}"/>
                </a:ext>
              </a:extLst>
            </p:cNvPr>
            <p:cNvSpPr txBox="1"/>
            <p:nvPr/>
          </p:nvSpPr>
          <p:spPr>
            <a:xfrm>
              <a:off x="678914" y="1025233"/>
              <a:ext cx="341575" cy="558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defRPr/>
              </a:pPr>
              <a:r>
                <a:rPr lang="en-GB" sz="1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B4A957B4-0836-BDAA-A5FC-668002A9949B}"/>
                </a:ext>
              </a:extLst>
            </p:cNvPr>
            <p:cNvSpPr/>
            <p:nvPr/>
          </p:nvSpPr>
          <p:spPr>
            <a:xfrm>
              <a:off x="1000125" y="1054960"/>
              <a:ext cx="440208" cy="8383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200"/>
                </a:spcBef>
                <a:spcAft>
                  <a:spcPts val="800"/>
                </a:spcAft>
                <a:buClrTx/>
                <a:defRPr/>
              </a:pPr>
              <a:r>
                <a:rPr lang="en-GB" sz="2000" b="1" dirty="0">
                  <a:solidFill>
                    <a:sysClr val="windowText" lastClr="000000"/>
                  </a:solidFill>
                  <a:latin typeface="Tw Cen MT" panose="020B06020201040206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Vision</a:t>
              </a:r>
            </a:p>
          </p:txBody>
        </p:sp>
        <p:sp>
          <p:nvSpPr>
            <p:cNvPr id="32" name="Rectangle 31" descr="House">
              <a:extLst>
                <a:ext uri="{FF2B5EF4-FFF2-40B4-BE49-F238E27FC236}">
                  <a16:creationId xmlns="" xmlns:a16="http://schemas.microsoft.com/office/drawing/2014/main" id="{C253C0B6-5808-9ED1-14D6-FAFB406F8767}"/>
                </a:ext>
              </a:extLst>
            </p:cNvPr>
            <p:cNvSpPr/>
            <p:nvPr/>
          </p:nvSpPr>
          <p:spPr>
            <a:xfrm>
              <a:off x="724952" y="2927698"/>
              <a:ext cx="919518" cy="987774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3" name="Rectangle 32" descr="Deciduous tree">
              <a:extLst>
                <a:ext uri="{FF2B5EF4-FFF2-40B4-BE49-F238E27FC236}">
                  <a16:creationId xmlns="" xmlns:a16="http://schemas.microsoft.com/office/drawing/2014/main" id="{A7F3D524-BFDF-4F30-9918-4BD43E73BDAA}"/>
                </a:ext>
              </a:extLst>
            </p:cNvPr>
            <p:cNvSpPr/>
            <p:nvPr/>
          </p:nvSpPr>
          <p:spPr>
            <a:xfrm>
              <a:off x="717994" y="1927076"/>
              <a:ext cx="239270" cy="354859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03B61E0B-494D-335E-2536-D4C450A6A9D5}"/>
              </a:ext>
            </a:extLst>
          </p:cNvPr>
          <p:cNvCxnSpPr>
            <a:cxnSpLocks/>
          </p:cNvCxnSpPr>
          <p:nvPr/>
        </p:nvCxnSpPr>
        <p:spPr>
          <a:xfrm>
            <a:off x="4235584" y="392595"/>
            <a:ext cx="0" cy="6186353"/>
          </a:xfrm>
          <a:prstGeom prst="line">
            <a:avLst/>
          </a:prstGeom>
          <a:ln>
            <a:solidFill>
              <a:srgbClr val="625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4E23713-32D9-7EBB-9E9F-D1EC9E2DDA09}"/>
              </a:ext>
            </a:extLst>
          </p:cNvPr>
          <p:cNvSpPr/>
          <p:nvPr/>
        </p:nvSpPr>
        <p:spPr>
          <a:xfrm>
            <a:off x="251216" y="5845018"/>
            <a:ext cx="384305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ClrTx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 world class local government institution promoting well-being and total peace.</a:t>
            </a:r>
            <a:endParaRPr lang="en-GB" sz="1600" dirty="0">
              <a:solidFill>
                <a:sysClr val="windowText" lastClr="000000"/>
              </a:solidFill>
              <a:latin typeface="Tw Cen MT" panose="020B06020201040206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B165F5D0-C841-C15E-F5B1-D5C9CC81EA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84" y="721697"/>
            <a:ext cx="1512011" cy="8285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67F5024-5A06-4A44-C840-89962BD4DD51}"/>
              </a:ext>
            </a:extLst>
          </p:cNvPr>
          <p:cNvGrpSpPr/>
          <p:nvPr/>
        </p:nvGrpSpPr>
        <p:grpSpPr>
          <a:xfrm>
            <a:off x="5726943" y="920583"/>
            <a:ext cx="1264291" cy="553998"/>
            <a:chOff x="3441712" y="1545840"/>
            <a:chExt cx="1264291" cy="553997"/>
          </a:xfrm>
        </p:grpSpPr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23981447-F2B9-5BD3-D202-E94BF7F0F2C4}"/>
                </a:ext>
              </a:extLst>
            </p:cNvPr>
            <p:cNvSpPr/>
            <p:nvPr/>
          </p:nvSpPr>
          <p:spPr>
            <a:xfrm>
              <a:off x="3441712" y="1644283"/>
              <a:ext cx="1099424" cy="3580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defRPr/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06991D0B-013D-F620-DCF5-DFD26214FA41}"/>
                </a:ext>
              </a:extLst>
            </p:cNvPr>
            <p:cNvSpPr/>
            <p:nvPr/>
          </p:nvSpPr>
          <p:spPr>
            <a:xfrm>
              <a:off x="3441713" y="1545840"/>
              <a:ext cx="1264290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200"/>
                </a:spcBef>
                <a:spcAft>
                  <a:spcPts val="800"/>
                </a:spcAft>
                <a:buClrTx/>
                <a:defRPr/>
              </a:pPr>
              <a:r>
                <a:rPr lang="en-GB" sz="2000" b="1" dirty="0">
                  <a:solidFill>
                    <a:srgbClr val="FF0000"/>
                  </a:solidFill>
                  <a:latin typeface="Tw Cen MT" panose="020B06020201040206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Mission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4681CBB-40DA-E47A-2CFA-5E450E8D5624}"/>
              </a:ext>
            </a:extLst>
          </p:cNvPr>
          <p:cNvGrpSpPr/>
          <p:nvPr/>
        </p:nvGrpSpPr>
        <p:grpSpPr>
          <a:xfrm>
            <a:off x="4509427" y="465741"/>
            <a:ext cx="1598814" cy="3471474"/>
            <a:chOff x="2769057" y="1201826"/>
            <a:chExt cx="1265652" cy="2943690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5451E445-5916-722E-558A-064A6C4688E9}"/>
                </a:ext>
              </a:extLst>
            </p:cNvPr>
            <p:cNvGrpSpPr/>
            <p:nvPr/>
          </p:nvGrpSpPr>
          <p:grpSpPr>
            <a:xfrm>
              <a:off x="2817771" y="1234503"/>
              <a:ext cx="359317" cy="1107224"/>
              <a:chOff x="584811" y="2127202"/>
              <a:chExt cx="605887" cy="162001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2D105562-74A3-A926-B515-C0A1466A8587}"/>
                  </a:ext>
                </a:extLst>
              </p:cNvPr>
              <p:cNvCxnSpPr/>
              <p:nvPr/>
            </p:nvCxnSpPr>
            <p:spPr>
              <a:xfrm>
                <a:off x="887755" y="2566012"/>
                <a:ext cx="2" cy="606568"/>
              </a:xfrm>
              <a:prstGeom prst="line">
                <a:avLst/>
              </a:prstGeom>
              <a:ln>
                <a:solidFill>
                  <a:srgbClr val="E6541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Flowchart: Connector 37">
                <a:extLst>
                  <a:ext uri="{FF2B5EF4-FFF2-40B4-BE49-F238E27FC236}">
                    <a16:creationId xmlns="" xmlns:a16="http://schemas.microsoft.com/office/drawing/2014/main" id="{3DEEFE6C-D098-7B9E-C585-0D5A90FE434A}"/>
                  </a:ext>
                </a:extLst>
              </p:cNvPr>
              <p:cNvSpPr/>
              <p:nvPr/>
            </p:nvSpPr>
            <p:spPr>
              <a:xfrm>
                <a:off x="584811" y="2127202"/>
                <a:ext cx="605887" cy="540913"/>
              </a:xfrm>
              <a:prstGeom prst="flowChartConnector">
                <a:avLst/>
              </a:prstGeom>
              <a:solidFill>
                <a:srgbClr val="E654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GB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Flowchart: Connector 38">
                <a:extLst>
                  <a:ext uri="{FF2B5EF4-FFF2-40B4-BE49-F238E27FC236}">
                    <a16:creationId xmlns="" xmlns:a16="http://schemas.microsoft.com/office/drawing/2014/main" id="{336F5317-522D-D7F7-69DD-58DB095AD2E7}"/>
                  </a:ext>
                </a:extLst>
              </p:cNvPr>
              <p:cNvSpPr/>
              <p:nvPr/>
            </p:nvSpPr>
            <p:spPr>
              <a:xfrm>
                <a:off x="584812" y="3237262"/>
                <a:ext cx="605886" cy="509951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GB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40369031-FF6B-05D2-B1CF-9C2384D3D949}"/>
                </a:ext>
              </a:extLst>
            </p:cNvPr>
            <p:cNvGrpSpPr/>
            <p:nvPr/>
          </p:nvGrpSpPr>
          <p:grpSpPr>
            <a:xfrm>
              <a:off x="2769057" y="2176157"/>
              <a:ext cx="1265652" cy="1969359"/>
              <a:chOff x="526260" y="3503183"/>
              <a:chExt cx="1869211" cy="2657122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5F987CFF-D614-FA6B-8E6E-F1918E6D7B42}"/>
                  </a:ext>
                </a:extLst>
              </p:cNvPr>
              <p:cNvSpPr/>
              <p:nvPr/>
            </p:nvSpPr>
            <p:spPr>
              <a:xfrm>
                <a:off x="526260" y="4375557"/>
                <a:ext cx="1598756" cy="1767667"/>
              </a:xfrm>
              <a:prstGeom prst="rect">
                <a:avLst/>
              </a:prstGeom>
              <a:solidFill>
                <a:srgbClr val="CDA6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GB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="" xmlns:a16="http://schemas.microsoft.com/office/drawing/2014/main" id="{9DD06D0B-C411-5AE4-3087-5F887320589F}"/>
                  </a:ext>
                </a:extLst>
              </p:cNvPr>
              <p:cNvSpPr/>
              <p:nvPr/>
            </p:nvSpPr>
            <p:spPr>
              <a:xfrm>
                <a:off x="526260" y="3769962"/>
                <a:ext cx="1598756" cy="711886"/>
              </a:xfrm>
              <a:prstGeom prst="rect">
                <a:avLst/>
              </a:prstGeom>
              <a:solidFill>
                <a:srgbClr val="E654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GB" sz="18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="" xmlns:a16="http://schemas.microsoft.com/office/drawing/2014/main" id="{6B1466E8-4AD1-0BD8-0C40-D2B93ACD4EE9}"/>
                  </a:ext>
                </a:extLst>
              </p:cNvPr>
              <p:cNvGrpSpPr/>
              <p:nvPr/>
            </p:nvGrpSpPr>
            <p:grpSpPr>
              <a:xfrm>
                <a:off x="2125016" y="3503183"/>
                <a:ext cx="270452" cy="1098171"/>
                <a:chOff x="2125016" y="3557588"/>
                <a:chExt cx="347729" cy="924260"/>
              </a:xfrm>
              <a:solidFill>
                <a:srgbClr val="FFFF00"/>
              </a:solidFill>
            </p:grpSpPr>
            <p:sp>
              <p:nvSpPr>
                <p:cNvPr id="51" name="Rectangle 50">
                  <a:extLst>
                    <a:ext uri="{FF2B5EF4-FFF2-40B4-BE49-F238E27FC236}">
                      <a16:creationId xmlns="" xmlns:a16="http://schemas.microsoft.com/office/drawing/2014/main" id="{3450DC7E-5CA6-DCF0-BFAF-E0C558718E1D}"/>
                    </a:ext>
                  </a:extLst>
                </p:cNvPr>
                <p:cNvSpPr/>
                <p:nvPr/>
              </p:nvSpPr>
              <p:spPr>
                <a:xfrm>
                  <a:off x="2125016" y="3769962"/>
                  <a:ext cx="347729" cy="711886"/>
                </a:xfrm>
                <a:prstGeom prst="rect">
                  <a:avLst/>
                </a:prstGeom>
                <a:solidFill>
                  <a:srgbClr val="9525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2" name="Right Triangle 51">
                  <a:extLst>
                    <a:ext uri="{FF2B5EF4-FFF2-40B4-BE49-F238E27FC236}">
                      <a16:creationId xmlns="" xmlns:a16="http://schemas.microsoft.com/office/drawing/2014/main" id="{AA8AEC33-417B-D56A-02D8-3F9E723B7238}"/>
                    </a:ext>
                  </a:extLst>
                </p:cNvPr>
                <p:cNvSpPr/>
                <p:nvPr/>
              </p:nvSpPr>
              <p:spPr>
                <a:xfrm flipH="1">
                  <a:off x="2125016" y="3557588"/>
                  <a:ext cx="347725" cy="212374"/>
                </a:xfrm>
                <a:prstGeom prst="rtTriangle">
                  <a:avLst/>
                </a:prstGeom>
                <a:solidFill>
                  <a:srgbClr val="9525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A8DD502D-B735-95AB-D997-509062755931}"/>
                  </a:ext>
                </a:extLst>
              </p:cNvPr>
              <p:cNvGrpSpPr/>
              <p:nvPr/>
            </p:nvGrpSpPr>
            <p:grpSpPr>
              <a:xfrm>
                <a:off x="2124438" y="4186238"/>
                <a:ext cx="271033" cy="1974067"/>
                <a:chOff x="2124436" y="4155671"/>
                <a:chExt cx="271035" cy="2004634"/>
              </a:xfrm>
              <a:solidFill>
                <a:schemeClr val="accent4"/>
              </a:solidFill>
            </p:grpSpPr>
            <p:grpSp>
              <p:nvGrpSpPr>
                <p:cNvPr id="45" name="Group 44">
                  <a:extLst>
                    <a:ext uri="{FF2B5EF4-FFF2-40B4-BE49-F238E27FC236}">
                      <a16:creationId xmlns="" xmlns:a16="http://schemas.microsoft.com/office/drawing/2014/main" id="{192A7847-E1EE-4098-04DB-D376AEA0322D}"/>
                    </a:ext>
                  </a:extLst>
                </p:cNvPr>
                <p:cNvGrpSpPr/>
                <p:nvPr/>
              </p:nvGrpSpPr>
              <p:grpSpPr>
                <a:xfrm>
                  <a:off x="2124436" y="4155671"/>
                  <a:ext cx="271035" cy="1678458"/>
                  <a:chOff x="2124269" y="3446674"/>
                  <a:chExt cx="348476" cy="1678458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="" xmlns:a16="http://schemas.microsoft.com/office/drawing/2014/main" id="{68D67577-9A5E-158B-53D4-B6534039BC47}"/>
                      </a:ext>
                    </a:extLst>
                  </p:cNvPr>
                  <p:cNvSpPr/>
                  <p:nvPr/>
                </p:nvSpPr>
                <p:spPr>
                  <a:xfrm>
                    <a:off x="2124269" y="3769962"/>
                    <a:ext cx="347731" cy="1355170"/>
                  </a:xfrm>
                  <a:prstGeom prst="rect">
                    <a:avLst/>
                  </a:prstGeom>
                  <a:solidFill>
                    <a:srgbClr val="FFCC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ClrTx/>
                      <a:defRPr/>
                    </a:pPr>
                    <a:endParaRPr lang="en-GB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" name="Right Triangle 49">
                    <a:extLst>
                      <a:ext uri="{FF2B5EF4-FFF2-40B4-BE49-F238E27FC236}">
                        <a16:creationId xmlns="" xmlns:a16="http://schemas.microsoft.com/office/drawing/2014/main" id="{8EEBB631-D229-B9FB-A196-43FBF4BF2B80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017" y="3446674"/>
                    <a:ext cx="347728" cy="323288"/>
                  </a:xfrm>
                  <a:prstGeom prst="rtTriangle">
                    <a:avLst/>
                  </a:prstGeom>
                  <a:solidFill>
                    <a:srgbClr val="FFCC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ClrTx/>
                      <a:defRPr/>
                    </a:pPr>
                    <a:endParaRPr lang="en-GB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="" xmlns:a16="http://schemas.microsoft.com/office/drawing/2014/main" id="{D189266F-E693-922E-5327-7853810C61AC}"/>
                    </a:ext>
                  </a:extLst>
                </p:cNvPr>
                <p:cNvGrpSpPr/>
                <p:nvPr/>
              </p:nvGrpSpPr>
              <p:grpSpPr>
                <a:xfrm flipH="1" flipV="1">
                  <a:off x="2124437" y="4864665"/>
                  <a:ext cx="271032" cy="1295640"/>
                  <a:chOff x="2125017" y="3446675"/>
                  <a:chExt cx="348471" cy="1678460"/>
                </a:xfrm>
                <a:grpFill/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="" xmlns:a16="http://schemas.microsoft.com/office/drawing/2014/main" id="{8169C608-8150-ABD7-5366-77ECA81519D5}"/>
                      </a:ext>
                    </a:extLst>
                  </p:cNvPr>
                  <p:cNvSpPr/>
                  <p:nvPr/>
                </p:nvSpPr>
                <p:spPr>
                  <a:xfrm>
                    <a:off x="2125018" y="3769963"/>
                    <a:ext cx="348470" cy="1355172"/>
                  </a:xfrm>
                  <a:prstGeom prst="rect">
                    <a:avLst/>
                  </a:prstGeom>
                  <a:solidFill>
                    <a:srgbClr val="FFCC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ClrTx/>
                      <a:defRPr/>
                    </a:pPr>
                    <a:endParaRPr lang="en-GB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" name="Right Triangle 47">
                    <a:extLst>
                      <a:ext uri="{FF2B5EF4-FFF2-40B4-BE49-F238E27FC236}">
                        <a16:creationId xmlns="" xmlns:a16="http://schemas.microsoft.com/office/drawing/2014/main" id="{B923CCF3-425C-E4F9-5B89-F26228CEC1A7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017" y="3446675"/>
                    <a:ext cx="348471" cy="361758"/>
                  </a:xfrm>
                  <a:prstGeom prst="rtTriangle">
                    <a:avLst/>
                  </a:prstGeom>
                  <a:solidFill>
                    <a:srgbClr val="FFCC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ClrTx/>
                      <a:defRPr/>
                    </a:pPr>
                    <a:endParaRPr lang="en-GB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</p:grp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B36B7BB6-791C-0101-6E92-43C3EA679D4F}"/>
                </a:ext>
              </a:extLst>
            </p:cNvPr>
            <p:cNvSpPr txBox="1"/>
            <p:nvPr/>
          </p:nvSpPr>
          <p:spPr>
            <a:xfrm>
              <a:off x="2855436" y="1201826"/>
              <a:ext cx="206635" cy="32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defRPr/>
              </a:pPr>
              <a:r>
                <a:rPr lang="en-GB" sz="1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57" name="Rectangle 56" descr="Home Group">
              <a:extLst>
                <a:ext uri="{FF2B5EF4-FFF2-40B4-BE49-F238E27FC236}">
                  <a16:creationId xmlns="" xmlns:a16="http://schemas.microsoft.com/office/drawing/2014/main" id="{89376C92-DDB2-A15D-D3C3-D2C6BE2426A8}"/>
                </a:ext>
              </a:extLst>
            </p:cNvPr>
            <p:cNvSpPr/>
            <p:nvPr/>
          </p:nvSpPr>
          <p:spPr>
            <a:xfrm>
              <a:off x="2871998" y="2969756"/>
              <a:ext cx="924626" cy="924626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pic>
          <p:nvPicPr>
            <p:cNvPr id="58" name="Graphic 9" descr="Suburban scene">
              <a:extLst>
                <a:ext uri="{FF2B5EF4-FFF2-40B4-BE49-F238E27FC236}">
                  <a16:creationId xmlns="" xmlns:a16="http://schemas.microsoft.com/office/drawing/2014/main" id="{5990535C-39C1-E97A-629F-6AD69481E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36882" y="2009868"/>
              <a:ext cx="321094" cy="305583"/>
            </a:xfrm>
            <a:prstGeom prst="rect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70D29C59-6333-62D4-E1C6-7ABF78623A3C}"/>
              </a:ext>
            </a:extLst>
          </p:cNvPr>
          <p:cNvSpPr/>
          <p:nvPr/>
        </p:nvSpPr>
        <p:spPr>
          <a:xfrm>
            <a:off x="4304396" y="4118888"/>
            <a:ext cx="3159549" cy="2585323"/>
          </a:xfrm>
          <a:prstGeom prst="rect">
            <a:avLst/>
          </a:prstGeom>
          <a:solidFill>
            <a:srgbClr val="FFCC99">
              <a:alpha val="44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improve the living standards of its citizens through sustainable socio-economic development and effective institutions that are responsive to the needs of people.</a:t>
            </a:r>
            <a:endParaRPr lang="en-GB" sz="1800" dirty="0">
              <a:solidFill>
                <a:sysClr val="windowText" lastClr="000000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29A3C429-BBCD-08F9-F43B-1CDE30DB2D30}"/>
              </a:ext>
            </a:extLst>
          </p:cNvPr>
          <p:cNvCxnSpPr>
            <a:cxnSpLocks/>
          </p:cNvCxnSpPr>
          <p:nvPr/>
        </p:nvCxnSpPr>
        <p:spPr>
          <a:xfrm>
            <a:off x="7554735" y="411577"/>
            <a:ext cx="0" cy="6184416"/>
          </a:xfrm>
          <a:prstGeom prst="line">
            <a:avLst/>
          </a:prstGeom>
          <a:ln>
            <a:solidFill>
              <a:srgbClr val="625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5A0ABD73-54EF-AEAF-25F6-EDC93C0E49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611" y="1228715"/>
            <a:ext cx="1764133" cy="1492609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="" xmlns:a16="http://schemas.microsoft.com/office/drawing/2014/main" id="{8497C067-2F65-0B82-D348-08936D148E39}"/>
              </a:ext>
            </a:extLst>
          </p:cNvPr>
          <p:cNvSpPr/>
          <p:nvPr/>
        </p:nvSpPr>
        <p:spPr>
          <a:xfrm>
            <a:off x="8364854" y="465741"/>
            <a:ext cx="14766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buClrTx/>
              <a:defRPr/>
            </a:pPr>
            <a:r>
              <a:rPr lang="en-GB" sz="2000" b="1" dirty="0">
                <a:solidFill>
                  <a:srgbClr val="00B050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Core Values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="" xmlns:a16="http://schemas.microsoft.com/office/drawing/2014/main" id="{D370C7DE-FFF0-1E0C-8E3A-1BA934ACD569}"/>
              </a:ext>
            </a:extLst>
          </p:cNvPr>
          <p:cNvSpPr/>
          <p:nvPr/>
        </p:nvSpPr>
        <p:spPr>
          <a:xfrm>
            <a:off x="7645526" y="4282636"/>
            <a:ext cx="3515105" cy="25853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891" indent="-342891">
              <a:lnSpc>
                <a:spcPct val="150000"/>
              </a:lnSpc>
              <a:buClrTx/>
              <a:buFont typeface="Symbol" panose="05050102010706020507" pitchFamily="18" charset="2"/>
              <a:buChar char=""/>
              <a:tabLst>
                <a:tab pos="628635" algn="l"/>
              </a:tabLst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Transparency &amp; Accountability</a:t>
            </a:r>
            <a:endParaRPr lang="en-GB" sz="1800" dirty="0">
              <a:solidFill>
                <a:sysClr val="windowText" lastClr="000000"/>
              </a:solidFill>
              <a:latin typeface="Tw Cen MT" panose="020B06020201040206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>
              <a:lnSpc>
                <a:spcPct val="150000"/>
              </a:lnSpc>
              <a:buClrTx/>
              <a:buFont typeface="Symbol" panose="05050102010706020507" pitchFamily="18" charset="2"/>
              <a:buChar char=""/>
              <a:tabLst>
                <a:tab pos="628635" algn="l"/>
              </a:tabLst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Client-oriented</a:t>
            </a:r>
            <a:endParaRPr lang="en-GB" sz="1800" dirty="0">
              <a:solidFill>
                <a:sysClr val="windowText" lastClr="000000"/>
              </a:solidFill>
              <a:latin typeface="Tw Cen MT" panose="020B06020201040206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>
              <a:lnSpc>
                <a:spcPct val="150000"/>
              </a:lnSpc>
              <a:buClrTx/>
              <a:buFont typeface="Symbol" panose="05050102010706020507" pitchFamily="18" charset="2"/>
              <a:buChar char=""/>
              <a:tabLst>
                <a:tab pos="628635" algn="l"/>
              </a:tabLst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Creativity and Innovativeness</a:t>
            </a:r>
            <a:endParaRPr lang="en-GB" sz="1800" dirty="0">
              <a:solidFill>
                <a:sysClr val="windowText" lastClr="000000"/>
              </a:solidFill>
              <a:latin typeface="Tw Cen MT" panose="020B06020201040206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>
              <a:lnSpc>
                <a:spcPct val="150000"/>
              </a:lnSpc>
              <a:buClrTx/>
              <a:buFont typeface="Symbol" panose="05050102010706020507" pitchFamily="18" charset="2"/>
              <a:buChar char=""/>
              <a:tabLst>
                <a:tab pos="628635" algn="l"/>
              </a:tabLst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Diligence and Discipline</a:t>
            </a:r>
            <a:endParaRPr lang="en-GB" sz="1800" dirty="0">
              <a:solidFill>
                <a:sysClr val="windowText" lastClr="000000"/>
              </a:solidFill>
              <a:latin typeface="Tw Cen MT" panose="020B06020201040206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>
              <a:lnSpc>
                <a:spcPct val="150000"/>
              </a:lnSpc>
              <a:buClrTx/>
              <a:buFont typeface="Symbol" panose="05050102010706020507" pitchFamily="18" charset="2"/>
              <a:buChar char=""/>
              <a:tabLst>
                <a:tab pos="628635" algn="l"/>
              </a:tabLst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Equity and Integrity </a:t>
            </a:r>
            <a:endParaRPr lang="en-GB" sz="1800" dirty="0">
              <a:solidFill>
                <a:sysClr val="windowText" lastClr="000000"/>
              </a:solidFill>
              <a:latin typeface="Tw Cen MT" panose="020B06020201040206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 algn="just">
              <a:lnSpc>
                <a:spcPct val="150000"/>
              </a:lnSpc>
              <a:spcAft>
                <a:spcPts val="800"/>
              </a:spcAft>
              <a:buClrTx/>
              <a:buFont typeface="Symbol" panose="05050102010706020507" pitchFamily="18" charset="2"/>
              <a:buChar char=""/>
              <a:tabLst>
                <a:tab pos="628635" algn="l"/>
              </a:tabLst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Timeliness</a:t>
            </a:r>
            <a:endParaRPr lang="en-GB" sz="1800" dirty="0">
              <a:solidFill>
                <a:sysClr val="windowText" lastClr="000000"/>
              </a:solidFill>
              <a:latin typeface="Tw Cen MT" panose="020B06020201040206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E29FC48-D65E-AD8D-632E-239C6668647F}"/>
              </a:ext>
            </a:extLst>
          </p:cNvPr>
          <p:cNvGrpSpPr/>
          <p:nvPr/>
        </p:nvGrpSpPr>
        <p:grpSpPr>
          <a:xfrm>
            <a:off x="7772650" y="570811"/>
            <a:ext cx="1748454" cy="3612897"/>
            <a:chOff x="5839918" y="1086511"/>
            <a:chExt cx="1179007" cy="2676225"/>
          </a:xfrm>
        </p:grpSpPr>
        <p:sp>
          <p:nvSpPr>
            <p:cNvPr id="102" name="TextBox 101">
              <a:extLst>
                <a:ext uri="{FF2B5EF4-FFF2-40B4-BE49-F238E27FC236}">
                  <a16:creationId xmlns="" xmlns:a16="http://schemas.microsoft.com/office/drawing/2014/main" id="{92679BF3-C5ED-28A3-754C-74269B6B24A5}"/>
                </a:ext>
              </a:extLst>
            </p:cNvPr>
            <p:cNvSpPr txBox="1"/>
            <p:nvPr/>
          </p:nvSpPr>
          <p:spPr>
            <a:xfrm>
              <a:off x="5900332" y="1102826"/>
              <a:ext cx="302944" cy="277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defRPr/>
              </a:pPr>
              <a:r>
                <a:rPr lang="en-GB" sz="1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07" name="Flowchart: Delay 106">
              <a:extLst>
                <a:ext uri="{FF2B5EF4-FFF2-40B4-BE49-F238E27FC236}">
                  <a16:creationId xmlns="" xmlns:a16="http://schemas.microsoft.com/office/drawing/2014/main" id="{7D3C3281-D7F0-A6FF-E1F4-2572CED10294}"/>
                </a:ext>
              </a:extLst>
            </p:cNvPr>
            <p:cNvSpPr/>
            <p:nvPr/>
          </p:nvSpPr>
          <p:spPr>
            <a:xfrm rot="16200000">
              <a:off x="5815490" y="1655542"/>
              <a:ext cx="553070" cy="504213"/>
            </a:xfrm>
            <a:prstGeom prst="flowChartDelay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defRPr/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="" xmlns:a16="http://schemas.microsoft.com/office/drawing/2014/main" id="{B6B93D4B-2B5C-5F56-296E-2FBD2EE0DA3F}"/>
                </a:ext>
              </a:extLst>
            </p:cNvPr>
            <p:cNvGrpSpPr/>
            <p:nvPr/>
          </p:nvGrpSpPr>
          <p:grpSpPr>
            <a:xfrm>
              <a:off x="5911564" y="1086511"/>
              <a:ext cx="390853" cy="941759"/>
              <a:chOff x="493729" y="2127202"/>
              <a:chExt cx="853404" cy="1590993"/>
            </a:xfrm>
          </p:grpSpPr>
          <p:sp>
            <p:nvSpPr>
              <p:cNvPr id="109" name="Flowchart: Connector 108">
                <a:extLst>
                  <a:ext uri="{FF2B5EF4-FFF2-40B4-BE49-F238E27FC236}">
                    <a16:creationId xmlns="" xmlns:a16="http://schemas.microsoft.com/office/drawing/2014/main" id="{8B6B5D34-3E6B-4530-18F8-D5D849495347}"/>
                  </a:ext>
                </a:extLst>
              </p:cNvPr>
              <p:cNvSpPr/>
              <p:nvPr/>
            </p:nvSpPr>
            <p:spPr>
              <a:xfrm>
                <a:off x="493729" y="3164205"/>
                <a:ext cx="853404" cy="553990"/>
              </a:xfrm>
              <a:prstGeom prst="flowChartConnector">
                <a:avLst/>
              </a:prstGeom>
              <a:solidFill>
                <a:srgbClr val="9525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GB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="" xmlns:a16="http://schemas.microsoft.com/office/drawing/2014/main" id="{0017DBE9-A202-E8ED-3C9B-310554D112F3}"/>
                  </a:ext>
                </a:extLst>
              </p:cNvPr>
              <p:cNvCxnSpPr/>
              <p:nvPr/>
            </p:nvCxnSpPr>
            <p:spPr>
              <a:xfrm>
                <a:off x="887755" y="2566012"/>
                <a:ext cx="2" cy="606568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Flowchart: Connector 110">
                <a:extLst>
                  <a:ext uri="{FF2B5EF4-FFF2-40B4-BE49-F238E27FC236}">
                    <a16:creationId xmlns="" xmlns:a16="http://schemas.microsoft.com/office/drawing/2014/main" id="{78D22392-946E-7FA2-7E84-03FA04E2B42E}"/>
                  </a:ext>
                </a:extLst>
              </p:cNvPr>
              <p:cNvSpPr/>
              <p:nvPr/>
            </p:nvSpPr>
            <p:spPr>
              <a:xfrm>
                <a:off x="584811" y="2127202"/>
                <a:ext cx="605887" cy="540913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GB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="" xmlns:a16="http://schemas.microsoft.com/office/drawing/2014/main" id="{24CAFCD7-ACA8-6F98-621F-C307F1C55E4B}"/>
                </a:ext>
              </a:extLst>
            </p:cNvPr>
            <p:cNvGrpSpPr/>
            <p:nvPr/>
          </p:nvGrpSpPr>
          <p:grpSpPr>
            <a:xfrm>
              <a:off x="5839920" y="1882762"/>
              <a:ext cx="1179005" cy="1879974"/>
              <a:chOff x="526260" y="3503183"/>
              <a:chExt cx="1869210" cy="2657123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="" xmlns:a16="http://schemas.microsoft.com/office/drawing/2014/main" id="{46624C51-D9CE-6328-899B-A0F54F713BCE}"/>
                  </a:ext>
                </a:extLst>
              </p:cNvPr>
              <p:cNvSpPr/>
              <p:nvPr/>
            </p:nvSpPr>
            <p:spPr>
              <a:xfrm>
                <a:off x="526260" y="4375557"/>
                <a:ext cx="1598756" cy="176766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GB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="" xmlns:a16="http://schemas.microsoft.com/office/drawing/2014/main" id="{B238885C-E09F-E74D-A295-023A354871E7}"/>
                  </a:ext>
                </a:extLst>
              </p:cNvPr>
              <p:cNvSpPr/>
              <p:nvPr/>
            </p:nvSpPr>
            <p:spPr>
              <a:xfrm>
                <a:off x="526260" y="3769962"/>
                <a:ext cx="1598756" cy="71188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GB" sz="18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="" xmlns:a16="http://schemas.microsoft.com/office/drawing/2014/main" id="{90DECEDD-EC2E-62D0-2849-8CF68897E7EA}"/>
                  </a:ext>
                </a:extLst>
              </p:cNvPr>
              <p:cNvGrpSpPr/>
              <p:nvPr/>
            </p:nvGrpSpPr>
            <p:grpSpPr>
              <a:xfrm>
                <a:off x="2125016" y="3503183"/>
                <a:ext cx="270452" cy="1098171"/>
                <a:chOff x="2125016" y="3557588"/>
                <a:chExt cx="347729" cy="924260"/>
              </a:xfrm>
              <a:solidFill>
                <a:srgbClr val="FFFF00"/>
              </a:solidFill>
            </p:grpSpPr>
            <p:sp>
              <p:nvSpPr>
                <p:cNvPr id="123" name="Rectangle 122">
                  <a:extLst>
                    <a:ext uri="{FF2B5EF4-FFF2-40B4-BE49-F238E27FC236}">
                      <a16:creationId xmlns="" xmlns:a16="http://schemas.microsoft.com/office/drawing/2014/main" id="{83AA9D3A-7907-1F96-73B7-9FD7C0323604}"/>
                    </a:ext>
                  </a:extLst>
                </p:cNvPr>
                <p:cNvSpPr/>
                <p:nvPr/>
              </p:nvSpPr>
              <p:spPr>
                <a:xfrm>
                  <a:off x="2125016" y="3769962"/>
                  <a:ext cx="347729" cy="711886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4" name="Right Triangle 123">
                  <a:extLst>
                    <a:ext uri="{FF2B5EF4-FFF2-40B4-BE49-F238E27FC236}">
                      <a16:creationId xmlns="" xmlns:a16="http://schemas.microsoft.com/office/drawing/2014/main" id="{50F143BD-AA96-9810-0539-DE22DECBE8A2}"/>
                    </a:ext>
                  </a:extLst>
                </p:cNvPr>
                <p:cNvSpPr/>
                <p:nvPr/>
              </p:nvSpPr>
              <p:spPr>
                <a:xfrm flipH="1">
                  <a:off x="2125016" y="3557588"/>
                  <a:ext cx="347725" cy="212374"/>
                </a:xfrm>
                <a:prstGeom prst="rtTriangl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="" xmlns:a16="http://schemas.microsoft.com/office/drawing/2014/main" id="{336E3875-44BC-5E9C-F36B-01A494157610}"/>
                  </a:ext>
                </a:extLst>
              </p:cNvPr>
              <p:cNvGrpSpPr/>
              <p:nvPr/>
            </p:nvGrpSpPr>
            <p:grpSpPr>
              <a:xfrm>
                <a:off x="2125016" y="4186238"/>
                <a:ext cx="270454" cy="1974068"/>
                <a:chOff x="2125014" y="4155671"/>
                <a:chExt cx="270456" cy="2004635"/>
              </a:xfrm>
              <a:solidFill>
                <a:schemeClr val="accent4"/>
              </a:solidFill>
            </p:grpSpPr>
            <p:grpSp>
              <p:nvGrpSpPr>
                <p:cNvPr id="117" name="Group 116">
                  <a:extLst>
                    <a:ext uri="{FF2B5EF4-FFF2-40B4-BE49-F238E27FC236}">
                      <a16:creationId xmlns="" xmlns:a16="http://schemas.microsoft.com/office/drawing/2014/main" id="{B3701D1A-2B08-426E-1C9D-8EAEB7E8BF60}"/>
                    </a:ext>
                  </a:extLst>
                </p:cNvPr>
                <p:cNvGrpSpPr/>
                <p:nvPr/>
              </p:nvGrpSpPr>
              <p:grpSpPr>
                <a:xfrm>
                  <a:off x="2125016" y="4155671"/>
                  <a:ext cx="270454" cy="1678458"/>
                  <a:chOff x="2125016" y="3446674"/>
                  <a:chExt cx="347729" cy="1678458"/>
                </a:xfrm>
                <a:grpFill/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="" xmlns:a16="http://schemas.microsoft.com/office/drawing/2014/main" id="{6CCD37E1-D056-934B-1769-B5FB145FAC5F}"/>
                      </a:ext>
                    </a:extLst>
                  </p:cNvPr>
                  <p:cNvSpPr/>
                  <p:nvPr/>
                </p:nvSpPr>
                <p:spPr>
                  <a:xfrm>
                    <a:off x="2125016" y="3769961"/>
                    <a:ext cx="347729" cy="1355171"/>
                  </a:xfrm>
                  <a:prstGeom prst="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ClrTx/>
                      <a:defRPr/>
                    </a:pPr>
                    <a:endParaRPr lang="en-GB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2" name="Right Triangle 121">
                    <a:extLst>
                      <a:ext uri="{FF2B5EF4-FFF2-40B4-BE49-F238E27FC236}">
                        <a16:creationId xmlns="" xmlns:a16="http://schemas.microsoft.com/office/drawing/2014/main" id="{A2D955F3-FC28-F315-3638-517AEC9D15BE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017" y="3446674"/>
                    <a:ext cx="347728" cy="323288"/>
                  </a:xfrm>
                  <a:prstGeom prst="rtTriangl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ClrTx/>
                      <a:defRPr/>
                    </a:pPr>
                    <a:endParaRPr lang="en-GB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18" name="Group 117">
                  <a:extLst>
                    <a:ext uri="{FF2B5EF4-FFF2-40B4-BE49-F238E27FC236}">
                      <a16:creationId xmlns="" xmlns:a16="http://schemas.microsoft.com/office/drawing/2014/main" id="{2150B56E-FEAB-8F9B-C4DA-72548687C925}"/>
                    </a:ext>
                  </a:extLst>
                </p:cNvPr>
                <p:cNvGrpSpPr/>
                <p:nvPr/>
              </p:nvGrpSpPr>
              <p:grpSpPr>
                <a:xfrm flipH="1" flipV="1">
                  <a:off x="2125014" y="4864668"/>
                  <a:ext cx="270455" cy="1295638"/>
                  <a:chOff x="2125016" y="3446674"/>
                  <a:chExt cx="347729" cy="1678458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="" xmlns:a16="http://schemas.microsoft.com/office/drawing/2014/main" id="{3C096B72-1725-DCAE-3D37-A7749C6C52ED}"/>
                      </a:ext>
                    </a:extLst>
                  </p:cNvPr>
                  <p:cNvSpPr/>
                  <p:nvPr/>
                </p:nvSpPr>
                <p:spPr>
                  <a:xfrm>
                    <a:off x="2125016" y="3769961"/>
                    <a:ext cx="347729" cy="1355171"/>
                  </a:xfrm>
                  <a:prstGeom prst="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ClrTx/>
                      <a:defRPr/>
                    </a:pPr>
                    <a:endParaRPr lang="en-GB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0" name="Right Triangle 119">
                    <a:extLst>
                      <a:ext uri="{FF2B5EF4-FFF2-40B4-BE49-F238E27FC236}">
                        <a16:creationId xmlns="" xmlns:a16="http://schemas.microsoft.com/office/drawing/2014/main" id="{1C26B049-6035-80ED-9610-50E950A8394E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017" y="3446674"/>
                    <a:ext cx="347728" cy="323288"/>
                  </a:xfrm>
                  <a:prstGeom prst="rtTriangl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ClrTx/>
                      <a:defRPr/>
                    </a:pPr>
                    <a:endParaRPr lang="en-GB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</p:grpSp>
        <p:sp>
          <p:nvSpPr>
            <p:cNvPr id="125" name="TextBox 124">
              <a:extLst>
                <a:ext uri="{FF2B5EF4-FFF2-40B4-BE49-F238E27FC236}">
                  <a16:creationId xmlns="" xmlns:a16="http://schemas.microsoft.com/office/drawing/2014/main" id="{67E83F7B-E300-FD60-EDFE-B05FE7A1C282}"/>
                </a:ext>
              </a:extLst>
            </p:cNvPr>
            <p:cNvSpPr txBox="1"/>
            <p:nvPr/>
          </p:nvSpPr>
          <p:spPr>
            <a:xfrm>
              <a:off x="5951976" y="1094032"/>
              <a:ext cx="302944" cy="277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defRPr/>
              </a:pPr>
              <a:r>
                <a:rPr lang="en-GB" sz="1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26" name="Rectangle 125" descr="Wheelchair Access">
              <a:extLst>
                <a:ext uri="{FF2B5EF4-FFF2-40B4-BE49-F238E27FC236}">
                  <a16:creationId xmlns="" xmlns:a16="http://schemas.microsoft.com/office/drawing/2014/main" id="{35667C0A-AA9E-AE42-F81D-9C4551B682D2}"/>
                </a:ext>
              </a:extLst>
            </p:cNvPr>
            <p:cNvSpPr/>
            <p:nvPr/>
          </p:nvSpPr>
          <p:spPr>
            <a:xfrm>
              <a:off x="5961297" y="1734704"/>
              <a:ext cx="282394" cy="273432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="" xmlns:a16="http://schemas.microsoft.com/office/drawing/2014/main" id="{2D8FBF77-FA32-431A-688E-FB887B62010D}"/>
                </a:ext>
              </a:extLst>
            </p:cNvPr>
            <p:cNvSpPr/>
            <p:nvPr/>
          </p:nvSpPr>
          <p:spPr>
            <a:xfrm>
              <a:off x="5896599" y="2793661"/>
              <a:ext cx="895057" cy="720848"/>
            </a:xfrm>
            <a:prstGeom prst="ellipse">
              <a:avLst/>
            </a:pr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defRPr/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8" name="Content Placeholder 2">
            <a:extLst>
              <a:ext uri="{FF2B5EF4-FFF2-40B4-BE49-F238E27FC236}">
                <a16:creationId xmlns="" xmlns:a16="http://schemas.microsoft.com/office/drawing/2014/main" id="{AE8115D2-3A41-1473-C190-30BB1C6FA1F1}"/>
              </a:ext>
            </a:extLst>
          </p:cNvPr>
          <p:cNvSpPr txBox="1">
            <a:spLocks/>
          </p:cNvSpPr>
          <p:nvPr/>
        </p:nvSpPr>
        <p:spPr>
          <a:xfrm>
            <a:off x="1548471" y="20769"/>
            <a:ext cx="9119532" cy="53339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-273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600" indent="-273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7200" indent="-273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4400" indent="-273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Myriad Pro" panose="020B05030304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8000" indent="-273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Georgia" panose="02040502050405020303" pitchFamily="18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73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Myriad Pro" panose="020B0503030403020204" pitchFamily="34" charset="0"/>
              <a:buChar char="~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indent="0" algn="ctr">
              <a:lnSpc>
                <a:spcPct val="150000"/>
              </a:lnSpc>
              <a:buNone/>
              <a:defRPr/>
            </a:pPr>
            <a:r>
              <a:rPr lang="en-US" sz="2900" b="1" dirty="0">
                <a:solidFill>
                  <a:srgbClr val="000000"/>
                </a:solidFill>
                <a:latin typeface="Tw Cen MT" panose="020B0602020104020603" pitchFamily="34" charset="0"/>
                <a:ea typeface="Arial Unicode MS" pitchFamily="34" charset="-128"/>
                <a:cs typeface="Times New Roman" panose="02020603050405020304" pitchFamily="18" charset="0"/>
              </a:rPr>
              <a:t>STRATEGIC OVERVIEW OF BIRIM SOUTH DISTRICT</a:t>
            </a:r>
          </a:p>
          <a:p>
            <a:pPr marL="457189" lvl="1" indent="0">
              <a:buNone/>
              <a:defRPr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F32A316F-2D3C-3578-1504-AE06A2B0FF4C}"/>
                  </a:ext>
                </a:extLst>
              </p:cNvPr>
              <p:cNvSpPr/>
              <p:nvPr/>
            </p:nvSpPr>
            <p:spPr>
              <a:xfrm>
                <a:off x="180874" y="401579"/>
                <a:ext cx="3913393" cy="312527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1600" b="1" dirty="0">
                    <a:solidFill>
                      <a:srgbClr val="000000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rPr>
                  <a:t>BIRIM SOUTH DISTRICT</a:t>
                </a:r>
              </a:p>
              <a:p>
                <a:pPr marL="285744" indent="-285744" algn="just">
                  <a:lnSpc>
                    <a:spcPct val="150000"/>
                  </a:lnSpc>
                  <a:buFont typeface="Wingdings" panose="05000000000000000000" pitchFamily="2" charset="2"/>
                  <a:buChar char="v"/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rPr>
                  <a:t>Birim South District Assembly was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rPr>
                  <a:t>established by </a:t>
                </a:r>
                <a:r>
                  <a:rPr lang="en-US" sz="1600" b="1" dirty="0">
                    <a:solidFill>
                      <a:schemeClr val="tx1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rPr>
                  <a:t>L.I. 2369 </a:t>
                </a:r>
                <a:r>
                  <a:rPr lang="en-US" sz="1600" dirty="0">
                    <a:solidFill>
                      <a:schemeClr val="tx1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rPr>
                  <a:t>in 2018.</a:t>
                </a:r>
              </a:p>
              <a:p>
                <a:pPr marL="285744" indent="-285744" algn="just">
                  <a:lnSpc>
                    <a:spcPct val="150000"/>
                  </a:lnSpc>
                  <a:buFont typeface="Wingdings" panose="05000000000000000000" pitchFamily="2" charset="2"/>
                  <a:buChar char="v"/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rPr>
                  <a:t>District capital Akim Swedru</a:t>
                </a:r>
              </a:p>
              <a:p>
                <a:pPr marL="285744" indent="-285744" algn="just">
                  <a:lnSpc>
                    <a:spcPct val="150000"/>
                  </a:lnSpc>
                  <a:buFont typeface="Wingdings" panose="05000000000000000000" pitchFamily="2" charset="2"/>
                  <a:buChar char="v"/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rPr>
                  <a:t>Total land size of </a:t>
                </a:r>
                <a:r>
                  <a:rPr lang="en-US" sz="1600" b="1" dirty="0">
                    <a:solidFill>
                      <a:schemeClr val="tx1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rPr>
                  <a:t>231.5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𝒌𝒎</m:t>
                        </m:r>
                      </m:e>
                      <m:sup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1600" b="1" dirty="0">
                  <a:solidFill>
                    <a:schemeClr val="tx1"/>
                  </a:solidFill>
                  <a:latin typeface="Tw Cen MT" panose="020B0602020104020603" pitchFamily="34" charset="0"/>
                  <a:cs typeface="Times New Roman" panose="02020603050405020304" pitchFamily="18" charset="0"/>
                </a:endParaRPr>
              </a:p>
              <a:p>
                <a:pPr marL="285744" indent="-285744">
                  <a:lnSpc>
                    <a:spcPct val="150000"/>
                  </a:lnSpc>
                  <a:buFont typeface="Wingdings" panose="05000000000000000000" pitchFamily="2" charset="2"/>
                  <a:buChar char="v"/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rPr>
                  <a:t>Population of </a:t>
                </a:r>
                <a:r>
                  <a:rPr lang="en-US" sz="1600" b="1" dirty="0">
                    <a:solidFill>
                      <a:schemeClr val="tx1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rPr>
                  <a:t>37,335</a:t>
                </a:r>
                <a:r>
                  <a:rPr lang="en-US" sz="1600" dirty="0">
                    <a:solidFill>
                      <a:schemeClr val="tx1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rPr>
                  <a:t> (50.9% females and 49.1% males) projected from the 2021 Population and Housing Census.</a:t>
                </a: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32A316F-2D3C-3578-1504-AE06A2B0FF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74" y="401579"/>
                <a:ext cx="3913393" cy="3125274"/>
              </a:xfrm>
              <a:prstGeom prst="rect">
                <a:avLst/>
              </a:prstGeom>
              <a:blipFill rotWithShape="0">
                <a:blip r:embed="rId16"/>
                <a:stretch>
                  <a:fillRect l="-935" r="-7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5FFF1370-4624-C3D3-3090-A218A39C9A87}"/>
              </a:ext>
            </a:extLst>
          </p:cNvPr>
          <p:cNvSpPr txBox="1"/>
          <p:nvPr/>
        </p:nvSpPr>
        <p:spPr>
          <a:xfrm>
            <a:off x="1553659" y="355454"/>
            <a:ext cx="1882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Tw Cen MT" panose="020B0602020104020603" pitchFamily="34" charset="0"/>
                <a:cs typeface="Times New Roman" panose="02020603050405020304" pitchFamily="18" charset="0"/>
              </a:rPr>
              <a:t>ESTABLISHMENT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5" name="Slide Number Placeholder 5"/>
          <p:cNvSpPr txBox="1">
            <a:spLocks/>
          </p:cNvSpPr>
          <p:nvPr/>
        </p:nvSpPr>
        <p:spPr>
          <a:xfrm>
            <a:off x="7981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6129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664" y="0"/>
            <a:ext cx="7793163" cy="631653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Sanitation Budget Performance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823923"/>
              </p:ext>
            </p:extLst>
          </p:nvPr>
        </p:nvGraphicFramePr>
        <p:xfrm>
          <a:off x="185737" y="758556"/>
          <a:ext cx="11658604" cy="2727130"/>
        </p:xfrm>
        <a:graphic>
          <a:graphicData uri="http://schemas.openxmlformats.org/drawingml/2006/table">
            <a:tbl>
              <a:tblPr firstRow="1" firstCol="1" bandRow="1"/>
              <a:tblGrid>
                <a:gridCol w="779318">
                  <a:extLst>
                    <a:ext uri="{9D8B030D-6E8A-4147-A177-3AD203B41FA5}">
                      <a16:colId xmlns:a16="http://schemas.microsoft.com/office/drawing/2014/main" xmlns="" val="1420096463"/>
                    </a:ext>
                  </a:extLst>
                </a:gridCol>
                <a:gridCol w="6578745">
                  <a:extLst>
                    <a:ext uri="{9D8B030D-6E8A-4147-A177-3AD203B41FA5}">
                      <a16:colId xmlns:a16="http://schemas.microsoft.com/office/drawing/2014/main" xmlns="" val="1280070964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xmlns="" val="1704481930"/>
                    </a:ext>
                  </a:extLst>
                </a:gridCol>
                <a:gridCol w="2128841">
                  <a:extLst>
                    <a:ext uri="{9D8B030D-6E8A-4147-A177-3AD203B41FA5}">
                      <a16:colId xmlns:a16="http://schemas.microsoft.com/office/drawing/2014/main" xmlns="" val="3350270000"/>
                    </a:ext>
                  </a:extLst>
                </a:gridCol>
              </a:tblGrid>
              <a:tr h="36380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Liquid Waste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5286084"/>
                  </a:ext>
                </a:extLst>
              </a:tr>
              <a:tr h="3638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 of Activity/Project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Actuals as at September,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45015506"/>
                  </a:ext>
                </a:extLst>
              </a:tr>
              <a:tr h="5970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Rehabilitation of 12-Unit Water Closet Toilet and Bath at Akim Swedru</a:t>
                      </a:r>
                      <a:r>
                        <a:rPr lang="en-US" sz="2000" b="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347,297.00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4752396"/>
                  </a:ext>
                </a:extLst>
              </a:tr>
              <a:tr h="3638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Dislodgement of Fecal waste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494,317.32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51,100.00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8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Fumigation</a:t>
                      </a:r>
                      <a:r>
                        <a:rPr lang="en-US" sz="2000" b="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366,275.00</a:t>
                      </a:r>
                      <a:r>
                        <a:rPr lang="en-US" sz="2000" b="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19,617.00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478201"/>
                  </a:ext>
                </a:extLst>
              </a:tr>
              <a:tr h="3638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1,207,889.32</a:t>
                      </a:r>
                      <a:endParaRPr lang="en-US" sz="20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70,717.00</a:t>
                      </a:r>
                      <a:endParaRPr lang="en-US" sz="20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5659543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693440"/>
              </p:ext>
            </p:extLst>
          </p:nvPr>
        </p:nvGraphicFramePr>
        <p:xfrm>
          <a:off x="185738" y="4224337"/>
          <a:ext cx="11615739" cy="1999933"/>
        </p:xfrm>
        <a:graphic>
          <a:graphicData uri="http://schemas.openxmlformats.org/drawingml/2006/table">
            <a:tbl>
              <a:tblPr firstRow="1" firstCol="1" bandRow="1"/>
              <a:tblGrid>
                <a:gridCol w="776453">
                  <a:extLst>
                    <a:ext uri="{9D8B030D-6E8A-4147-A177-3AD203B41FA5}">
                      <a16:colId xmlns:a16="http://schemas.microsoft.com/office/drawing/2014/main" xmlns="" val="3896527636"/>
                    </a:ext>
                  </a:extLst>
                </a:gridCol>
                <a:gridCol w="6595897">
                  <a:extLst>
                    <a:ext uri="{9D8B030D-6E8A-4147-A177-3AD203B41FA5}">
                      <a16:colId xmlns:a16="http://schemas.microsoft.com/office/drawing/2014/main" xmlns="" val="397779624"/>
                    </a:ext>
                  </a:extLst>
                </a:gridCol>
                <a:gridCol w="2200276">
                  <a:extLst>
                    <a:ext uri="{9D8B030D-6E8A-4147-A177-3AD203B41FA5}">
                      <a16:colId xmlns:a16="http://schemas.microsoft.com/office/drawing/2014/main" xmlns="" val="2492047578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xmlns="" val="2224976494"/>
                    </a:ext>
                  </a:extLst>
                </a:gridCol>
              </a:tblGrid>
              <a:tr h="34099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Solid Waste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9722160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 of Activity/Project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Actuals as at September,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6110091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1.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Clearing and leveling of refuse sites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160,000.00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12,000.00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6179043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Refuse Evacuation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30,000.00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10,000.00</a:t>
                      </a:r>
                      <a:endParaRPr lang="en-US" sz="20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4767132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190,000.00</a:t>
                      </a:r>
                      <a:endParaRPr lang="en-US" sz="20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22,000.00</a:t>
                      </a:r>
                      <a:endParaRPr lang="en-US" sz="20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2406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61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320" y="247138"/>
            <a:ext cx="9444683" cy="1547447"/>
          </a:xfrm>
        </p:spPr>
        <p:txBody>
          <a:bodyPr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DP Supported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Programmes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(Modernization of Agriculture in Ghana (MAG))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412995"/>
              </p:ext>
            </p:extLst>
          </p:nvPr>
        </p:nvGraphicFramePr>
        <p:xfrm>
          <a:off x="407772" y="1605702"/>
          <a:ext cx="11350841" cy="48789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08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887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428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785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796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Modernization of Agriculture in Ghana (MAG)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9031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Name</a:t>
                      </a:r>
                      <a:r>
                        <a:rPr lang="en-US" sz="2000" b="1" baseline="0" dirty="0">
                          <a:latin typeface="Tw Cen MT" panose="020B0602020104020603" pitchFamily="34" charset="0"/>
                        </a:rPr>
                        <a:t> of Activity/Project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Budget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Actual as at September,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58881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1.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Support 8 technical officer to participate in workshops and training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1,000.00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796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2.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Field monitoring activities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1,500.00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770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3.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Support the Department of </a:t>
                      </a:r>
                      <a:r>
                        <a:rPr lang="en-US" sz="2000" b="1" dirty="0" err="1" smtClean="0">
                          <a:latin typeface="Tw Cen MT" panose="020B0602020104020603" pitchFamily="34" charset="0"/>
                        </a:rPr>
                        <a:t>Agric</a:t>
                      </a:r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 attend</a:t>
                      </a:r>
                      <a:r>
                        <a:rPr lang="en-US" sz="2000" b="1" baseline="0" dirty="0" smtClean="0">
                          <a:latin typeface="Tw Cen MT" panose="020B0602020104020603" pitchFamily="34" charset="0"/>
                        </a:rPr>
                        <a:t> m</a:t>
                      </a:r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onthly technical review meetings 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700.00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7964">
                <a:tc>
                  <a:txBody>
                    <a:bodyPr/>
                    <a:lstStyle/>
                    <a:p>
                      <a:endParaRPr lang="en-US" sz="2000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Total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3,200.00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46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C9F9EF-AD41-FA0A-19F8-46111F82F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5BC996-79A6-C096-8D19-4533D92D3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0333" y="1846725"/>
            <a:ext cx="9328800" cy="1810875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OUTLOOK FOR 2026</a:t>
            </a:r>
          </a:p>
        </p:txBody>
      </p:sp>
    </p:spTree>
    <p:extLst>
      <p:ext uri="{BB962C8B-B14F-4D97-AF65-F5344CB8AC3E}">
        <p14:creationId xmlns:p14="http://schemas.microsoft.com/office/powerpoint/2010/main" val="29458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077C1F2-88D5-E000-A5A3-15AF2D5E8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57B8A1-847B-EECC-9D38-CBA1F6A9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908" y="0"/>
            <a:ext cx="9358184" cy="795585"/>
          </a:xfrm>
        </p:spPr>
        <p:txBody>
          <a:bodyPr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MMDA Adopted Policy Objectives for 2026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F6EF3C6C-AD99-B031-A94D-EAA5E56A5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086856"/>
              </p:ext>
            </p:extLst>
          </p:nvPr>
        </p:nvGraphicFramePr>
        <p:xfrm>
          <a:off x="228599" y="594615"/>
          <a:ext cx="11701463" cy="58362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1314">
                  <a:extLst>
                    <a:ext uri="{9D8B030D-6E8A-4147-A177-3AD203B41FA5}">
                      <a16:colId xmlns="" xmlns:a16="http://schemas.microsoft.com/office/drawing/2014/main" val="2414576586"/>
                    </a:ext>
                  </a:extLst>
                </a:gridCol>
                <a:gridCol w="5311916">
                  <a:extLst>
                    <a:ext uri="{9D8B030D-6E8A-4147-A177-3AD203B41FA5}">
                      <a16:colId xmlns="" xmlns:a16="http://schemas.microsoft.com/office/drawing/2014/main" val="2850597969"/>
                    </a:ext>
                  </a:extLst>
                </a:gridCol>
                <a:gridCol w="2068233">
                  <a:extLst>
                    <a:ext uri="{9D8B030D-6E8A-4147-A177-3AD203B41FA5}">
                      <a16:colId xmlns="" xmlns:a16="http://schemas.microsoft.com/office/drawing/2014/main" val="3246874931"/>
                    </a:ext>
                  </a:extLst>
                </a:gridCol>
              </a:tblGrid>
              <a:tr h="65341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FOCUS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ADOPTED</a:t>
                      </a:r>
                      <a:r>
                        <a:rPr lang="en-US" sz="2000" b="1" baseline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POLICY OBJECTIVE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BUDGET ALLOCATION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35702051"/>
                  </a:ext>
                </a:extLst>
              </a:tr>
              <a:tr h="578043">
                <a:tc>
                  <a:txBody>
                    <a:bodyPr/>
                    <a:lstStyle/>
                    <a:p>
                      <a:r>
                        <a:rPr lang="en-GB" sz="1800" b="0" i="0" u="none" strike="noStrike" cap="none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Local Governance and Decentralisation</a:t>
                      </a:r>
                      <a:endParaRPr lang="en-US" sz="1800" b="1" dirty="0"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Deepen political and administrative </a:t>
                      </a:r>
                      <a:r>
                        <a:rPr lang="en-US" sz="1800" b="0" i="0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decentralization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 smtClean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1,836,448.10</a:t>
                      </a:r>
                      <a:endParaRPr lang="en-US" sz="1800" b="0" dirty="0"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3869063521"/>
                  </a:ext>
                </a:extLst>
              </a:tr>
              <a:tr h="49921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Agriculture and Agribusiness Development</a:t>
                      </a:r>
                    </a:p>
                    <a:p>
                      <a:endParaRPr lang="en-US" sz="1800" b="0" dirty="0"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Improve post-harvest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212,727.99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4088360100"/>
                  </a:ext>
                </a:extLst>
              </a:tr>
              <a:tr h="499210">
                <a:tc vMerge="1">
                  <a:txBody>
                    <a:bodyPr/>
                    <a:lstStyle/>
                    <a:p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Promote livestock and Poultry development.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122,845.00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3057029261"/>
                  </a:ext>
                </a:extLst>
              </a:tr>
              <a:tr h="5780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Education and Training</a:t>
                      </a:r>
                      <a:endParaRPr lang="en-US" sz="1800" b="0" dirty="0"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Enhance equitable access to, and participation in quality education at all levels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5,699,229.60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221272228"/>
                  </a:ext>
                </a:extLst>
              </a:tr>
              <a:tr h="5780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Health and Health Services</a:t>
                      </a:r>
                      <a:endParaRPr lang="en-US" sz="1800" b="0" dirty="0"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Ensure equitable, affordable and quality Universal</a:t>
                      </a:r>
                      <a:b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</a:b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Health Coverage (UHC).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 smtClean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2,133,684.74</a:t>
                      </a:r>
                      <a:endParaRPr lang="en-US" sz="1800" b="0" dirty="0"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966879842"/>
                  </a:ext>
                </a:extLst>
              </a:tr>
              <a:tr h="596599">
                <a:tc rowSpan="2"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Child Protection and 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Prevent and protect children from all forms of violence, abuse, neglect and exploitation.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100,440.39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464605485"/>
                  </a:ext>
                </a:extLst>
              </a:tr>
              <a:tr h="499210">
                <a:tc vMerge="1">
                  <a:txBody>
                    <a:bodyPr/>
                    <a:lstStyle/>
                    <a:p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Promote the rights and welfare of children.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82,851.90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4080847664"/>
                  </a:ext>
                </a:extLst>
              </a:tr>
              <a:tr h="499210">
                <a:tc rowSpan="2"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Gender Equality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Promote economic empowerment of women.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83,000.00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865885657"/>
                  </a:ext>
                </a:extLst>
              </a:tr>
              <a:tr h="596599">
                <a:tc vMerge="1">
                  <a:txBody>
                    <a:bodyPr/>
                    <a:lstStyle/>
                    <a:p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Attain gender equality and equity in political and social development.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50,000.00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3768953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1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7EDD353-59E9-6741-F4CD-CF0C400E8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74104F-AD9C-8A38-8ECB-A1CA498F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908" y="0"/>
            <a:ext cx="9358184" cy="795585"/>
          </a:xfrm>
        </p:spPr>
        <p:txBody>
          <a:bodyPr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MMDA Adopted Policy Objectives for 2026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51BD97F4-B83D-D5F5-1444-DD6524808B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634636"/>
              </p:ext>
            </p:extLst>
          </p:nvPr>
        </p:nvGraphicFramePr>
        <p:xfrm>
          <a:off x="318197" y="705150"/>
          <a:ext cx="11611866" cy="5695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0402">
                  <a:extLst>
                    <a:ext uri="{9D8B030D-6E8A-4147-A177-3AD203B41FA5}">
                      <a16:colId xmlns="" xmlns:a16="http://schemas.microsoft.com/office/drawing/2014/main" val="2414576586"/>
                    </a:ext>
                  </a:extLst>
                </a:gridCol>
                <a:gridCol w="4981155">
                  <a:extLst>
                    <a:ext uri="{9D8B030D-6E8A-4147-A177-3AD203B41FA5}">
                      <a16:colId xmlns="" xmlns:a16="http://schemas.microsoft.com/office/drawing/2014/main" val="2850597969"/>
                    </a:ext>
                  </a:extLst>
                </a:gridCol>
                <a:gridCol w="2470309">
                  <a:extLst>
                    <a:ext uri="{9D8B030D-6E8A-4147-A177-3AD203B41FA5}">
                      <a16:colId xmlns="" xmlns:a16="http://schemas.microsoft.com/office/drawing/2014/main" val="3246874931"/>
                    </a:ext>
                  </a:extLst>
                </a:gridCol>
              </a:tblGrid>
              <a:tr h="71991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FOCUS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ADOPTED</a:t>
                      </a:r>
                      <a:r>
                        <a:rPr lang="en-US" sz="2000" b="1" baseline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POLICY OBJECTIVE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BUDGET ALLOCATION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35702051"/>
                  </a:ext>
                </a:extLst>
              </a:tr>
              <a:tr h="657309">
                <a:tc rowSpan="2"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Water, Environmental Sanitation and Hygiene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Enhance access to improved and sustainable environmental sanitation services.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1,994,942.70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3869063521"/>
                  </a:ext>
                </a:extLst>
              </a:tr>
              <a:tr h="657309">
                <a:tc vMerge="1">
                  <a:txBody>
                    <a:bodyPr/>
                    <a:lstStyle/>
                    <a:p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Improve access to safe, reliable and sustainable water supply services for all.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2,102,961.80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4088360100"/>
                  </a:ext>
                </a:extLst>
              </a:tr>
              <a:tr h="939014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Disability-Inclusive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Promote the active participation and equal inclusion of PWDs in all dimensions of social and economic development.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619,000.00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3057029261"/>
                  </a:ext>
                </a:extLst>
              </a:tr>
              <a:tr h="657309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Human Settlements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Promote sustainable spatially integrated development of human settlements.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4,913,913.60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221272228"/>
                  </a:ext>
                </a:extLst>
              </a:tr>
              <a:tr h="3756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Trade and Investment</a:t>
                      </a:r>
                      <a:endParaRPr lang="en-US" sz="1800" b="0" dirty="0"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Improve connectivity &amp; reduce transport costs.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5,577,771.74</a:t>
                      </a:r>
                    </a:p>
                  </a:txBody>
                  <a:tcPr anchor="b"/>
                </a:tc>
              </a:tr>
              <a:tr h="657309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Transport: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Improve efficiency and effectiveness of road transport infrastructure and Services.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500,000.00</a:t>
                      </a:r>
                    </a:p>
                  </a:txBody>
                  <a:tcPr anchor="b"/>
                </a:tc>
              </a:tr>
              <a:tr h="515942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Hydrological threats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Improve District resilience to Hydrological threats.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71,000.00</a:t>
                      </a:r>
                    </a:p>
                  </a:txBody>
                  <a:tcPr anchor="b"/>
                </a:tc>
              </a:tr>
              <a:tr h="515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w Cen MT" panose="020B0602020104020603" pitchFamily="34" charset="0"/>
                        </a:rPr>
                        <a:t>Total 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26,100,817.56</a:t>
                      </a:r>
                      <a:endParaRPr lang="en-US" sz="1800" b="1" dirty="0"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383061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72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0B2E127-1CE9-CDDE-B2A9-B495DB62C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3A0D54-8A8E-2B05-0E8C-32A69D73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026" y="180870"/>
            <a:ext cx="8176847" cy="422031"/>
          </a:xfrm>
        </p:spPr>
        <p:txBody>
          <a:bodyPr anchor="b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Policy Outcome Indicators and Targets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0FB7ED73-E9FA-95E2-D926-86A9EF15E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376798"/>
              </p:ext>
            </p:extLst>
          </p:nvPr>
        </p:nvGraphicFramePr>
        <p:xfrm>
          <a:off x="162447" y="683286"/>
          <a:ext cx="11867105" cy="595725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49437">
                  <a:extLst>
                    <a:ext uri="{9D8B030D-6E8A-4147-A177-3AD203B41FA5}">
                      <a16:colId xmlns="" xmlns:a16="http://schemas.microsoft.com/office/drawing/2014/main" val="4193819773"/>
                    </a:ext>
                  </a:extLst>
                </a:gridCol>
                <a:gridCol w="708777">
                  <a:extLst>
                    <a:ext uri="{9D8B030D-6E8A-4147-A177-3AD203B41FA5}">
                      <a16:colId xmlns="" xmlns:a16="http://schemas.microsoft.com/office/drawing/2014/main" val="791793881"/>
                    </a:ext>
                  </a:extLst>
                </a:gridCol>
                <a:gridCol w="1270499">
                  <a:extLst>
                    <a:ext uri="{9D8B030D-6E8A-4147-A177-3AD203B41FA5}">
                      <a16:colId xmlns="" xmlns:a16="http://schemas.microsoft.com/office/drawing/2014/main" val="3282588815"/>
                    </a:ext>
                  </a:extLst>
                </a:gridCol>
                <a:gridCol w="1133962">
                  <a:extLst>
                    <a:ext uri="{9D8B030D-6E8A-4147-A177-3AD203B41FA5}">
                      <a16:colId xmlns="" xmlns:a16="http://schemas.microsoft.com/office/drawing/2014/main" val="3321900316"/>
                    </a:ext>
                  </a:extLst>
                </a:gridCol>
                <a:gridCol w="822346">
                  <a:extLst>
                    <a:ext uri="{9D8B030D-6E8A-4147-A177-3AD203B41FA5}">
                      <a16:colId xmlns="" xmlns:a16="http://schemas.microsoft.com/office/drawing/2014/main" val="1686044169"/>
                    </a:ext>
                  </a:extLst>
                </a:gridCol>
                <a:gridCol w="822346">
                  <a:extLst>
                    <a:ext uri="{9D8B030D-6E8A-4147-A177-3AD203B41FA5}">
                      <a16:colId xmlns="" xmlns:a16="http://schemas.microsoft.com/office/drawing/2014/main" val="896192449"/>
                    </a:ext>
                  </a:extLst>
                </a:gridCol>
                <a:gridCol w="786843">
                  <a:extLst>
                    <a:ext uri="{9D8B030D-6E8A-4147-A177-3AD203B41FA5}">
                      <a16:colId xmlns="" xmlns:a16="http://schemas.microsoft.com/office/drawing/2014/main" val="2982015454"/>
                    </a:ext>
                  </a:extLst>
                </a:gridCol>
                <a:gridCol w="1191152">
                  <a:extLst>
                    <a:ext uri="{9D8B030D-6E8A-4147-A177-3AD203B41FA5}">
                      <a16:colId xmlns="" xmlns:a16="http://schemas.microsoft.com/office/drawing/2014/main" val="955644507"/>
                    </a:ext>
                  </a:extLst>
                </a:gridCol>
                <a:gridCol w="920124">
                  <a:extLst>
                    <a:ext uri="{9D8B030D-6E8A-4147-A177-3AD203B41FA5}">
                      <a16:colId xmlns="" xmlns:a16="http://schemas.microsoft.com/office/drawing/2014/main" val="2958458992"/>
                    </a:ext>
                  </a:extLst>
                </a:gridCol>
                <a:gridCol w="1153873">
                  <a:extLst>
                    <a:ext uri="{9D8B030D-6E8A-4147-A177-3AD203B41FA5}">
                      <a16:colId xmlns="" xmlns:a16="http://schemas.microsoft.com/office/drawing/2014/main" val="2486199819"/>
                    </a:ext>
                  </a:extLst>
                </a:gridCol>
                <a:gridCol w="1153873">
                  <a:extLst>
                    <a:ext uri="{9D8B030D-6E8A-4147-A177-3AD203B41FA5}">
                      <a16:colId xmlns="" xmlns:a16="http://schemas.microsoft.com/office/drawing/2014/main" val="296920582"/>
                    </a:ext>
                  </a:extLst>
                </a:gridCol>
                <a:gridCol w="1153873">
                  <a:extLst>
                    <a:ext uri="{9D8B030D-6E8A-4147-A177-3AD203B41FA5}">
                      <a16:colId xmlns="" xmlns:a16="http://schemas.microsoft.com/office/drawing/2014/main" val="1005056892"/>
                    </a:ext>
                  </a:extLst>
                </a:gridCol>
              </a:tblGrid>
              <a:tr h="495648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Outcome Indicator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Outcome Indicator Description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Unit of Measurement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Baseline (2024)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Current year (2025)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Budget year (2026)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Indicative year (2027)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Indicative year (2028)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Indicative year (2029)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extLst>
                  <a:ext uri="{0D108BD9-81ED-4DB2-BD59-A6C34878D82A}">
                    <a16:rowId xmlns="" xmlns:a16="http://schemas.microsoft.com/office/drawing/2014/main" val="2834389410"/>
                  </a:ext>
                </a:extLst>
              </a:tr>
              <a:tr h="44477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Target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Actual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Target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Actual as at September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Target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Target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Target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Target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/>
                </a:tc>
                <a:extLst>
                  <a:ext uri="{0D108BD9-81ED-4DB2-BD59-A6C34878D82A}">
                    <a16:rowId xmlns="" xmlns:a16="http://schemas.microsoft.com/office/drawing/2014/main" val="128052231"/>
                  </a:ext>
                </a:extLst>
              </a:tr>
              <a:tr h="207309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 enrolment ratio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KG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</a:rPr>
                        <a:t>Measures enrolment </a:t>
                      </a: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</a:rPr>
                        <a:t> levels 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</a:rPr>
                        <a:t>and participation in Education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1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Percentage (%)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68</a:t>
                      </a: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%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53.7%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60.3%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55.2%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65.2%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65.4%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70.3%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70.3%</a:t>
                      </a: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2574887843"/>
                  </a:ext>
                </a:extLst>
              </a:tr>
              <a:tr h="216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Primary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i="0" u="none" strike="noStrike" cap="none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62.9%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50.1%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62.0%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52.3%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62.4%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53.5%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54.0%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65.1%</a:t>
                      </a: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1770345319"/>
                  </a:ext>
                </a:extLst>
              </a:tr>
              <a:tr h="3761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JHS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i="0" u="none" strike="noStrike" cap="none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36%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i="0" u="none" strike="noStrike" cap="none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29.6%</a:t>
                      </a:r>
                      <a:endParaRPr lang="en-US" sz="12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36.6%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27.8%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37.1%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37.1%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38.0%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38.2%</a:t>
                      </a: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985367961"/>
                  </a:ext>
                </a:extLst>
              </a:tr>
              <a:tr h="1194908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kumimoji="0" lang="en-GB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Proportion of Vulnerable People Empowered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</a:rPr>
                        <a:t>Number of PWDs supported over the total number of PWDs registered in the District.</a:t>
                      </a:r>
                    </a:p>
                  </a:txBody>
                  <a:tcPr marL="41544" marR="41544" marT="7693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Percentage (%)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50%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20% 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16.7%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70%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85%</a:t>
                      </a: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2545204659"/>
                  </a:ext>
                </a:extLst>
              </a:tr>
              <a:tr h="1253453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</a:rPr>
                        <a:t>Per cent of the population with sustainable access to safe drinking water sources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</a:rPr>
                        <a:t>Measures citizen's access to potable water such as mechanized boreholes and pipe-borne water 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Percentage (%)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88%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85.8% 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90%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86.1%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88.6%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90.5%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93.4%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95.2%</a:t>
                      </a: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601501274"/>
                  </a:ext>
                </a:extLst>
              </a:tr>
              <a:tr h="227140">
                <a:tc rowSpan="4">
                  <a:txBody>
                    <a:bodyPr/>
                    <a:lstStyle/>
                    <a:p>
                      <a:pPr marL="60325" marR="0" lvl="0" indent="-60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Average Productivity </a:t>
                      </a:r>
                      <a:r>
                        <a:rPr kumimoji="0" lang="en-US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of selected crops (mt/ha)</a:t>
                      </a:r>
                    </a:p>
                  </a:txBody>
                  <a:tcPr marL="51435" marR="51435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kumimoji="0" lang="en-US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Maize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kern="100" dirty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Percentage change in post-harvest losses of selected crops (</a:t>
                      </a:r>
                      <a:r>
                        <a:rPr lang="en-US" sz="1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mt</a:t>
                      </a:r>
                      <a:r>
                        <a:rPr lang="en-US" sz="1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/ha)</a:t>
                      </a:r>
                      <a:endParaRPr lang="en-US" sz="1200" b="0" kern="100" dirty="0" smtClean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Percentage change (mt/ha)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3.0%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2.80%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3.0%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2.60%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3.4%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3.5%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3.6%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3.7%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404519497"/>
                  </a:ext>
                </a:extLst>
              </a:tr>
              <a:tr h="33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kumimoji="0" lang="en-US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Rice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4.5%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4.35%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4.5%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4.36%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5.2%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 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5.4%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Aptos"/>
                          <a:cs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5.5%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5.6%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953600942"/>
                  </a:ext>
                </a:extLst>
              </a:tr>
              <a:tr h="345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kumimoji="0" lang="en-US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Cassava</a:t>
                      </a:r>
                      <a:endParaRPr lang="en-US" sz="12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16.5%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16.12%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16.5%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16.20%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16.5%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17.0%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Aptos"/>
                          <a:cs typeface="SimSun" panose="02010600030101010101" pitchFamily="2" charset="-122"/>
                        </a:rPr>
                        <a:t> 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17.2%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 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17.3%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923437666"/>
                  </a:ext>
                </a:extLst>
              </a:tr>
              <a:tr h="336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Oil Palm</a:t>
                      </a:r>
                    </a:p>
                  </a:txBody>
                  <a:tcPr marL="51435" marR="5143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8.0%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7.34%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7.8%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7.10%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8.0%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8.2%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8.3%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8.4%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931643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1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91" y="0"/>
            <a:ext cx="8469289" cy="578465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2026-2029 Revenue Projections – IGF Only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035884"/>
              </p:ext>
            </p:extLst>
          </p:nvPr>
        </p:nvGraphicFramePr>
        <p:xfrm>
          <a:off x="300034" y="578465"/>
          <a:ext cx="11444291" cy="601779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48207">
                  <a:extLst>
                    <a:ext uri="{9D8B030D-6E8A-4147-A177-3AD203B41FA5}">
                      <a16:colId xmlns:a16="http://schemas.microsoft.com/office/drawing/2014/main" xmlns="" val="1302001321"/>
                    </a:ext>
                  </a:extLst>
                </a:gridCol>
                <a:gridCol w="1256835">
                  <a:extLst>
                    <a:ext uri="{9D8B030D-6E8A-4147-A177-3AD203B41FA5}">
                      <a16:colId xmlns:a16="http://schemas.microsoft.com/office/drawing/2014/main" xmlns="" val="3071388117"/>
                    </a:ext>
                  </a:extLst>
                </a:gridCol>
                <a:gridCol w="1646017">
                  <a:extLst>
                    <a:ext uri="{9D8B030D-6E8A-4147-A177-3AD203B41FA5}">
                      <a16:colId xmlns:a16="http://schemas.microsoft.com/office/drawing/2014/main" xmlns="" val="3489965726"/>
                    </a:ext>
                  </a:extLst>
                </a:gridCol>
                <a:gridCol w="1648308">
                  <a:extLst>
                    <a:ext uri="{9D8B030D-6E8A-4147-A177-3AD203B41FA5}">
                      <a16:colId xmlns:a16="http://schemas.microsoft.com/office/drawing/2014/main" xmlns="" val="3466252606"/>
                    </a:ext>
                  </a:extLst>
                </a:gridCol>
                <a:gridCol w="1648308">
                  <a:extLst>
                    <a:ext uri="{9D8B030D-6E8A-4147-A177-3AD203B41FA5}">
                      <a16:colId xmlns:a16="http://schemas.microsoft.com/office/drawing/2014/main" xmlns="" val="2757416256"/>
                    </a:ext>
                  </a:extLst>
                </a:gridCol>
                <a:gridCol w="1648308">
                  <a:extLst>
                    <a:ext uri="{9D8B030D-6E8A-4147-A177-3AD203B41FA5}">
                      <a16:colId xmlns:a16="http://schemas.microsoft.com/office/drawing/2014/main" xmlns="" val="3282554359"/>
                    </a:ext>
                  </a:extLst>
                </a:gridCol>
                <a:gridCol w="1648308">
                  <a:extLst>
                    <a:ext uri="{9D8B030D-6E8A-4147-A177-3AD203B41FA5}">
                      <a16:colId xmlns:a16="http://schemas.microsoft.com/office/drawing/2014/main" xmlns="" val="2367954516"/>
                    </a:ext>
                  </a:extLst>
                </a:gridCol>
              </a:tblGrid>
              <a:tr h="229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ITEM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2025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2026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2027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2028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2029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extLst>
                  <a:ext uri="{0D108BD9-81ED-4DB2-BD59-A6C34878D82A}">
                    <a16:rowId xmlns:a16="http://schemas.microsoft.com/office/drawing/2014/main" xmlns="" val="1586228919"/>
                  </a:ext>
                </a:extLst>
              </a:tr>
              <a:tr h="4674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20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Budget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Actual as at September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 smtClean="0">
                          <a:effectLst/>
                          <a:latin typeface="Tw Cen MT" panose="020B0602020104020603" pitchFamily="34" charset="0"/>
                        </a:rPr>
                        <a:t>Budget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Projection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Projection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Projection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extLst>
                  <a:ext uri="{0D108BD9-81ED-4DB2-BD59-A6C34878D82A}">
                    <a16:rowId xmlns:a16="http://schemas.microsoft.com/office/drawing/2014/main" xmlns="" val="346143090"/>
                  </a:ext>
                </a:extLst>
              </a:tr>
              <a:tr h="4404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Property Rate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85,000.00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80,422.78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97,500.00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99,450.00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101,439.00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103,467.78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396706305"/>
                  </a:ext>
                </a:extLst>
              </a:tr>
              <a:tr h="4404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 smtClean="0">
                          <a:effectLst/>
                          <a:latin typeface="Tw Cen MT" panose="020B0602020104020603" pitchFamily="34" charset="0"/>
                        </a:rPr>
                        <a:t>Basic Rate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200.00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     120.00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    300.00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306.00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312.12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318.36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233338771"/>
                  </a:ext>
                </a:extLst>
              </a:tr>
              <a:tr h="4404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Tw Cen MT" panose="020B0602020104020603" pitchFamily="34" charset="0"/>
                        </a:rPr>
                        <a:t>Fees </a:t>
                      </a:r>
                      <a:endParaRPr lang="en-US" sz="1600" b="1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100,000.00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58,766.29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93,400.00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95,268.00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97,173.36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99,116.83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15785378"/>
                  </a:ext>
                </a:extLst>
              </a:tr>
              <a:tr h="4404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Tw Cen MT" panose="020B0602020104020603" pitchFamily="34" charset="0"/>
                        </a:rPr>
                        <a:t>Fines</a:t>
                      </a:r>
                      <a:endParaRPr lang="en-US" sz="1600" b="1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3,800.00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     180.00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3,800.00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3,876.00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3,953.52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4,032.59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81027657"/>
                  </a:ext>
                </a:extLst>
              </a:tr>
              <a:tr h="4404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Tw Cen MT" panose="020B0602020104020603" pitchFamily="34" charset="0"/>
                        </a:rPr>
                        <a:t>Licence</a:t>
                      </a:r>
                      <a:endParaRPr lang="en-US" sz="1600" b="1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195,000.00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245,728.47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217,000.00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221,340.00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225,766.80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230,282.14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070138142"/>
                  </a:ext>
                </a:extLst>
              </a:tr>
              <a:tr h="4404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Tw Cen MT" panose="020B0602020104020603" pitchFamily="34" charset="0"/>
                        </a:rPr>
                        <a:t>Land</a:t>
                      </a:r>
                      <a:endParaRPr lang="en-US" sz="1600" b="1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130,000.00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163,726.85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185,000.00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188,700.00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192,474.00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196,323.48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25891683"/>
                  </a:ext>
                </a:extLst>
              </a:tr>
              <a:tr h="4404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Rent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34,600.00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21,400.00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47,300.00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48,246.00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49,210.92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50,195.14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96994551"/>
                  </a:ext>
                </a:extLst>
              </a:tr>
              <a:tr h="2789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Investment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75390389"/>
                  </a:ext>
                </a:extLst>
              </a:tr>
              <a:tr h="4404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Tw Cen MT" panose="020B0602020104020603" pitchFamily="34" charset="0"/>
                        </a:rPr>
                        <a:t>Sub-Total</a:t>
                      </a:r>
                      <a:endParaRPr lang="en-US" sz="1600" b="1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548,600.00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570,344.39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644,300.00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657,186.00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670,329.72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683,736.31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046553263"/>
                  </a:ext>
                </a:extLst>
              </a:tr>
              <a:tr h="4404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Tw Cen MT" panose="020B0602020104020603" pitchFamily="34" charset="0"/>
                        </a:rPr>
                        <a:t>Royalties</a:t>
                      </a:r>
                      <a:endParaRPr lang="en-US" sz="1600" b="1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150,000.00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127,111.39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155,000.00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158,100.00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161,262.00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164,487.24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34388079"/>
                  </a:ext>
                </a:extLst>
              </a:tr>
              <a:tr h="4404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</a:rPr>
                        <a:t>Total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698,600.00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697,455.78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799,300.00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815,286.00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831,591.72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848,223.55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97712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87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E26CA90-63A7-4C92-33D2-C129BA1F3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767" y="-6957"/>
            <a:ext cx="76269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"/>
            <a:r>
              <a:rPr lang="en-US" sz="2400" b="1" dirty="0">
                <a:latin typeface="Tw Cen MT" panose="020B0602020104020603" pitchFamily="34" charset="0"/>
              </a:rPr>
              <a:t>REVENUE IMPROVEMENT ACTION PLAN FOR </a:t>
            </a:r>
            <a:r>
              <a:rPr lang="en-US" sz="2400" b="1" dirty="0" smtClean="0">
                <a:latin typeface="Tw Cen MT" panose="020B0602020104020603" pitchFamily="34" charset="0"/>
              </a:rPr>
              <a:t>2026</a:t>
            </a:r>
            <a:r>
              <a:rPr lang="en-US" sz="2400" dirty="0" smtClean="0">
                <a:latin typeface="Tw Cen MT" panose="020B0602020104020603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Tw Cen MT" panose="020B0602020104020603" pitchFamily="34" charset="0"/>
              <a:cs typeface="Arial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461B00D7-8929-4771-551D-7AB819178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641892"/>
              </p:ext>
            </p:extLst>
          </p:nvPr>
        </p:nvGraphicFramePr>
        <p:xfrm>
          <a:off x="257176" y="455249"/>
          <a:ext cx="11672886" cy="612685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2372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99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1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43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86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929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1149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5944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4017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0780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12932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7135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OBJECTIVE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ACTIVITIES/STRATEGIES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QUARTER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EXPECTED OUTPUT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ESTIMATED COST (GH₵)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FUNDING SOURCE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IMPLEMENTATION AGENCY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COLLABORATORS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96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 QTR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 QTR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3 QTR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4 QTR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755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Strengthen</a:t>
                      </a:r>
                      <a:r>
                        <a:rPr lang="fr-FR" sz="1200" b="0" u="none" strike="noStrike" baseline="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Domestic Resource Mobilization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/>
                </a:tc>
                <a:tc>
                  <a:txBody>
                    <a:bodyPr/>
                    <a:lstStyle/>
                    <a:p>
                      <a:pPr marL="53975" indent="-53975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Rehabilitation</a:t>
                      </a:r>
                      <a:r>
                        <a:rPr lang="en-US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of 12-Unit  Water Closet with Borehole at Akim Swedru.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Fees</a:t>
                      </a:r>
                      <a:r>
                        <a:rPr lang="en-US" sz="1200" u="none" strike="noStrike" baseline="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increased by 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400,000.00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DA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Works</a:t>
                      </a:r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Dept.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Update revenue database by June, </a:t>
                      </a:r>
                      <a:r>
                        <a:rPr lang="en-US" sz="1200" u="none" strike="noStrike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Business operating fees to increase by 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20,000.00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IGF/</a:t>
                      </a:r>
                    </a:p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Budget unit/ finance dept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Area Councils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Mount Revenue Post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Revenue performance levels to be increased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15,000.00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IGF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Finance dept /Works dept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Revenue Collectors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9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Empower taskforce to ensure land property developers pay approved fees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Increase in land</a:t>
                      </a:r>
                      <a:r>
                        <a:rPr lang="en-US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and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buildings by 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10,000.00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DACF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Works Dept.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9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Sensitize stakeholder/revenue education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Responsiveness to revenue mobilization to improve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5,000.00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IGF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Budget unit/ Finance Dept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Stakeholders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9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Train revenue collectors on fee fixing and revenue collection strategies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Revenue collection to be increased by 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10,000.00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IGF/</a:t>
                      </a:r>
                    </a:p>
                    <a:p>
                      <a:pPr marL="53975" indent="0" algn="l" fontAlgn="ctr"/>
                      <a:r>
                        <a:rPr lang="en-US" sz="1200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Budget unit/ Finance Dept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HR Dept.</a:t>
                      </a: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923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Completion of 1no. 6-unit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lockable stores at Akim Swedru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Rent Increased by 2%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987,726.90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Works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Dept.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17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1,447,726.90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Slide Number Placeholder 5"/>
          <p:cNvSpPr txBox="1">
            <a:spLocks/>
          </p:cNvSpPr>
          <p:nvPr/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0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0C9F1FD-26AD-D3B6-02B0-3740FBC2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1" y="87709"/>
            <a:ext cx="7620000" cy="1231106"/>
          </a:xfrm>
        </p:spPr>
        <p:txBody>
          <a:bodyPr/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REVENUE MOBILIZATION STRATEGIES FOR KEY REVENUE SOURCES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EE81AD6D-B012-DBE0-5CC0-6ED43AC5A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828783"/>
              </p:ext>
            </p:extLst>
          </p:nvPr>
        </p:nvGraphicFramePr>
        <p:xfrm>
          <a:off x="200026" y="440753"/>
          <a:ext cx="11401424" cy="600954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346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548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80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REVENUE SOURCE</a:t>
                      </a:r>
                      <a:endParaRPr lang="en-US" sz="18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KEY STRATEGIES</a:t>
                      </a:r>
                      <a:endParaRPr lang="en-US" sz="18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009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1. RATES (Basic Rates/Property Rates)</a:t>
                      </a:r>
                      <a:endParaRPr lang="en-US" sz="18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Basic Rate: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Adding the Basic Rate component to all B.O. Ps and all other charges to reduce the cost of collection and make collection easier.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Property Rates: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Establish</a:t>
                      </a:r>
                      <a:r>
                        <a:rPr lang="en-GB" sz="1800" baseline="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and Enforce Development Control Task Force.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Provide logistical support for the Development Control Task Force.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479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2. LANDS </a:t>
                      </a:r>
                      <a:endParaRPr lang="en-US" sz="18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716280" algn="l"/>
                        </a:tabLst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Undertake weekly monitoring of newly developed sites.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Provide logistical support for the Development Control Task Force.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Organising monthly Spatial Planning Committee meetings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4202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3. LICENSES </a:t>
                      </a:r>
                      <a:endParaRPr lang="en-US" sz="18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Public education on payment of fees.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Review and update existing business database.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Establish Task Force for revenue mobilization in the District.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Prosecute </a:t>
                      </a: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rate defaulters.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Slide Number Placeholder 5"/>
          <p:cNvSpPr txBox="1">
            <a:spLocks/>
          </p:cNvSpPr>
          <p:nvPr/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33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0C9F1FD-26AD-D3B6-02B0-3740FBC2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1" y="87709"/>
            <a:ext cx="7467600" cy="1231106"/>
          </a:xfrm>
        </p:spPr>
        <p:txBody>
          <a:bodyPr/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REVENUE MOBILIZATION STRATEGIES FOR KEY REVENUE SOURCES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EE81AD6D-B012-DBE0-5CC0-6ED43AC5A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129184"/>
              </p:ext>
            </p:extLst>
          </p:nvPr>
        </p:nvGraphicFramePr>
        <p:xfrm>
          <a:off x="514350" y="546752"/>
          <a:ext cx="11229975" cy="580959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2962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337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25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REVENUE SOURCE</a:t>
                      </a:r>
                      <a:endParaRPr lang="en-US" sz="18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KEY STRATEGIES</a:t>
                      </a:r>
                      <a:endParaRPr lang="en-US" sz="18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778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4. RENT </a:t>
                      </a:r>
                      <a:endParaRPr lang="en-US" sz="18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Sensitize occupants of Government stores on the need to pay rent.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Timely Issuance of demand notice.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Prosecute defaulters.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237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5. FEES AND FINES</a:t>
                      </a:r>
                      <a:endParaRPr lang="en-US" sz="18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Sensitize various business operators by organising stakeholders’ consultative meetings.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Formation of revenue monitoring team to check on the activities of revenue collectors, especially on market days.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3557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6. REVENUE COLLECTORS </a:t>
                      </a:r>
                      <a:endParaRPr lang="en-US" sz="1800" b="1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Quarterly rotation of revenue collectors.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Setting target for revenue collectors. 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Train and resource revenue collectors on effective strategies of mobilizing revenue.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Sanction underperforming revenue collectors. 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8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Awarding best performing revenue collectors.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Slide Number Placeholder 5"/>
          <p:cNvSpPr txBox="1">
            <a:spLocks/>
          </p:cNvSpPr>
          <p:nvPr/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7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63" y="0"/>
            <a:ext cx="11272837" cy="6242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" algn="ctr">
              <a:lnSpc>
                <a:spcPct val="150000"/>
              </a:lnSpc>
              <a:spcAft>
                <a:spcPts val="70"/>
              </a:spcAft>
            </a:pPr>
            <a:r>
              <a:rPr lang="en-US" sz="2800" b="1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 FUNCTIONS OF THE DISTRICT</a:t>
            </a:r>
          </a:p>
          <a:p>
            <a:pPr marR="1270" algn="just">
              <a:lnSpc>
                <a:spcPct val="150000"/>
              </a:lnSpc>
              <a:spcAft>
                <a:spcPts val="70"/>
              </a:spcAft>
            </a:pPr>
            <a:r>
              <a:rPr lang="en-US" sz="1800" kern="1200" dirty="0">
                <a:latin typeface="Tw Cen MT" panose="020B0602020104020603" pitchFamily="34" charset="0"/>
                <a:cs typeface="Arial" panose="020B0604020202020204" pitchFamily="34" charset="0"/>
              </a:rPr>
              <a:t>The functions exercised by the Assembly are deliberative, legislative as well as executive. The specific functions among others as stipulated in the Local Governance Act of 2016, Act 936 include:</a:t>
            </a:r>
            <a:endParaRPr lang="en-US" sz="1800" b="1" dirty="0"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Responsible for the development, improvement and management of human settlements and the environment in the district;</a:t>
            </a:r>
            <a:endParaRPr lang="en-GB" sz="1800" dirty="0"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Assembly takes steps and measures that are necessary and expedient to execute approved development plans for the district;</a:t>
            </a:r>
            <a:endParaRPr lang="en-GB" sz="1800" dirty="0"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Guide, encourage and support sub-district local structures, public agencies and local communities to perform their functions in the execution of approved development plans;</a:t>
            </a:r>
            <a:endParaRPr lang="en-GB" sz="1800" dirty="0"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Initiate and encourage joint participation with other persons or bodies to execute approved development plans;</a:t>
            </a:r>
            <a:endParaRPr lang="en-GB" sz="1800" dirty="0"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or encourage other persons or bodies to undertake projects under approved development plans; and</a:t>
            </a:r>
            <a:endParaRPr lang="en-GB" sz="1800" dirty="0"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 the execution of projects under approved development plans and assess and evaluate their impact on the development of the district and national economy in accordance with government policy.</a:t>
            </a: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Tw Cen MT" panose="020B0602020104020603" pitchFamily="34" charset="0"/>
                <a:cs typeface="Times New Roman" panose="02020603050405020304" pitchFamily="18" charset="0"/>
              </a:rPr>
              <a:t>Exercise political and administrative authority in the district.</a:t>
            </a:r>
            <a:endParaRPr lang="en-GB" sz="1800" dirty="0"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36" y="0"/>
            <a:ext cx="10644079" cy="1072661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2026-2029 Revenue Projections – All Revenue Sources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C8A136D8-C68B-E1B8-7803-01208CD91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699753"/>
              </p:ext>
            </p:extLst>
          </p:nvPr>
        </p:nvGraphicFramePr>
        <p:xfrm>
          <a:off x="298545" y="648434"/>
          <a:ext cx="11595660" cy="59780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94457">
                  <a:extLst>
                    <a:ext uri="{9D8B030D-6E8A-4147-A177-3AD203B41FA5}">
                      <a16:colId xmlns:a16="http://schemas.microsoft.com/office/drawing/2014/main" xmlns="" val="2982746521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xmlns="" val="1371123408"/>
                    </a:ext>
                  </a:extLst>
                </a:gridCol>
                <a:gridCol w="1764648">
                  <a:extLst>
                    <a:ext uri="{9D8B030D-6E8A-4147-A177-3AD203B41FA5}">
                      <a16:colId xmlns:a16="http://schemas.microsoft.com/office/drawing/2014/main" xmlns="" val="4052428521"/>
                    </a:ext>
                  </a:extLst>
                </a:gridCol>
                <a:gridCol w="1444293">
                  <a:extLst>
                    <a:ext uri="{9D8B030D-6E8A-4147-A177-3AD203B41FA5}">
                      <a16:colId xmlns:a16="http://schemas.microsoft.com/office/drawing/2014/main" xmlns="" val="855749572"/>
                    </a:ext>
                  </a:extLst>
                </a:gridCol>
                <a:gridCol w="1664029">
                  <a:extLst>
                    <a:ext uri="{9D8B030D-6E8A-4147-A177-3AD203B41FA5}">
                      <a16:colId xmlns:a16="http://schemas.microsoft.com/office/drawing/2014/main" xmlns="" val="3918620713"/>
                    </a:ext>
                  </a:extLst>
                </a:gridCol>
                <a:gridCol w="1664029">
                  <a:extLst>
                    <a:ext uri="{9D8B030D-6E8A-4147-A177-3AD203B41FA5}">
                      <a16:colId xmlns:a16="http://schemas.microsoft.com/office/drawing/2014/main" xmlns="" val="1589984605"/>
                    </a:ext>
                  </a:extLst>
                </a:gridCol>
                <a:gridCol w="1664029">
                  <a:extLst>
                    <a:ext uri="{9D8B030D-6E8A-4147-A177-3AD203B41FA5}">
                      <a16:colId xmlns:a16="http://schemas.microsoft.com/office/drawing/2014/main" xmlns="" val="4058795654"/>
                    </a:ext>
                  </a:extLst>
                </a:gridCol>
              </a:tblGrid>
              <a:tr h="2539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w Cen MT" panose="020B0602020104020603" pitchFamily="34" charset="0"/>
                        </a:rPr>
                        <a:t>ITEM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w Cen MT" panose="020B0602020104020603" pitchFamily="34" charset="0"/>
                        </a:rPr>
                        <a:t>2025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w Cen MT" panose="020B0602020104020603" pitchFamily="34" charset="0"/>
                        </a:rPr>
                        <a:t>2026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w Cen MT" panose="020B0602020104020603" pitchFamily="34" charset="0"/>
                        </a:rPr>
                        <a:t>2027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w Cen MT" panose="020B0602020104020603" pitchFamily="34" charset="0"/>
                        </a:rPr>
                        <a:t>2028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w Cen MT" panose="020B0602020104020603" pitchFamily="34" charset="0"/>
                        </a:rPr>
                        <a:t>2029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extLst>
                  <a:ext uri="{0D108BD9-81ED-4DB2-BD59-A6C34878D82A}">
                    <a16:rowId xmlns:a16="http://schemas.microsoft.com/office/drawing/2014/main" xmlns="" val="3953595079"/>
                  </a:ext>
                </a:extLst>
              </a:tr>
              <a:tr h="504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kern="100" dirty="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w Cen MT" panose="020B0602020104020603" pitchFamily="34" charset="0"/>
                        </a:rPr>
                        <a:t>Budget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w Cen MT" panose="020B0602020104020603" pitchFamily="34" charset="0"/>
                        </a:rPr>
                        <a:t>Actual as at September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 smtClean="0"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Budget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w Cen MT" panose="020B0602020104020603" pitchFamily="34" charset="0"/>
                        </a:rPr>
                        <a:t>Projection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effectLst/>
                          <a:latin typeface="Tw Cen MT" panose="020B0602020104020603" pitchFamily="34" charset="0"/>
                        </a:rPr>
                        <a:t>Projection</a:t>
                      </a:r>
                      <a:endParaRPr lang="en-US" sz="1600" b="1" kern="10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effectLst/>
                          <a:latin typeface="Tw Cen MT" panose="020B0602020104020603" pitchFamily="34" charset="0"/>
                        </a:rPr>
                        <a:t>Projection</a:t>
                      </a:r>
                      <a:endParaRPr lang="en-US" sz="1600" b="1" kern="10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extLst>
                  <a:ext uri="{0D108BD9-81ED-4DB2-BD59-A6C34878D82A}">
                    <a16:rowId xmlns:a16="http://schemas.microsoft.com/office/drawing/2014/main" xmlns="" val="2981391896"/>
                  </a:ext>
                </a:extLst>
              </a:tr>
              <a:tr h="488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w Cen MT" panose="020B0602020104020603" pitchFamily="34" charset="0"/>
                        </a:rPr>
                        <a:t>IGF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 698,600.00 </a:t>
                      </a: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     697,455.78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   799,300.00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815,286.00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831,591.72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848,223.55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215500473"/>
                  </a:ext>
                </a:extLst>
              </a:tr>
              <a:tr h="5082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w Cen MT" panose="020B0602020104020603" pitchFamily="34" charset="0"/>
                        </a:rPr>
                        <a:t>Compensation of Employee 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5,820,073.41 </a:t>
                      </a:r>
                      <a:endParaRPr lang="en-US" sz="16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 5,033,711.81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5,759,974.53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5,875,174.02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5,992,677.50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6,112,531.05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51103208"/>
                  </a:ext>
                </a:extLst>
              </a:tr>
              <a:tr h="5082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effectLst/>
                          <a:latin typeface="Tw Cen MT" panose="020B0602020104020603" pitchFamily="34" charset="0"/>
                        </a:rPr>
                        <a:t>Goods and Services Transfer </a:t>
                      </a:r>
                      <a:endParaRPr lang="en-US" sz="1600" b="1" kern="10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101,500.00</a:t>
                      </a:r>
                      <a:endParaRPr lang="en-US" sz="16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       75,590.48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   321,405.00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327,833.10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334,389.76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341,077.56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948182829"/>
                  </a:ext>
                </a:extLst>
              </a:tr>
              <a:tr h="4669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effectLst/>
                          <a:latin typeface="Tw Cen MT" panose="020B0602020104020603" pitchFamily="34" charset="0"/>
                        </a:rPr>
                        <a:t>Assets Transfer</a:t>
                      </a:r>
                      <a:endParaRPr lang="en-US" sz="1600" b="1" kern="10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25,180.00</a:t>
                      </a:r>
                      <a:endParaRPr lang="en-US" sz="16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25,180.00 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25,683.60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26,197.27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26,721.22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8643231"/>
                  </a:ext>
                </a:extLst>
              </a:tr>
              <a:tr h="488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effectLst/>
                          <a:latin typeface="Tw Cen MT" panose="020B0602020104020603" pitchFamily="34" charset="0"/>
                        </a:rPr>
                        <a:t>DACF-Assembly</a:t>
                      </a:r>
                      <a:endParaRPr lang="en-US" sz="1600" b="1" kern="10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17,277,113.83</a:t>
                      </a:r>
                      <a:endParaRPr lang="en-US" sz="16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 5,676,226.35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21,029,617.98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23,966,456.78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24,445,785.92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24,934,701.63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08034727"/>
                  </a:ext>
                </a:extLst>
              </a:tr>
              <a:tr h="488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effectLst/>
                          <a:latin typeface="Tw Cen MT" panose="020B0602020104020603" pitchFamily="34" charset="0"/>
                        </a:rPr>
                        <a:t>DACF-MP</a:t>
                      </a:r>
                      <a:endParaRPr lang="en-US" sz="1600" b="1" kern="10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1,360,000.00</a:t>
                      </a:r>
                      <a:endParaRPr lang="en-US" sz="16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     825,723.58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1,360,507.25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1,387,717.40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1,415,471.74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1,443,781.18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153880446"/>
                  </a:ext>
                </a:extLst>
              </a:tr>
              <a:tr h="4669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 smtClean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DACF-DRIP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0" kern="100" dirty="0" smtClean="0">
                          <a:effectLst/>
                          <a:latin typeface="Tw Cen MT" panose="020B06020201040206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6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500,000.00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510,000.00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520,200.00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530,604.00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881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kern="100" dirty="0" smtClean="0">
                          <a:effectLst/>
                          <a:latin typeface="Tw Cen MT" panose="020B0602020104020603" pitchFamily="34" charset="0"/>
                        </a:rPr>
                        <a:t>DACF-PWD</a:t>
                      </a:r>
                      <a:endParaRPr lang="en-US" sz="1600" b="1" kern="100" dirty="0" smtClean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447,813.00</a:t>
                      </a:r>
                      <a:endParaRPr lang="en-US" sz="16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     286,900.47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    863,218.39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880,482.76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898,092.41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916,054.26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219215452"/>
                  </a:ext>
                </a:extLst>
              </a:tr>
              <a:tr h="4881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kern="100" dirty="0" smtClean="0">
                          <a:effectLst/>
                          <a:latin typeface="Tw Cen MT" panose="020B0602020104020603" pitchFamily="34" charset="0"/>
                        </a:rPr>
                        <a:t>DACF-RFG</a:t>
                      </a:r>
                      <a:endParaRPr lang="en-US" sz="1600" b="1" kern="100" dirty="0" smtClean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1,355,306.00</a:t>
                      </a:r>
                      <a:endParaRPr lang="en-US" sz="1600" b="0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2,856,079.00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2,913,200.58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2,971,464.59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3,030,893.88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9447826"/>
                  </a:ext>
                </a:extLst>
              </a:tr>
              <a:tr h="2579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 dirty="0" smtClean="0">
                          <a:effectLst/>
                          <a:latin typeface="Tw Cen MT" panose="020B0602020104020603" pitchFamily="34" charset="0"/>
                        </a:rPr>
                        <a:t>MAG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0" kern="1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3,200.00</a:t>
                      </a: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93838078"/>
                  </a:ext>
                </a:extLst>
              </a:tr>
              <a:tr h="488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effectLst/>
                          <a:latin typeface="Tw Cen MT" panose="020B0602020104020603" pitchFamily="34" charset="0"/>
                        </a:rPr>
                        <a:t>Total</a:t>
                      </a:r>
                      <a:endParaRPr lang="en-US" sz="1600" b="1" kern="100">
                        <a:effectLst/>
                        <a:latin typeface="Tw Cen MT" panose="020B06020201040206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1" kern="100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27,089,293.49</a:t>
                      </a:r>
                      <a:endParaRPr lang="en-US" sz="1600" b="1" kern="100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12,605,887.74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33,515,282.15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36,701,834.24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37,435,870.91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38,184,588.33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61151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1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173" y="1"/>
            <a:ext cx="9345827" cy="1477107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Expenditure By Budget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Programme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 And Economic Classification-all Funding Sources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B328FAF-F2BE-8176-A1A9-B0A3C655D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066780"/>
              </p:ext>
            </p:extLst>
          </p:nvPr>
        </p:nvGraphicFramePr>
        <p:xfrm>
          <a:off x="297722" y="1362808"/>
          <a:ext cx="11489466" cy="5344061"/>
        </p:xfrm>
        <a:graphic>
          <a:graphicData uri="http://schemas.openxmlformats.org/drawingml/2006/table">
            <a:tbl>
              <a:tblPr firstRow="1" firstCol="1" bandRow="1"/>
              <a:tblGrid>
                <a:gridCol w="3273764">
                  <a:extLst>
                    <a:ext uri="{9D8B030D-6E8A-4147-A177-3AD203B41FA5}">
                      <a16:colId xmlns:a16="http://schemas.microsoft.com/office/drawing/2014/main" xmlns="" val="1952423211"/>
                    </a:ext>
                  </a:extLst>
                </a:gridCol>
                <a:gridCol w="2181437">
                  <a:extLst>
                    <a:ext uri="{9D8B030D-6E8A-4147-A177-3AD203B41FA5}">
                      <a16:colId xmlns:a16="http://schemas.microsoft.com/office/drawing/2014/main" xmlns="" val="2740344663"/>
                    </a:ext>
                  </a:extLst>
                </a:gridCol>
                <a:gridCol w="2085303">
                  <a:extLst>
                    <a:ext uri="{9D8B030D-6E8A-4147-A177-3AD203B41FA5}">
                      <a16:colId xmlns:a16="http://schemas.microsoft.com/office/drawing/2014/main" xmlns="" val="196801043"/>
                    </a:ext>
                  </a:extLst>
                </a:gridCol>
                <a:gridCol w="2063012">
                  <a:extLst>
                    <a:ext uri="{9D8B030D-6E8A-4147-A177-3AD203B41FA5}">
                      <a16:colId xmlns:a16="http://schemas.microsoft.com/office/drawing/2014/main" xmlns="" val="1812448680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xmlns="" val="2764479281"/>
                    </a:ext>
                  </a:extLst>
                </a:gridCol>
              </a:tblGrid>
              <a:tr h="41469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 PROGRAMME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AMOUNT GH¢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2137624"/>
                  </a:ext>
                </a:extLst>
              </a:tr>
              <a:tr h="8176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COMPENSATION OF EMPLOYEES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GOODS &amp; SERVICE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CAPITAL EXPENDITURE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4872427"/>
                  </a:ext>
                </a:extLst>
              </a:tr>
              <a:tr h="8176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 and Administration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3,356,715.81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1,681,848.59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889,180.00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5,927,744.40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57043951"/>
                  </a:ext>
                </a:extLst>
              </a:tr>
              <a:tr h="6140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Social Services Delivery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917,623.62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3,624,106.54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7,984,191.40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12,525,921.56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250558"/>
                  </a:ext>
                </a:extLst>
              </a:tr>
              <a:tr h="8176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Infrastructure Delivery and Management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785,232.72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450,951.28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6,362,028.10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7,598,212.10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2761713"/>
                  </a:ext>
                </a:extLst>
              </a:tr>
              <a:tr h="6140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Economic Development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854,119.44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285,352.25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6,252,932.40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7,392,404.09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2419238"/>
                  </a:ext>
                </a:extLst>
              </a:tr>
              <a:tr h="6140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Environmental Management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71,000.00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71,000.00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6308779"/>
                  </a:ext>
                </a:extLst>
              </a:tr>
              <a:tr h="6140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0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5,913,691.59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6,113,258.66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21,488,331.90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    33,515,282.15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8321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27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xmlns="" id="{860A67BD-FDE7-DC55-F075-5B017E3126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0477" y="-272955"/>
            <a:ext cx="8844482" cy="1318488"/>
          </a:xfrm>
          <a:prstGeom prst="rect">
            <a:avLst/>
          </a:prstGeom>
        </p:spPr>
        <p:txBody>
          <a:bodyPr vert="horz" wrap="square" lIns="0" tIns="330377" rIns="0" bIns="0" rtlCol="0">
            <a:spAutoFit/>
          </a:bodyPr>
          <a:lstStyle/>
          <a:p>
            <a:pPr marL="749935" marR="5080" algn="ctr">
              <a:spcBef>
                <a:spcPts val="105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Key Projects For 2026 and Corresponding Cost and Justification</a:t>
            </a:r>
            <a:endParaRPr lang="en-US" sz="2000" b="1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41D999C2-483C-141E-648C-0F03E7CA9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507849"/>
              </p:ext>
            </p:extLst>
          </p:nvPr>
        </p:nvGraphicFramePr>
        <p:xfrm>
          <a:off x="342899" y="1045533"/>
          <a:ext cx="11472864" cy="5640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42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9802">
                  <a:extLst>
                    <a:ext uri="{9D8B030D-6E8A-4147-A177-3AD203B41FA5}">
                      <a16:colId xmlns:a16="http://schemas.microsoft.com/office/drawing/2014/main" xmlns="" val="2318777607"/>
                    </a:ext>
                  </a:extLst>
                </a:gridCol>
                <a:gridCol w="1297965">
                  <a:extLst>
                    <a:ext uri="{9D8B030D-6E8A-4147-A177-3AD203B41FA5}">
                      <a16:colId xmlns:a16="http://schemas.microsoft.com/office/drawing/2014/main" xmlns="" val="429156830"/>
                    </a:ext>
                  </a:extLst>
                </a:gridCol>
                <a:gridCol w="1189802">
                  <a:extLst>
                    <a:ext uri="{9D8B030D-6E8A-4147-A177-3AD203B41FA5}">
                      <a16:colId xmlns:a16="http://schemas.microsoft.com/office/drawing/2014/main" xmlns="" val="1434425904"/>
                    </a:ext>
                  </a:extLst>
                </a:gridCol>
                <a:gridCol w="754434">
                  <a:extLst>
                    <a:ext uri="{9D8B030D-6E8A-4147-A177-3AD203B41FA5}">
                      <a16:colId xmlns:a16="http://schemas.microsoft.com/office/drawing/2014/main" xmlns="" val="3657786632"/>
                    </a:ext>
                  </a:extLst>
                </a:gridCol>
                <a:gridCol w="64898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0987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2487769">
                  <a:extLst>
                    <a:ext uri="{9D8B030D-6E8A-4147-A177-3AD203B41FA5}">
                      <a16:colId xmlns:a16="http://schemas.microsoft.com/office/drawing/2014/main" xmlns="" val="3471396292"/>
                    </a:ext>
                  </a:extLst>
                </a:gridCol>
              </a:tblGrid>
              <a:tr h="1305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IGF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w Cen MT" panose="020B0602020104020603" pitchFamily="34" charset="0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w Cen MT" panose="020B0602020104020603" pitchFamily="34" charset="0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w Cen MT" panose="020B0602020104020603" pitchFamily="34" charset="0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Justification- What do you intend to achieve with the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1137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MANAGEMENT AND ADMINISTRATION</a:t>
                      </a:r>
                    </a:p>
                  </a:txBody>
                  <a:tcPr marL="36896" marR="3689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896" marR="368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145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 GENERAL ADMINISTRATION</a:t>
                      </a: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28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1. Purchase of Office Equipment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and Logistics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25,180.00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b="0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60,000.00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85,180.00</a:t>
                      </a:r>
                      <a:endParaRPr lang="en-GB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Work effectiveness and efficiency enhanced. </a:t>
                      </a:r>
                      <a:endParaRPr lang="en-GB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01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2. Purchase of Office Furniture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70,000.00</a:t>
                      </a:r>
                      <a:endParaRPr lang="en-GB" sz="16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70,000.00</a:t>
                      </a:r>
                      <a:endParaRPr lang="en-GB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Work effectiveness and efficiency enhanced. </a:t>
                      </a:r>
                      <a:endParaRPr lang="en-GB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854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Legislative Enactment and Oversight – MP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500,000.00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500,000.00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Community development promoted.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2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Telecommunications and Internet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Boosters 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15,000.00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15,000.00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Staff work performance</a:t>
                      </a:r>
                      <a:r>
                        <a:rPr lang="en-GB" sz="1600" b="1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enhanced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01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Procurement of Air-conditions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20,000.00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20,000.00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Work effectiveness and efficiency enhanced. </a:t>
                      </a:r>
                      <a:endParaRPr lang="en-GB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01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Procurement of Electrical Equipment 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10,000.00</a:t>
                      </a:r>
                      <a:endParaRPr lang="en-GB" sz="1600" b="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10,000.00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Work effectiveness and efficiency enhanced. </a:t>
                      </a:r>
                      <a:endParaRPr lang="en-GB" sz="16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2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SUB-TOTAL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25,180.00</a:t>
                      </a: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675,000.00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700,180.00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5" name="Slide Number Placeholder 5"/>
          <p:cNvSpPr txBox="1">
            <a:spLocks/>
          </p:cNvSpPr>
          <p:nvPr/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3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DA59C82-1133-37FF-4DF4-5FDD793FE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946113"/>
              </p:ext>
            </p:extLst>
          </p:nvPr>
        </p:nvGraphicFramePr>
        <p:xfrm>
          <a:off x="257175" y="270673"/>
          <a:ext cx="11715754" cy="6320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74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7264"/>
                <a:gridCol w="785814"/>
                <a:gridCol w="1371597"/>
                <a:gridCol w="800103"/>
                <a:gridCol w="700088"/>
                <a:gridCol w="1643062"/>
                <a:gridCol w="2800351"/>
              </a:tblGrid>
              <a:tr h="1321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IGF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Justification- What do you intend to achieve with the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4344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SOCIAL SERVICES DELIVERY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6004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A. EDUCATION,YOUTH AND SPORTS SERVICES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8932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1.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Construct 1No. 2-Unit KG block with furniture/ancillary facility and toilet at </a:t>
                      </a:r>
                      <a:r>
                        <a:rPr lang="en-US" sz="16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Atutunmirem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800,000.00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800,000.00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Quality of teaching and</a:t>
                      </a:r>
                      <a:r>
                        <a:rPr lang="en-US" sz="1600" b="1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learning improved</a:t>
                      </a:r>
                      <a:endParaRPr lang="en-GB" sz="1600" b="1" i="0" u="none" strike="noStrike" cap="non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28639" marR="28639" marT="554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583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2. Construct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1No. 3-Unit classroom block with furniture, 1no. Mechanized borehole and 6-seater W/C toilet at </a:t>
                      </a:r>
                      <a:r>
                        <a:rPr lang="en-US" sz="16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Adinkrom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1,302,961.80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1,302,961.80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</a:t>
                      </a: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Quality of teaching and</a:t>
                      </a:r>
                      <a:r>
                        <a:rPr lang="en-US" sz="1600" b="1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learning improved</a:t>
                      </a:r>
                      <a:endParaRPr lang="en-GB" sz="1600" b="1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4682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3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. Procure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school furniture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2,102,961.80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       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           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2,102,961.80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Quality of teaching and learning improved</a:t>
                      </a:r>
                      <a:endParaRPr lang="en-GB" sz="1600" b="1" i="0" u="none" strike="noStrike" cap="non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6076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SUB-TOTAL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 4,205,923.60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</a:t>
                      </a:r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</a:t>
                      </a:r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4,205,923.60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DA59C82-1133-37FF-4DF4-5FDD793FE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881754"/>
              </p:ext>
            </p:extLst>
          </p:nvPr>
        </p:nvGraphicFramePr>
        <p:xfrm>
          <a:off x="257175" y="270673"/>
          <a:ext cx="11658599" cy="57300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45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7237"/>
                <a:gridCol w="744775"/>
                <a:gridCol w="1303356"/>
                <a:gridCol w="1289037"/>
                <a:gridCol w="658840"/>
                <a:gridCol w="1424155"/>
                <a:gridCol w="2786689"/>
              </a:tblGrid>
              <a:tr h="152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IGF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Justification- What do you intend to achieve with the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9428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SOCIAL SERVICES DELIVERY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9462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. PUBLIC HEALTH SERVICES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835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1.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Construct of 1No. CHPS compound with furniture/equipment at </a:t>
                      </a:r>
                      <a:r>
                        <a:rPr lang="en-US" sz="16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Coppon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880,287.00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                    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880,287.00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Access to Health Care Increased</a:t>
                      </a:r>
                      <a:endParaRPr lang="en-GB" sz="1600" b="1" i="0" u="none" strike="noStrike" cap="non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28639" marR="28639" marT="554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3682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2.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Construct of 1No. CHPS compound with furniture/equipment at Akim Swedru </a:t>
                      </a:r>
                      <a:r>
                        <a:rPr lang="en-US" sz="16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Zongo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 1,222,674.80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1,222,674.80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16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Access to Health Care Increased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23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SUB-TOTAL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 2,102,961.80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 0.00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 2,102,961.80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6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DA59C82-1133-37FF-4DF4-5FDD793FE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752499"/>
              </p:ext>
            </p:extLst>
          </p:nvPr>
        </p:nvGraphicFramePr>
        <p:xfrm>
          <a:off x="442911" y="414338"/>
          <a:ext cx="11458576" cy="59420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9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20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2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89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95583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745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54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0364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50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615099">
                  <a:extLst>
                    <a:ext uri="{9D8B030D-6E8A-4147-A177-3AD203B41FA5}">
                      <a16:colId xmlns:a16="http://schemas.microsoft.com/office/drawing/2014/main" xmlns="" val="2568033111"/>
                    </a:ext>
                  </a:extLst>
                </a:gridCol>
                <a:gridCol w="347760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2009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IGF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Justification- What do you intend to achieve with the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2294">
                <a:tc gridSpan="1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SOCIAL SERVICES DELIVERY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2294">
                <a:tc gridSpan="1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 ENVIRONMENTAL HEALTH AND SANITATION SERVICES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22743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Completion 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of 12-Unit Water Closet Toilet and Bathhouse with a Borehole at AKIM SWEDRU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w Cen MT" panose="020B0602020104020603" pitchFamily="34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400,000.00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400,000.00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Environmental Sanitation Improved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805494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SUB-TOTAL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400,000.00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400,000.00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625F996-E69D-5EAE-4C89-299C7FB57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69730"/>
              </p:ext>
            </p:extLst>
          </p:nvPr>
        </p:nvGraphicFramePr>
        <p:xfrm>
          <a:off x="242885" y="248592"/>
          <a:ext cx="11672889" cy="5968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31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72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4036"/>
                <a:gridCol w="13380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395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665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630678">
                  <a:extLst>
                    <a:ext uri="{9D8B030D-6E8A-4147-A177-3AD203B41FA5}">
                      <a16:colId xmlns:a16="http://schemas.microsoft.com/office/drawing/2014/main" xmlns="" val="2195539545"/>
                    </a:ext>
                  </a:extLst>
                </a:gridCol>
                <a:gridCol w="2643502">
                  <a:extLst>
                    <a:ext uri="{9D8B030D-6E8A-4147-A177-3AD203B41FA5}">
                      <a16:colId xmlns:a16="http://schemas.microsoft.com/office/drawing/2014/main" xmlns="" val="3149102419"/>
                    </a:ext>
                  </a:extLst>
                </a:gridCol>
              </a:tblGrid>
              <a:tr h="10350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IGF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Justification- What do you intend to achieve with the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673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INFRASTRUCTURE</a:t>
                      </a:r>
                      <a:r>
                        <a:rPr lang="en-US" sz="1600" baseline="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DELIVERY AND MANAGEMENT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673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1600" baseline="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PUBLIC WORKS,RURAL HOUSING AND WATER MANAGEMENT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867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1. Completion of 5-bedroom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DCE Bungalow at SWEDRU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868,196.70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868,196.70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Key Staff Accommodated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1819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2. IGF Capital Project(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Markets)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159,860.00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159,860.00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Assembly properties Maintained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813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3. Completion of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 4-bedroom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DCD Bungalow at SWEDRU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1,200,000.00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1,200,000.00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Key Staff Accommodated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1416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4. Completion of the renovation of the District Health Directorate block at Akim Swedru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750,000.00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750,000.00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Assembly properties Maintained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63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SUB-TOTAL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159,860.00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2,818,196.70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2,978,056.70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4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625F996-E69D-5EAE-4C89-299C7FB57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852432"/>
              </p:ext>
            </p:extLst>
          </p:nvPr>
        </p:nvGraphicFramePr>
        <p:xfrm>
          <a:off x="314326" y="328613"/>
          <a:ext cx="11501438" cy="5917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7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50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43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84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12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3513"/>
                <a:gridCol w="1606727">
                  <a:extLst>
                    <a:ext uri="{9D8B030D-6E8A-4147-A177-3AD203B41FA5}">
                      <a16:colId xmlns:a16="http://schemas.microsoft.com/office/drawing/2014/main" xmlns="" val="2195539545"/>
                    </a:ext>
                  </a:extLst>
                </a:gridCol>
                <a:gridCol w="2604674">
                  <a:extLst>
                    <a:ext uri="{9D8B030D-6E8A-4147-A177-3AD203B41FA5}">
                      <a16:colId xmlns:a16="http://schemas.microsoft.com/office/drawing/2014/main" xmlns="" val="3149102419"/>
                    </a:ext>
                  </a:extLst>
                </a:gridCol>
              </a:tblGrid>
              <a:tr h="14289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IGF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Justification- What do you intend to achieve with the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3277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INFRASTRUCTURE</a:t>
                      </a:r>
                      <a:r>
                        <a:rPr lang="en-US" sz="1600" baseline="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DELIVERY AND MANAGEMENT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3277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1600" baseline="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PUBLIC WORKS,RURAL HOUSING AND WATER MANAGEMENT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5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1. Self-help/ Community Initiated projects(Road Reshaping)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300,000.00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300,000.00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Road conditions improved for easy access/movement of people, goods and services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113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2. Drill and Mechanize 10No. Boreholes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 with elevated RC concrete stand and 350 water storage in some selected communities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1,800,000.00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1,800,000.00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Access to potable water improved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31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3. Construction of Bridges in some selected areas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1,378,039.80</a:t>
                      </a:r>
                      <a:endParaRPr lang="en-US" sz="1600" b="0" dirty="0" smtClean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1,378,039.80</a:t>
                      </a:r>
                      <a:endParaRPr lang="en-US" sz="1600" b="1" dirty="0" smtClean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Easy access/movement of people, goods and services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80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SUB-TOTAL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2,100,000.00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1,378,039.80</a:t>
                      </a:r>
                      <a:endParaRPr lang="en-US" sz="1600" b="1" dirty="0" smtClean="0">
                        <a:latin typeface="Tw Cen MT" panose="020B0602020104020603" pitchFamily="34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3,478,039.80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625F996-E69D-5EAE-4C89-299C7FB57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246337"/>
              </p:ext>
            </p:extLst>
          </p:nvPr>
        </p:nvGraphicFramePr>
        <p:xfrm>
          <a:off x="285749" y="113426"/>
          <a:ext cx="11630026" cy="63804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5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86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7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61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728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74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9155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09055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6207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IGF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Justification- What do you intend to achieve with the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4465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 ECONOMIC DEVELOPMENT 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4465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B. TRADE ,TOURISM AND INDUSTRIAL DEVELOPMENT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4749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1.Completion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 of 1No. 6-Unit lockable stores at Akim Swedru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987,726.90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987,726.90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Local Business enterprises promoted for job creation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0553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2.Design and Construct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24hr economy model market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5,257,404.50 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5,257,404.50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Local Business enterprises promoted for job creation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0553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Construction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 of slaughter house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w Cen MT" panose="020B0602020104020603" pitchFamily="34" charset="0"/>
                        </a:rPr>
                        <a:t>1,378,039.80</a:t>
                      </a:r>
                      <a:endParaRPr lang="en-US" sz="1600" b="0" dirty="0" smtClean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1,378,039.80</a:t>
                      </a:r>
                      <a:endParaRPr lang="en-US" sz="1600" b="1" dirty="0" smtClean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Local Business enterprises promoted for job creation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0553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SUB-TOTAL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0.00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6,245,131.40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1,378,039.80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7,623,171.20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50553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GRAND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Calibri"/>
                          <a:cs typeface="Times New Roman" panose="02020603050405020304" pitchFamily="18" charset="0"/>
                        </a:rPr>
                        <a:t> TOTAL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159,860.00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25,180.00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18,547,212.30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2,756,079.60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0.00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w Cen MT" panose="020B0602020104020603" pitchFamily="34" charset="0"/>
                        </a:rPr>
                        <a:t>21,488,331.90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w Cen MT" panose="020B0602020104020603" pitchFamily="34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7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39" y="0"/>
            <a:ext cx="8176846" cy="808892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Sanitation Budget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666887"/>
              </p:ext>
            </p:extLst>
          </p:nvPr>
        </p:nvGraphicFramePr>
        <p:xfrm>
          <a:off x="157163" y="620494"/>
          <a:ext cx="11687175" cy="3208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9577">
                  <a:extLst>
                    <a:ext uri="{9D8B030D-6E8A-4147-A177-3AD203B41FA5}">
                      <a16:colId xmlns:a16="http://schemas.microsoft.com/office/drawing/2014/main" xmlns="" val="260031509"/>
                    </a:ext>
                  </a:extLst>
                </a:gridCol>
                <a:gridCol w="7622374">
                  <a:extLst>
                    <a:ext uri="{9D8B030D-6E8A-4147-A177-3AD203B41FA5}">
                      <a16:colId xmlns:a16="http://schemas.microsoft.com/office/drawing/2014/main" xmlns="" val="2021215530"/>
                    </a:ext>
                  </a:extLst>
                </a:gridCol>
                <a:gridCol w="3255224">
                  <a:extLst>
                    <a:ext uri="{9D8B030D-6E8A-4147-A177-3AD203B41FA5}">
                      <a16:colId xmlns:a16="http://schemas.microsoft.com/office/drawing/2014/main" xmlns="" val="945774854"/>
                    </a:ext>
                  </a:extLst>
                </a:gridCol>
              </a:tblGrid>
              <a:tr h="45836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</a:rPr>
                        <a:t>Liquid Waste</a:t>
                      </a:r>
                      <a:endParaRPr lang="en-US" sz="20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4865706"/>
                  </a:ext>
                </a:extLst>
              </a:tr>
              <a:tr h="4583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</a:rPr>
                        <a:t>No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</a:rPr>
                        <a:t>Name of Activity/Project</a:t>
                      </a:r>
                      <a:endParaRPr lang="en-US" sz="20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</a:rPr>
                        <a:t>Budget</a:t>
                      </a:r>
                      <a:endParaRPr lang="en-US" sz="20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4860692"/>
                  </a:ext>
                </a:extLst>
              </a:tr>
              <a:tr h="458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500" b="1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1500" b="1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5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Sanitation Improvement package (SIP)</a:t>
                      </a:r>
                      <a:endParaRPr lang="en-US" sz="15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5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387,205.00</a:t>
                      </a:r>
                      <a:endParaRPr lang="en-US" sz="15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  <a:extLst>
                  <a:ext uri="{0D108BD9-81ED-4DB2-BD59-A6C34878D82A}">
                    <a16:rowId xmlns:a16="http://schemas.microsoft.com/office/drawing/2014/main" xmlns="" val="3709232867"/>
                  </a:ext>
                </a:extLst>
              </a:tr>
              <a:tr h="458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500" b="1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1500" b="1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5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Evacuation of refuse dumps and maintenance of  final disposal Landfill sites</a:t>
                      </a:r>
                      <a:endParaRPr lang="en-US" sz="15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5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276,600.00</a:t>
                      </a:r>
                      <a:endParaRPr lang="en-US" sz="15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</a:tr>
              <a:tr h="458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500" b="1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1500" b="1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5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Evacuation and levelling of refuse dump site in peri-urban communities</a:t>
                      </a:r>
                      <a:endParaRPr lang="en-US" sz="15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5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100,000.00</a:t>
                      </a:r>
                      <a:endParaRPr lang="en-US" sz="15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  <a:extLst>
                  <a:ext uri="{0D108BD9-81ED-4DB2-BD59-A6C34878D82A}">
                    <a16:rowId xmlns:a16="http://schemas.microsoft.com/office/drawing/2014/main" xmlns="" val="193442217"/>
                  </a:ext>
                </a:extLst>
              </a:tr>
              <a:tr h="458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500" b="1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1500" b="1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 Desilting drains and monthly clean-up exercise (National Sanitation Day)</a:t>
                      </a:r>
                      <a:endParaRPr lang="en-US" sz="15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5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441,317.80</a:t>
                      </a:r>
                      <a:endParaRPr lang="en-US" sz="15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</a:tr>
              <a:tr h="458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 b="1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b="1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31628" marR="3162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500" b="1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1, 205,122.80</a:t>
                      </a:r>
                    </a:p>
                  </a:txBody>
                  <a:tcPr marL="31628" marR="31628" marT="0" marB="0" anchor="ctr"/>
                </a:tc>
                <a:extLst>
                  <a:ext uri="{0D108BD9-81ED-4DB2-BD59-A6C34878D82A}">
                    <a16:rowId xmlns:a16="http://schemas.microsoft.com/office/drawing/2014/main" xmlns="" val="129520014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598479"/>
              </p:ext>
            </p:extLst>
          </p:nvPr>
        </p:nvGraphicFramePr>
        <p:xfrm>
          <a:off x="128587" y="3982084"/>
          <a:ext cx="11744325" cy="23556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1498">
                  <a:extLst>
                    <a:ext uri="{9D8B030D-6E8A-4147-A177-3AD203B41FA5}">
                      <a16:colId xmlns:a16="http://schemas.microsoft.com/office/drawing/2014/main" xmlns="" val="134508048"/>
                    </a:ext>
                  </a:extLst>
                </a:gridCol>
                <a:gridCol w="7828768">
                  <a:extLst>
                    <a:ext uri="{9D8B030D-6E8A-4147-A177-3AD203B41FA5}">
                      <a16:colId xmlns:a16="http://schemas.microsoft.com/office/drawing/2014/main" xmlns="" val="3694199055"/>
                    </a:ext>
                  </a:extLst>
                </a:gridCol>
                <a:gridCol w="3084059">
                  <a:extLst>
                    <a:ext uri="{9D8B030D-6E8A-4147-A177-3AD203B41FA5}">
                      <a16:colId xmlns:a16="http://schemas.microsoft.com/office/drawing/2014/main" xmlns="" val="1201937429"/>
                    </a:ext>
                  </a:extLst>
                </a:gridCol>
              </a:tblGrid>
              <a:tr h="291873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</a:rPr>
                        <a:t>Solid Waste</a:t>
                      </a:r>
                      <a:endParaRPr lang="en-US" sz="20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8763113"/>
                  </a:ext>
                </a:extLst>
              </a:tr>
              <a:tr h="291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</a:rPr>
                        <a:t>No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w Cen MT" panose="020B0602020104020603" pitchFamily="34" charset="0"/>
                        </a:rPr>
                        <a:t>Name of Activity/Project</a:t>
                      </a:r>
                      <a:endParaRPr lang="en-US" sz="2000" b="1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  <a:sym typeface="Arial"/>
                        </a:rPr>
                        <a:t>Budget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5824376"/>
                  </a:ext>
                </a:extLst>
              </a:tr>
              <a:tr h="291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1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1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Regular dislodging of all institutions and public toilets</a:t>
                      </a:r>
                      <a:endParaRPr lang="en-US" sz="14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4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494,317.00</a:t>
                      </a:r>
                      <a:endParaRPr lang="en-US" sz="14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  <a:extLst>
                  <a:ext uri="{0D108BD9-81ED-4DB2-BD59-A6C34878D82A}">
                    <a16:rowId xmlns:a16="http://schemas.microsoft.com/office/drawing/2014/main" xmlns="" val="4064835252"/>
                  </a:ext>
                </a:extLst>
              </a:tr>
              <a:tr h="291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1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1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Support implementation of Community Led Total Sanitation (CLTS)  </a:t>
                      </a:r>
                      <a:endParaRPr lang="en-US" sz="14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4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20,000.00</a:t>
                      </a:r>
                      <a:endParaRPr lang="en-US" sz="14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</a:tr>
              <a:tr h="291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1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b="1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4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Disinfection and fumigation services district wide</a:t>
                      </a:r>
                      <a:endParaRPr lang="en-US" sz="14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366,275.00</a:t>
                      </a:r>
                    </a:p>
                  </a:txBody>
                  <a:tcPr marL="31628" marR="31628" marT="0" marB="0" anchor="ctr"/>
                </a:tc>
              </a:tr>
              <a:tr h="291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1" dirty="0" smtClean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b="1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Health education on environmental sanitation and disease preventions</a:t>
                      </a:r>
                      <a:endParaRPr lang="en-US" sz="1400" dirty="0">
                        <a:effectLst/>
                        <a:latin typeface="Tw Cen MT" panose="020B06020201040206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8" marR="3162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17,247.00</a:t>
                      </a:r>
                    </a:p>
                  </a:txBody>
                  <a:tcPr marL="31628" marR="31628" marT="0" marB="0" anchor="ctr"/>
                </a:tc>
                <a:extLst>
                  <a:ext uri="{0D108BD9-81ED-4DB2-BD59-A6C34878D82A}">
                    <a16:rowId xmlns:a16="http://schemas.microsoft.com/office/drawing/2014/main" xmlns="" val="682158049"/>
                  </a:ext>
                </a:extLst>
              </a:tr>
              <a:tr h="291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1" dirty="0">
                        <a:effectLst/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31628" marR="3162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897,839.00</a:t>
                      </a:r>
                    </a:p>
                  </a:txBody>
                  <a:tcPr marL="31628" marR="31628" marT="0" marB="0" anchor="ctr"/>
                </a:tc>
                <a:extLst>
                  <a:ext uri="{0D108BD9-81ED-4DB2-BD59-A6C34878D82A}">
                    <a16:rowId xmlns:a16="http://schemas.microsoft.com/office/drawing/2014/main" xmlns="" val="3632239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1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933361"/>
              </p:ext>
            </p:extLst>
          </p:nvPr>
        </p:nvGraphicFramePr>
        <p:xfrm>
          <a:off x="328613" y="571956"/>
          <a:ext cx="11501437" cy="58440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04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010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21020">
                <a:tc>
                  <a:txBody>
                    <a:bodyPr/>
                    <a:lstStyle/>
                    <a:p>
                      <a:pPr marL="91440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Arial"/>
                        </a:rPr>
                        <a:t>FOCUS</a:t>
                      </a:r>
                      <a:r>
                        <a:rPr sz="1800" b="1" spc="-35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Arial"/>
                        </a:rPr>
                        <a:t>AREA</a:t>
                      </a:r>
                      <a:endParaRPr sz="18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Arial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450850" algn="ctr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Arial"/>
                        </a:rPr>
                        <a:t>ADOPTED</a:t>
                      </a:r>
                      <a:r>
                        <a:rPr sz="1800" b="1" spc="-2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Arial"/>
                        </a:rPr>
                        <a:t>POLICY OBJECTIVE</a:t>
                      </a:r>
                      <a:endParaRPr sz="18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Arial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4793"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Local Governance and Decentralisation</a:t>
                      </a: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Deepen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Political and Administrative Decentralisation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2772"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Strong and resilient</a:t>
                      </a:r>
                      <a:r>
                        <a:rPr lang="en-GB" sz="1800" b="0" baseline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economy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Strengthen domestic resource mobilization to improve capacity for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revenue collection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2252"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Agriculture and rural development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Modernize and enhance agricultural production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systems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27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Education and training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Enhance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equitable access to and participation in quality education at all levels.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254959"/>
                  </a:ext>
                </a:extLst>
              </a:tr>
              <a:tr h="69710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Health and health services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Ensure accessible, and quality Universal Health Coverage (UHC) for all.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24704130"/>
                  </a:ext>
                </a:extLst>
              </a:tr>
              <a:tr h="771753">
                <a:tc>
                  <a:txBody>
                    <a:bodyPr/>
                    <a:lstStyle/>
                    <a:p>
                      <a:pPr marL="53975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Child protection and development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-53975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Prevent and protect children from all forms of violence, abuse, neglect and exploitation.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62688456"/>
                  </a:ext>
                </a:extLst>
              </a:tr>
              <a:tr h="709297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Gender equality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Attain gender equality and equity in political, social and economic development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82524735"/>
                  </a:ext>
                </a:extLst>
              </a:tr>
              <a:tr h="709297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Promote economic empowerment of particularly women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1226262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9EE406C-F62C-9726-B208-6185A50963BC}"/>
              </a:ext>
            </a:extLst>
          </p:cNvPr>
          <p:cNvSpPr txBox="1"/>
          <p:nvPr/>
        </p:nvSpPr>
        <p:spPr>
          <a:xfrm>
            <a:off x="2394097" y="116960"/>
            <a:ext cx="723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w Cen MT" panose="020B0602020104020603" pitchFamily="34" charset="0"/>
                <a:cs typeface="Times New Roman" panose="02020603050405020304" pitchFamily="18" charset="0"/>
              </a:rPr>
              <a:t>DISTRICT ADOPTED</a:t>
            </a:r>
            <a:r>
              <a:rPr lang="en-US" sz="2400" b="1" spc="-70" dirty="0">
                <a:latin typeface="Tw Cen MT" panose="020B06020201040206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w Cen MT" panose="020B0602020104020603" pitchFamily="34" charset="0"/>
                <a:cs typeface="Times New Roman" panose="02020603050405020304" pitchFamily="18" charset="0"/>
              </a:rPr>
              <a:t>POLICY</a:t>
            </a:r>
            <a:r>
              <a:rPr lang="en-US" sz="2400" b="1" spc="-20" dirty="0">
                <a:latin typeface="Tw Cen MT" panose="020B06020201040206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w Cen MT" panose="020B0602020104020603" pitchFamily="34" charset="0"/>
                <a:cs typeface="Times New Roman" panose="02020603050405020304" pitchFamily="18" charset="0"/>
              </a:rPr>
              <a:t>OBJECTIVES</a:t>
            </a:r>
            <a:r>
              <a:rPr lang="en-US" sz="2400" b="1" spc="-70" dirty="0">
                <a:latin typeface="Tw Cen MT" panose="020B06020201040206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spc="-25" dirty="0">
                <a:latin typeface="Tw Cen MT" panose="020B0602020104020603" pitchFamily="34" charset="0"/>
                <a:cs typeface="Times New Roman" panose="02020603050405020304" pitchFamily="18" charset="0"/>
              </a:rPr>
              <a:t>FOR </a:t>
            </a:r>
            <a:r>
              <a:rPr lang="en-US" sz="2400" b="1" spc="-20" dirty="0" smtClean="0">
                <a:latin typeface="Tw Cen MT" panose="020B0602020104020603" pitchFamily="34" charset="0"/>
                <a:cs typeface="Times New Roman" panose="02020603050405020304" pitchFamily="18" charset="0"/>
              </a:rPr>
              <a:t>2025</a:t>
            </a:r>
            <a:endParaRPr lang="en-US" sz="2400" b="1" dirty="0">
              <a:latin typeface="Tw Cen MT" panose="020B0602020104020603" pitchFamily="34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178854"/>
              </p:ext>
            </p:extLst>
          </p:nvPr>
        </p:nvGraphicFramePr>
        <p:xfrm>
          <a:off x="442912" y="769123"/>
          <a:ext cx="11401425" cy="5866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60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413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4571">
                <a:tc>
                  <a:txBody>
                    <a:bodyPr/>
                    <a:lstStyle/>
                    <a:p>
                      <a:pPr marL="91440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Arial"/>
                        </a:rPr>
                        <a:t>FOCUS</a:t>
                      </a:r>
                      <a:r>
                        <a:rPr sz="1800" b="1" spc="-35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Arial"/>
                        </a:rPr>
                        <a:t>AREA</a:t>
                      </a:r>
                      <a:endParaRPr sz="18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Arial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450850" algn="ctr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Arial"/>
                        </a:rPr>
                        <a:t>ADOPTED</a:t>
                      </a:r>
                      <a:r>
                        <a:rPr sz="1800" b="1" spc="-2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Arial"/>
                        </a:rPr>
                        <a:t>POLICY OBJECTIVE</a:t>
                      </a:r>
                      <a:endParaRPr sz="18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Arial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7018">
                <a:tc>
                  <a:txBody>
                    <a:bodyPr/>
                    <a:lstStyle/>
                    <a:p>
                      <a:pPr marL="57150" indent="-5715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Disability-inclusive development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-53975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Implement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 social protection systems and measures for the poor and vulnerable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7018">
                <a:tc>
                  <a:txBody>
                    <a:bodyPr/>
                    <a:lstStyle/>
                    <a:p>
                      <a:pPr marL="57150" indent="-5715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Reducing poverty and Inequality</a:t>
                      </a: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Eradicate poverty and address vulnerability to poverty in all forms and dimensions.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3683979"/>
                  </a:ext>
                </a:extLst>
              </a:tr>
              <a:tr h="5573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Drainage and flood control</a:t>
                      </a: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Address recurrent devastating floods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92947293"/>
                  </a:ext>
                </a:extLst>
              </a:tr>
              <a:tr h="835993">
                <a:tc>
                  <a:txBody>
                    <a:bodyPr/>
                    <a:lstStyle/>
                    <a:p>
                      <a:pPr marL="114300" indent="-11430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Human settlement development and housing</a:t>
                      </a: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Promote sustainable spatially integrated development of human settlement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3602027"/>
                  </a:ext>
                </a:extLst>
              </a:tr>
              <a:tr h="835993">
                <a:tc rowSpan="2"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Water and Environmental Sanitation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Improve access to safe reliable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and sustainable water supply services for all.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35993">
                <a:tc vMerge="1">
                  <a:txBody>
                    <a:bodyPr/>
                    <a:lstStyle/>
                    <a:p>
                      <a:pPr marL="53975" indent="0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Enhance access to improved and sustainable environmental sanitation services.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13819370"/>
                  </a:ext>
                </a:extLst>
              </a:tr>
              <a:tr h="8359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Transport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 Infrastructure: Roads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cs typeface="Times New Roman" panose="02020603050405020304" pitchFamily="18" charset="0"/>
                        </a:rPr>
                        <a:t>Improve efficiency and effectiveness of road transport infrastructure and services.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9EE406C-F62C-9726-B208-6185A50963BC}"/>
              </a:ext>
            </a:extLst>
          </p:cNvPr>
          <p:cNvSpPr txBox="1"/>
          <p:nvPr/>
        </p:nvSpPr>
        <p:spPr>
          <a:xfrm>
            <a:off x="2441790" y="255182"/>
            <a:ext cx="7305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w Cen MT" panose="020B0602020104020603" pitchFamily="34" charset="0"/>
                <a:cs typeface="Times New Roman" panose="02020603050405020304" pitchFamily="18" charset="0"/>
              </a:rPr>
              <a:t>DISTRICT ADOPTED</a:t>
            </a:r>
            <a:r>
              <a:rPr lang="en-US" sz="2400" b="1" spc="-70" dirty="0">
                <a:latin typeface="Tw Cen MT" panose="020B06020201040206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w Cen MT" panose="020B0602020104020603" pitchFamily="34" charset="0"/>
                <a:cs typeface="Times New Roman" panose="02020603050405020304" pitchFamily="18" charset="0"/>
              </a:rPr>
              <a:t>POLICY</a:t>
            </a:r>
            <a:r>
              <a:rPr lang="en-US" sz="2400" b="1" spc="-20" dirty="0">
                <a:latin typeface="Tw Cen MT" panose="020B06020201040206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w Cen MT" panose="020B0602020104020603" pitchFamily="34" charset="0"/>
                <a:cs typeface="Times New Roman" panose="02020603050405020304" pitchFamily="18" charset="0"/>
              </a:rPr>
              <a:t>OBJECTIVES</a:t>
            </a:r>
            <a:r>
              <a:rPr lang="en-US" sz="2400" b="1" spc="-70" dirty="0">
                <a:latin typeface="Tw Cen MT" panose="020B06020201040206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spc="-25" dirty="0">
                <a:latin typeface="Tw Cen MT" panose="020B0602020104020603" pitchFamily="34" charset="0"/>
                <a:cs typeface="Times New Roman" panose="02020603050405020304" pitchFamily="18" charset="0"/>
              </a:rPr>
              <a:t>FOR </a:t>
            </a:r>
            <a:r>
              <a:rPr lang="en-US" sz="2400" b="1" spc="-20" dirty="0" smtClean="0">
                <a:latin typeface="Tw Cen MT" panose="020B0602020104020603" pitchFamily="34" charset="0"/>
                <a:cs typeface="Times New Roman" panose="02020603050405020304" pitchFamily="18" charset="0"/>
              </a:rPr>
              <a:t>2025</a:t>
            </a:r>
            <a:endParaRPr lang="en-US" sz="2400" b="1" dirty="0">
              <a:latin typeface="Tw Cen MT" panose="020B0602020104020603" pitchFamily="34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22A3024-038E-96A4-CAE7-5FBA15273944}"/>
              </a:ext>
            </a:extLst>
          </p:cNvPr>
          <p:cNvGrpSpPr/>
          <p:nvPr/>
        </p:nvGrpSpPr>
        <p:grpSpPr>
          <a:xfrm>
            <a:off x="531078" y="3626132"/>
            <a:ext cx="3192133" cy="347204"/>
            <a:chOff x="615606" y="3721071"/>
            <a:chExt cx="2476056" cy="634625"/>
          </a:xfrm>
          <a:solidFill>
            <a:schemeClr val="bg1"/>
          </a:solidFill>
        </p:grpSpPr>
        <p:sp>
          <p:nvSpPr>
            <p:cNvPr id="48" name="Rounded Rectangle 26">
              <a:extLst>
                <a:ext uri="{FF2B5EF4-FFF2-40B4-BE49-F238E27FC236}">
                  <a16:creationId xmlns="" xmlns:a16="http://schemas.microsoft.com/office/drawing/2014/main" id="{52EA37AA-EC0A-96CE-0C17-E54F8330E1D9}"/>
                </a:ext>
              </a:extLst>
            </p:cNvPr>
            <p:cNvSpPr/>
            <p:nvPr/>
          </p:nvSpPr>
          <p:spPr>
            <a:xfrm>
              <a:off x="615606" y="3721071"/>
              <a:ext cx="2476056" cy="3252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600">
                <a:solidFill>
                  <a:srgbClr val="FFFFFF"/>
                </a:solidFill>
                <a:latin typeface="Tw Cen MT" panose="020B06020201040206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7233DB22-802B-0031-4552-03F8C9288527}"/>
                </a:ext>
              </a:extLst>
            </p:cNvPr>
            <p:cNvSpPr txBox="1"/>
            <p:nvPr/>
          </p:nvSpPr>
          <p:spPr>
            <a:xfrm>
              <a:off x="868368" y="3736882"/>
              <a:ext cx="1919151" cy="6188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MARKET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2036738-0E1B-6BA8-E44D-285B7BF5BD16}"/>
              </a:ext>
            </a:extLst>
          </p:cNvPr>
          <p:cNvGrpSpPr/>
          <p:nvPr/>
        </p:nvGrpSpPr>
        <p:grpSpPr>
          <a:xfrm>
            <a:off x="436235" y="559872"/>
            <a:ext cx="3552248" cy="344761"/>
            <a:chOff x="613352" y="445554"/>
            <a:chExt cx="3057439" cy="344761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426C0110-3B49-0287-E292-69DFD061089F}"/>
                </a:ext>
              </a:extLst>
            </p:cNvPr>
            <p:cNvGrpSpPr/>
            <p:nvPr/>
          </p:nvGrpSpPr>
          <p:grpSpPr>
            <a:xfrm>
              <a:off x="613352" y="445554"/>
              <a:ext cx="3057439" cy="344761"/>
              <a:chOff x="70888" y="113003"/>
              <a:chExt cx="3057439" cy="438175"/>
            </a:xfrm>
            <a:grpFill/>
          </p:grpSpPr>
          <p:grpSp>
            <p:nvGrpSpPr>
              <p:cNvPr id="53" name="Group 52">
                <a:extLst>
                  <a:ext uri="{FF2B5EF4-FFF2-40B4-BE49-F238E27FC236}">
                    <a16:creationId xmlns="" xmlns:a16="http://schemas.microsoft.com/office/drawing/2014/main" id="{271B46B2-878F-EEB7-314B-A4BB580FA166}"/>
                  </a:ext>
                </a:extLst>
              </p:cNvPr>
              <p:cNvGrpSpPr/>
              <p:nvPr/>
            </p:nvGrpSpPr>
            <p:grpSpPr>
              <a:xfrm>
                <a:off x="174763" y="113003"/>
                <a:ext cx="2953564" cy="438175"/>
                <a:chOff x="466816" y="723900"/>
                <a:chExt cx="2627898" cy="466724"/>
              </a:xfrm>
              <a:grpFill/>
            </p:grpSpPr>
            <p:sp>
              <p:nvSpPr>
                <p:cNvPr id="55" name="Flowchart: Delay 54">
                  <a:extLst>
                    <a:ext uri="{FF2B5EF4-FFF2-40B4-BE49-F238E27FC236}">
                      <a16:creationId xmlns="" xmlns:a16="http://schemas.microsoft.com/office/drawing/2014/main" id="{DDA9152D-4208-1B35-413B-C5381CF91C5C}"/>
                    </a:ext>
                  </a:extLst>
                </p:cNvPr>
                <p:cNvSpPr/>
                <p:nvPr/>
              </p:nvSpPr>
              <p:spPr>
                <a:xfrm>
                  <a:off x="2705101" y="723900"/>
                  <a:ext cx="389613" cy="466723"/>
                </a:xfrm>
                <a:prstGeom prst="flowChartDelay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Rounded Rectangle 31">
                  <a:extLst>
                    <a:ext uri="{FF2B5EF4-FFF2-40B4-BE49-F238E27FC236}">
                      <a16:creationId xmlns="" xmlns:a16="http://schemas.microsoft.com/office/drawing/2014/main" id="{2DF7B01F-68D2-CA9F-28E6-6030F4A8B192}"/>
                    </a:ext>
                  </a:extLst>
                </p:cNvPr>
                <p:cNvSpPr/>
                <p:nvPr/>
              </p:nvSpPr>
              <p:spPr>
                <a:xfrm>
                  <a:off x="466816" y="723900"/>
                  <a:ext cx="2314484" cy="466724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" name="Flowchart: Delay 1">
                <a:extLst>
                  <a:ext uri="{FF2B5EF4-FFF2-40B4-BE49-F238E27FC236}">
                    <a16:creationId xmlns="" xmlns:a16="http://schemas.microsoft.com/office/drawing/2014/main" id="{0DA3E821-FEF2-5BBC-AE66-AFE7A9AFA52F}"/>
                  </a:ext>
                </a:extLst>
              </p:cNvPr>
              <p:cNvSpPr/>
              <p:nvPr/>
            </p:nvSpPr>
            <p:spPr>
              <a:xfrm flipH="1">
                <a:off x="70888" y="113003"/>
                <a:ext cx="437896" cy="438174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Tw Cen MT" panose="020B06020201040206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3D493F82-3676-A319-E626-075DFD44D796}"/>
                </a:ext>
              </a:extLst>
            </p:cNvPr>
            <p:cNvSpPr txBox="1"/>
            <p:nvPr/>
          </p:nvSpPr>
          <p:spPr>
            <a:xfrm>
              <a:off x="896221" y="471372"/>
              <a:ext cx="2400593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b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SECTORS OF THE ECONOMY</a:t>
              </a:r>
              <a:endParaRPr lang="en-US" b="1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11C73DA-1597-F4C1-25DF-A3081F784107}"/>
              </a:ext>
            </a:extLst>
          </p:cNvPr>
          <p:cNvGrpSpPr/>
          <p:nvPr/>
        </p:nvGrpSpPr>
        <p:grpSpPr>
          <a:xfrm>
            <a:off x="4897005" y="93147"/>
            <a:ext cx="2848325" cy="466725"/>
            <a:chOff x="4897005" y="93147"/>
            <a:chExt cx="2848325" cy="466725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5A0825EF-FC65-E2ED-C021-B4EB5443FB70}"/>
                </a:ext>
              </a:extLst>
            </p:cNvPr>
            <p:cNvGrpSpPr/>
            <p:nvPr/>
          </p:nvGrpSpPr>
          <p:grpSpPr>
            <a:xfrm>
              <a:off x="4897005" y="93147"/>
              <a:ext cx="2848325" cy="466725"/>
              <a:chOff x="200728" y="692939"/>
              <a:chExt cx="2848325" cy="466725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0E1BD92F-2875-4F2B-F2EE-3ED4E4BC7485}"/>
                  </a:ext>
                </a:extLst>
              </p:cNvPr>
              <p:cNvGrpSpPr/>
              <p:nvPr/>
            </p:nvGrpSpPr>
            <p:grpSpPr>
              <a:xfrm>
                <a:off x="302701" y="692940"/>
                <a:ext cx="2746352" cy="466724"/>
                <a:chOff x="468785" y="723900"/>
                <a:chExt cx="2580268" cy="466724"/>
              </a:xfrm>
              <a:solidFill>
                <a:schemeClr val="accent3">
                  <a:lumMod val="20000"/>
                  <a:lumOff val="80000"/>
                </a:schemeClr>
              </a:solidFill>
            </p:grpSpPr>
            <p:sp>
              <p:nvSpPr>
                <p:cNvPr id="33" name="Flowchart: Delay 32">
                  <a:extLst>
                    <a:ext uri="{FF2B5EF4-FFF2-40B4-BE49-F238E27FC236}">
                      <a16:creationId xmlns="" xmlns:a16="http://schemas.microsoft.com/office/drawing/2014/main" id="{68A295EF-5E9D-59B7-F8A1-F4F294E571FA}"/>
                    </a:ext>
                  </a:extLst>
                </p:cNvPr>
                <p:cNvSpPr/>
                <p:nvPr/>
              </p:nvSpPr>
              <p:spPr>
                <a:xfrm>
                  <a:off x="2705101" y="723900"/>
                  <a:ext cx="343952" cy="466723"/>
                </a:xfrm>
                <a:prstGeom prst="flowChartDelay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Rounded Rectangle 26">
                  <a:extLst>
                    <a:ext uri="{FF2B5EF4-FFF2-40B4-BE49-F238E27FC236}">
                      <a16:creationId xmlns="" xmlns:a16="http://schemas.microsoft.com/office/drawing/2014/main" id="{E33F3E77-7980-8467-E547-E26647699ADB}"/>
                    </a:ext>
                  </a:extLst>
                </p:cNvPr>
                <p:cNvSpPr/>
                <p:nvPr/>
              </p:nvSpPr>
              <p:spPr>
                <a:xfrm>
                  <a:off x="468785" y="723900"/>
                  <a:ext cx="2312515" cy="466724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w Cen MT" panose="020B0602020104020603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2" name="Donut 24">
                <a:extLst>
                  <a:ext uri="{FF2B5EF4-FFF2-40B4-BE49-F238E27FC236}">
                    <a16:creationId xmlns="" xmlns:a16="http://schemas.microsoft.com/office/drawing/2014/main" id="{CE278531-77E7-9D56-8271-CC154B4A8BAB}"/>
                  </a:ext>
                </a:extLst>
              </p:cNvPr>
              <p:cNvSpPr/>
              <p:nvPr/>
            </p:nvSpPr>
            <p:spPr>
              <a:xfrm>
                <a:off x="200728" y="692939"/>
                <a:ext cx="452298" cy="466724"/>
              </a:xfrm>
              <a:prstGeom prst="donu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Tw Cen MT" panose="020B06020201040206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68B979E5-FEBC-D299-03A4-2E8857631877}"/>
                </a:ext>
              </a:extLst>
            </p:cNvPr>
            <p:cNvSpPr txBox="1"/>
            <p:nvPr/>
          </p:nvSpPr>
          <p:spPr>
            <a:xfrm>
              <a:off x="5479326" y="172620"/>
              <a:ext cx="2266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b="1" dirty="0">
                  <a:solidFill>
                    <a:schemeClr val="bg1"/>
                  </a:solidFill>
                  <a:latin typeface="Tw Cen MT" panose="020B0602020104020603" pitchFamily="34" charset="0"/>
                  <a:cs typeface="Times New Roman" panose="02020603050405020304" pitchFamily="18" charset="0"/>
                </a:rPr>
                <a:t>DISTRICT ECONOMY </a:t>
              </a:r>
              <a:endParaRPr lang="en-US" b="1" dirty="0">
                <a:solidFill>
                  <a:schemeClr val="bg1"/>
                </a:solidFill>
                <a:latin typeface="Tw Cen MT" panose="020B06020201040206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B907A872-A9C8-3182-FB21-903A0CA3837B}"/>
              </a:ext>
            </a:extLst>
          </p:cNvPr>
          <p:cNvSpPr/>
          <p:nvPr/>
        </p:nvSpPr>
        <p:spPr>
          <a:xfrm>
            <a:off x="314779" y="904633"/>
            <a:ext cx="3795161" cy="2596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just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Agriculture being the main occupation of the district with majority into crop production (50% of economically active population)</a:t>
            </a:r>
          </a:p>
          <a:p>
            <a:pPr algn="just">
              <a:lnSpc>
                <a:spcPct val="150000"/>
              </a:lnSpc>
              <a:defRPr/>
            </a:pPr>
            <a:endParaRPr lang="en-US" dirty="0">
              <a:solidFill>
                <a:schemeClr val="tx1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pPr marL="285744" indent="-285744" algn="just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Wholesale &amp; retail 20%, Services 20% and Manufacturing 5%.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FEBCD664-3F7C-4C43-2260-11DB90EA7636}"/>
              </a:ext>
            </a:extLst>
          </p:cNvPr>
          <p:cNvSpPr/>
          <p:nvPr/>
        </p:nvSpPr>
        <p:spPr>
          <a:xfrm>
            <a:off x="229565" y="3912514"/>
            <a:ext cx="3795161" cy="26622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44" indent="-285744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  <a:defRPr/>
            </a:pPr>
            <a:r>
              <a:rPr lang="en-GB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three main market facilities in the district. (Swedru, Awisa, and Aduasa Markets).</a:t>
            </a:r>
          </a:p>
          <a:p>
            <a:pPr marL="285744" indent="-285744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  <a:defRPr/>
            </a:pPr>
            <a:r>
              <a:rPr lang="en-GB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Tuesdays and Fridays are the main market days for Aduasa whilst Wednesdays is for Swedru.</a:t>
            </a:r>
          </a:p>
          <a:p>
            <a:pPr marL="285744" indent="-285744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  <a:defRPr/>
            </a:pPr>
            <a:r>
              <a:rPr lang="en-GB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Lockable stores: 67</a:t>
            </a:r>
          </a:p>
          <a:p>
            <a:pPr marL="285744" indent="-285744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  <a:defRPr/>
            </a:pPr>
            <a:r>
              <a:rPr lang="en-GB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Stalls: 59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29FBEC1-2C1A-D40A-0BA3-FB0B57D533D6}"/>
              </a:ext>
            </a:extLst>
          </p:cNvPr>
          <p:cNvSpPr/>
          <p:nvPr/>
        </p:nvSpPr>
        <p:spPr>
          <a:xfrm>
            <a:off x="4230626" y="585690"/>
            <a:ext cx="4181854" cy="272452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  <a:defRPr/>
            </a:pPr>
            <a:r>
              <a:rPr lang="en-US" b="1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EDUCATION (LEVELS) 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The number of schools in the District at each level: </a:t>
            </a:r>
          </a:p>
          <a:p>
            <a:pPr algn="just">
              <a:lnSpc>
                <a:spcPct val="150000"/>
              </a:lnSpc>
              <a:defRPr/>
            </a:pPr>
            <a:endParaRPr lang="en-US" sz="1200" dirty="0">
              <a:solidFill>
                <a:schemeClr val="tx1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B43E0BF-25F7-63AB-93D1-D6BD1320FB8A}"/>
              </a:ext>
            </a:extLst>
          </p:cNvPr>
          <p:cNvSpPr/>
          <p:nvPr/>
        </p:nvSpPr>
        <p:spPr>
          <a:xfrm>
            <a:off x="8973904" y="4885034"/>
            <a:ext cx="3116496" cy="15462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PHYSICAL ENVIRONMENT</a:t>
            </a:r>
          </a:p>
          <a:p>
            <a:pPr>
              <a:lnSpc>
                <a:spcPct val="150000"/>
              </a:lnSpc>
              <a:defRPr/>
            </a:pPr>
            <a:r>
              <a:rPr lang="en-US" sz="1500" b="1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Road coverage</a:t>
            </a:r>
            <a:r>
              <a:rPr lang="en-US" sz="1500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: 121.0km </a:t>
            </a:r>
          </a:p>
          <a:p>
            <a:pPr>
              <a:lnSpc>
                <a:spcPct val="150000"/>
              </a:lnSpc>
              <a:defRPr/>
            </a:pPr>
            <a:r>
              <a:rPr lang="en-US" sz="1500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Bitumen covers 29.1km (24%).  </a:t>
            </a:r>
          </a:p>
          <a:p>
            <a:pPr>
              <a:lnSpc>
                <a:spcPct val="150000"/>
              </a:lnSpc>
              <a:defRPr/>
            </a:pPr>
            <a:r>
              <a:rPr lang="en-US" sz="1500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Earth surface roads 91.9km (76%)</a:t>
            </a:r>
            <a:endParaRPr lang="en-US" sz="1500" b="1" dirty="0">
              <a:solidFill>
                <a:schemeClr val="tx1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3545923-49C3-DA61-CA53-1AC7722E6B86}"/>
              </a:ext>
            </a:extLst>
          </p:cNvPr>
          <p:cNvSpPr/>
          <p:nvPr/>
        </p:nvSpPr>
        <p:spPr>
          <a:xfrm>
            <a:off x="9039395" y="612614"/>
            <a:ext cx="2916047" cy="13603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  <a:defRPr/>
            </a:pPr>
            <a:r>
              <a:rPr lang="en-US" b="1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TOURISM / HOSPITALITY</a:t>
            </a:r>
          </a:p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Potential tourist sites</a:t>
            </a:r>
            <a:r>
              <a:rPr lang="en-US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: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dirty="0" err="1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Aboye</a:t>
            </a:r>
            <a:r>
              <a:rPr lang="en-US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 confluence.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Birim forest range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C9BC368-4432-B77C-6A59-F7A08F9652C1}"/>
              </a:ext>
            </a:extLst>
          </p:cNvPr>
          <p:cNvSpPr/>
          <p:nvPr/>
        </p:nvSpPr>
        <p:spPr>
          <a:xfrm>
            <a:off x="8961174" y="2296250"/>
            <a:ext cx="3180026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ClrTx/>
            </a:pPr>
            <a:r>
              <a:rPr lang="en-US" sz="1600" b="1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SANITATION</a:t>
            </a:r>
          </a:p>
          <a:p>
            <a:pPr marL="285744" indent="-285744" algn="just">
              <a:lnSpc>
                <a:spcPct val="150000"/>
              </a:lnSpc>
              <a:spcAft>
                <a:spcPts val="800"/>
              </a:spcAft>
              <a:buClrTx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functional public toilets</a:t>
            </a:r>
          </a:p>
          <a:p>
            <a:pPr marL="285744" indent="-285744" algn="just">
              <a:lnSpc>
                <a:spcPct val="150000"/>
              </a:lnSpc>
              <a:spcAft>
                <a:spcPts val="800"/>
              </a:spcAft>
              <a:buClrTx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WC public toilet under rehabilitation in Swedru. </a:t>
            </a:r>
          </a:p>
          <a:p>
            <a:pPr marL="285744" indent="-285744" algn="just">
              <a:lnSpc>
                <a:spcPct val="150000"/>
              </a:lnSpc>
              <a:spcAft>
                <a:spcPts val="800"/>
              </a:spcAft>
              <a:buClrTx/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 skip containers across the district.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7428283D-0CED-612D-599F-12A80E0D8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816308"/>
              </p:ext>
            </p:extLst>
          </p:nvPr>
        </p:nvGraphicFramePr>
        <p:xfrm>
          <a:off x="4230626" y="1264684"/>
          <a:ext cx="4181085" cy="20455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3695">
                  <a:extLst>
                    <a:ext uri="{9D8B030D-6E8A-4147-A177-3AD203B41FA5}">
                      <a16:colId xmlns="" xmlns:a16="http://schemas.microsoft.com/office/drawing/2014/main" val="2316149423"/>
                    </a:ext>
                  </a:extLst>
                </a:gridCol>
                <a:gridCol w="1393695">
                  <a:extLst>
                    <a:ext uri="{9D8B030D-6E8A-4147-A177-3AD203B41FA5}">
                      <a16:colId xmlns="" xmlns:a16="http://schemas.microsoft.com/office/drawing/2014/main" val="1280667665"/>
                    </a:ext>
                  </a:extLst>
                </a:gridCol>
                <a:gridCol w="1393695">
                  <a:extLst>
                    <a:ext uri="{9D8B030D-6E8A-4147-A177-3AD203B41FA5}">
                      <a16:colId xmlns="" xmlns:a16="http://schemas.microsoft.com/office/drawing/2014/main" val="2189206427"/>
                    </a:ext>
                  </a:extLst>
                </a:gridCol>
              </a:tblGrid>
              <a:tr h="4091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w Cen MT" panose="020B0602020104020603" pitchFamily="34" charset="0"/>
                        </a:rPr>
                        <a:t>Levels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w Cen MT" panose="020B0602020104020603" pitchFamily="34" charset="0"/>
                        </a:rPr>
                        <a:t>Public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w Cen MT" panose="020B0602020104020603" pitchFamily="34" charset="0"/>
                        </a:rPr>
                        <a:t>Private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3921255"/>
                  </a:ext>
                </a:extLst>
              </a:tr>
              <a:tr h="40910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w Cen MT" panose="020B0602020104020603" pitchFamily="34" charset="0"/>
                        </a:rPr>
                        <a:t>Pre-School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w Cen MT" panose="020B0602020104020603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w Cen MT" panose="020B0602020104020603" pitchFamily="34" charset="0"/>
                        </a:rPr>
                        <a:t>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146802"/>
                  </a:ext>
                </a:extLst>
              </a:tr>
              <a:tr h="40910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w Cen MT" panose="020B0602020104020603" pitchFamily="34" charset="0"/>
                        </a:rPr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w Cen MT" panose="020B0602020104020603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w Cen MT" panose="020B0602020104020603" pitchFamily="34" charset="0"/>
                        </a:rPr>
                        <a:t>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08369175"/>
                  </a:ext>
                </a:extLst>
              </a:tr>
              <a:tr h="40910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w Cen MT" panose="020B0602020104020603" pitchFamily="34" charset="0"/>
                        </a:rPr>
                        <a:t>JHS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w Cen MT" panose="020B0602020104020603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w Cen MT" panose="020B0602020104020603" pitchFamily="34" charset="0"/>
                        </a:rPr>
                        <a:t>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08896128"/>
                  </a:ext>
                </a:extLst>
              </a:tr>
              <a:tr h="40910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w Cen MT" panose="020B0602020104020603" pitchFamily="34" charset="0"/>
                        </a:rPr>
                        <a:t>SHS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w Cen MT" panose="020B0602020104020603" pitchFamily="34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w Cen MT" panose="020B0602020104020603" pitchFamily="34" charset="0"/>
                        </a:rPr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51507317"/>
                  </a:ext>
                </a:extLst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FCA42A07-6D2D-93F0-DD5B-58B4F4D5A501}"/>
              </a:ext>
            </a:extLst>
          </p:cNvPr>
          <p:cNvSpPr txBox="1">
            <a:spLocks/>
          </p:cNvSpPr>
          <p:nvPr/>
        </p:nvSpPr>
        <p:spPr>
          <a:xfrm>
            <a:off x="4106635" y="3429000"/>
            <a:ext cx="4785360" cy="3405852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</a:rPr>
              <a:t>HEALTH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</a:rPr>
              <a:t>24 Demarcated CHPS Zones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</a:rPr>
              <a:t>14 permanent health facilities in the District.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</a:rPr>
              <a:t>11 CHPS Compound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</a:rPr>
              <a:t>2 Health centers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</a:rPr>
              <a:t>1 Clinic </a:t>
            </a:r>
          </a:p>
          <a:p>
            <a:pPr marL="742950" marR="0" lvl="1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</a:rPr>
              <a:t>3 Labs Swedru, Awisa &amp; Aduasa.</a:t>
            </a:r>
          </a:p>
          <a:p>
            <a:pPr marL="742950" marR="0" lvl="1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</a:rPr>
              <a:t>13 Mobile CHPS.</a:t>
            </a:r>
          </a:p>
          <a:p>
            <a:pPr marL="742950" marR="0" lvl="1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cs typeface="Times New Roman" panose="02020603050405020304" pitchFamily="18" charset="0"/>
              </a:rPr>
              <a:t>1 District hospital is under construction. </a:t>
            </a:r>
          </a:p>
          <a:p>
            <a:pPr marL="400050" marR="0" lvl="1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pPr marL="742950" marR="0" lvl="1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pPr marL="400050" marR="0" lvl="1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5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29000" y="43140"/>
            <a:ext cx="48768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n-GB" sz="4400" b="1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KEY CHALLENGES </a:t>
            </a:r>
            <a:endParaRPr sz="4400" spc="-11" dirty="0">
              <a:solidFill>
                <a:schemeClr val="tx1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5AEB78-C7EA-DB6A-9881-62DC3678F9F8}"/>
              </a:ext>
            </a:extLst>
          </p:cNvPr>
          <p:cNvSpPr txBox="1"/>
          <p:nvPr/>
        </p:nvSpPr>
        <p:spPr>
          <a:xfrm>
            <a:off x="457200" y="776450"/>
            <a:ext cx="11430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</a:rPr>
              <a:t>Poor Road and Drainage infrastructure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pPr marL="285744" indent="-285744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Inadequate Sanitary Facilities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1"/>
              </a:solidFill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285744" indent="-285744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</a:rPr>
              <a:t>Inadequate basic school infrastructure</a:t>
            </a:r>
            <a:endParaRPr lang="en-US" sz="2000" dirty="0">
              <a:solidFill>
                <a:schemeClr val="tx1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1"/>
              </a:solidFill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285744" indent="-285744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</a:rPr>
              <a:t>Limited access to quality Health Service delivery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1"/>
              </a:solidFill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285744" indent="-285744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</a:rPr>
              <a:t>Inadequate market infrastructure</a:t>
            </a:r>
          </a:p>
          <a:p>
            <a:endParaRPr lang="en-GB" sz="2000" dirty="0">
              <a:solidFill>
                <a:schemeClr val="tx1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pPr lvl="0"/>
            <a:endParaRPr lang="en-US" sz="2000" dirty="0">
              <a:solidFill>
                <a:schemeClr val="tx1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Low capacity of Substructures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lvl="0"/>
            <a:endParaRPr lang="en-US" sz="1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6913B4C-86DB-DB70-CD30-70353D389D3C}"/>
              </a:ext>
            </a:extLst>
          </p:cNvPr>
          <p:cNvSpPr txBox="1"/>
          <p:nvPr/>
        </p:nvSpPr>
        <p:spPr>
          <a:xfrm>
            <a:off x="6096000" y="838203"/>
            <a:ext cx="5547360" cy="503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Haphazard settlements and non-compliance to available planning schemes</a:t>
            </a:r>
          </a:p>
          <a:p>
            <a:pPr marL="285744" indent="-28574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pest infestation</a:t>
            </a:r>
          </a:p>
          <a:p>
            <a:pPr algn="just"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High level of Post-harvest losses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Inadequate support for vulnerable groups, </a:t>
            </a:r>
            <a:r>
              <a:rPr lang="en-US" sz="2000" dirty="0" err="1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ie</a:t>
            </a: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. PLWHAs and PWDs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1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Inadequate support for Child Protection Activities</a:t>
            </a:r>
          </a:p>
          <a:p>
            <a:pPr algn="just"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B93429-3EA8-6854-7CA6-7A821C926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082" y="-150019"/>
            <a:ext cx="7363405" cy="585788"/>
          </a:xfrm>
        </p:spPr>
        <p:txBody>
          <a:bodyPr/>
          <a:lstStyle/>
          <a:p>
            <a:pPr marL="12700">
              <a:buFont typeface="Arial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sym typeface="Arial"/>
              </a:rPr>
              <a:t>Financial Performance - Revenue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xmlns="" id="{A25E0CBE-220D-98A5-9CF1-606BFD73F0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5221217"/>
                  </p:ext>
                </p:extLst>
              </p:nvPr>
            </p:nvGraphicFramePr>
            <p:xfrm>
              <a:off x="-1" y="435770"/>
              <a:ext cx="12192001" cy="6099113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1400173">
                      <a:extLst>
                        <a:ext uri="{9D8B030D-6E8A-4147-A177-3AD203B41FA5}">
                          <a16:colId xmlns:a16="http://schemas.microsoft.com/office/drawing/2014/main" xmlns="" val="2988602104"/>
                        </a:ext>
                      </a:extLst>
                    </a:gridCol>
                    <a:gridCol w="1042987">
                      <a:extLst>
                        <a:ext uri="{9D8B030D-6E8A-4147-A177-3AD203B41FA5}">
                          <a16:colId xmlns:a16="http://schemas.microsoft.com/office/drawing/2014/main" xmlns="" val="1499872775"/>
                        </a:ext>
                      </a:extLst>
                    </a:gridCol>
                    <a:gridCol w="1028700">
                      <a:extLst>
                        <a:ext uri="{9D8B030D-6E8A-4147-A177-3AD203B41FA5}">
                          <a16:colId xmlns:a16="http://schemas.microsoft.com/office/drawing/2014/main" xmlns="" val="835842447"/>
                        </a:ext>
                      </a:extLst>
                    </a:gridCol>
                    <a:gridCol w="1157287">
                      <a:extLst>
                        <a:ext uri="{9D8B030D-6E8A-4147-A177-3AD203B41FA5}">
                          <a16:colId xmlns:a16="http://schemas.microsoft.com/office/drawing/2014/main" xmlns="" val="4078031001"/>
                        </a:ext>
                      </a:extLst>
                    </a:gridCol>
                    <a:gridCol w="1228728">
                      <a:extLst>
                        <a:ext uri="{9D8B030D-6E8A-4147-A177-3AD203B41FA5}">
                          <a16:colId xmlns:a16="http://schemas.microsoft.com/office/drawing/2014/main" xmlns="" val="1604419186"/>
                        </a:ext>
                      </a:extLst>
                    </a:gridCol>
                    <a:gridCol w="1357313">
                      <a:extLst>
                        <a:ext uri="{9D8B030D-6E8A-4147-A177-3AD203B41FA5}">
                          <a16:colId xmlns:a16="http://schemas.microsoft.com/office/drawing/2014/main" xmlns="" val="1873546524"/>
                        </a:ext>
                      </a:extLst>
                    </a:gridCol>
                    <a:gridCol w="1557343"/>
                    <a:gridCol w="1442033">
                      <a:extLst>
                        <a:ext uri="{9D8B030D-6E8A-4147-A177-3AD203B41FA5}">
                          <a16:colId xmlns:a16="http://schemas.microsoft.com/office/drawing/2014/main" xmlns="" val="110874024"/>
                        </a:ext>
                      </a:extLst>
                    </a:gridCol>
                    <a:gridCol w="1016293">
                      <a:extLst>
                        <a:ext uri="{9D8B030D-6E8A-4147-A177-3AD203B41FA5}">
                          <a16:colId xmlns:a16="http://schemas.microsoft.com/office/drawing/2014/main" xmlns="" val="2151652971"/>
                        </a:ext>
                      </a:extLst>
                    </a:gridCol>
                    <a:gridCol w="961144">
                      <a:extLst>
                        <a:ext uri="{9D8B030D-6E8A-4147-A177-3AD203B41FA5}">
                          <a16:colId xmlns:a16="http://schemas.microsoft.com/office/drawing/2014/main" xmlns="" val="1835736053"/>
                        </a:ext>
                      </a:extLst>
                    </a:gridCol>
                  </a:tblGrid>
                  <a:tr h="219518">
                    <a:tc gridSpan="10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REVENUE PERFORMANCE- IGF ONLY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057175682"/>
                      </a:ext>
                    </a:extLst>
                  </a:tr>
                  <a:tr h="21951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ITEM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2023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2024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5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2025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621502476"/>
                      </a:ext>
                    </a:extLst>
                  </a:tr>
                  <a:tr h="36394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Actual  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i="0" u="none" strike="noStrike" kern="100" cap="none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  <a:ea typeface="+mn-ea"/>
                              <a:cs typeface="+mn-cs"/>
                              <a:sym typeface="Arial"/>
                            </a:rPr>
                            <a:t>Budget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Actual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 Revised Budget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Actual as at September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050" b="1" kern="100" dirty="0">
                              <a:effectLst/>
                              <a:latin typeface="Tw Cen MT" panose="020B0602020104020603" pitchFamily="34" charset="0"/>
                            </a:rPr>
                            <a:t>% performance as at September</a:t>
                          </a: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05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05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𝐀𝐜𝐭𝐮𝐚𝐥</m:t>
                                    </m:r>
                                  </m:num>
                                  <m:den>
                                    <m:r>
                                      <a:rPr lang="en-US" sz="105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𝐁𝐮𝐝𝐠𝐞𝐭</m:t>
                                    </m:r>
                                  </m:den>
                                </m:f>
                                <m:r>
                                  <a:rPr lang="en-US" sz="1050" b="1" i="1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105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050" b="1" i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105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050" b="1" kern="100" dirty="0">
                              <a:effectLst/>
                              <a:latin typeface="Tw Cen MT" panose="020B0602020104020603" pitchFamily="34" charset="0"/>
                            </a:rPr>
                            <a:t>% performance as per Items as at September</a:t>
                          </a: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80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𝐈𝐭𝐞𝐦</m:t>
                                    </m:r>
                                    <m:r>
                                      <a:rPr lang="en-US" sz="80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80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𝑨𝒄𝒕𝒖𝒂𝒍</m:t>
                                    </m:r>
                                  </m:num>
                                  <m:den>
                                    <m:r>
                                      <a:rPr lang="en-US" sz="80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𝐒𝐮𝐛𝐭𝐨𝐭𝐚𝐥</m:t>
                                    </m:r>
                                    <m:r>
                                      <a:rPr lang="en-US" sz="80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80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𝑨𝒄𝒕𝒖𝒂𝒍</m:t>
                                    </m:r>
                                  </m:den>
                                </m:f>
                                <m:r>
                                  <a:rPr lang="en-US" sz="800" b="1" i="1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8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800" b="1" i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8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xmlns="" val="373594000"/>
                      </a:ext>
                    </a:extLst>
                  </a:tr>
                  <a:tr h="42408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Property Rate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28,367.70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72,00.31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62,378.00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60,000.00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85,000.00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80,422.78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94.62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14.10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455259305"/>
                      </a:ext>
                    </a:extLst>
                  </a:tr>
                  <a:tr h="42408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GB" sz="16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Basic Rate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129.60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109.20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120.00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60.00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  0.02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4162037071"/>
                      </a:ext>
                    </a:extLst>
                  </a:tr>
                  <a:tr h="42408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>
                              <a:effectLst/>
                              <a:latin typeface="Tw Cen MT" panose="020B0602020104020603" pitchFamily="34" charset="0"/>
                            </a:rPr>
                            <a:t>Fees </a:t>
                          </a:r>
                          <a:endParaRPr lang="en-US" sz="16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55,355.00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21,514.00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104,488.00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75,815.00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65,000.00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100,000.00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58,766.29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58.77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10.30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721054513"/>
                      </a:ext>
                    </a:extLst>
                  </a:tr>
                  <a:tr h="42408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>
                              <a:effectLst/>
                              <a:latin typeface="Tw Cen MT" panose="020B0602020104020603" pitchFamily="34" charset="0"/>
                            </a:rPr>
                            <a:t>Fines</a:t>
                          </a:r>
                          <a:endParaRPr lang="en-US" sz="16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3,800.00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3,800.00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550.00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3,800.00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3,800.00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180.00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4.74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  0.03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247464967"/>
                      </a:ext>
                    </a:extLst>
                  </a:tr>
                  <a:tr h="42408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Licenses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78,472.00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67,835.17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189,310.00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120,825.00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85,000.00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195,000.00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245,728.47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126.01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43.08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880384887"/>
                      </a:ext>
                    </a:extLst>
                  </a:tr>
                  <a:tr h="42408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Land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63,474.00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189,000.00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135,478.45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125,000.00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130,000.00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163,726.85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125.94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28.71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1163444188"/>
                      </a:ext>
                    </a:extLst>
                  </a:tr>
                  <a:tr h="42408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Rent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25,000.00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11,113.00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27,000.00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26,760.00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30,000.00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34,600.00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21,400.00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61.85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  3.75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692325801"/>
                      </a:ext>
                    </a:extLst>
                  </a:tr>
                  <a:tr h="21951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Investment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4126060861"/>
                      </a:ext>
                    </a:extLst>
                  </a:tr>
                  <a:tr h="42408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>
                              <a:effectLst/>
                              <a:latin typeface="Tw Cen MT" panose="020B0602020104020603" pitchFamily="34" charset="0"/>
                            </a:rPr>
                            <a:t>Sub-Total</a:t>
                          </a:r>
                          <a:endParaRPr lang="en-US" sz="16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282,827.00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192,633.47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585,798.31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421,915.65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369,000.00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548,600.00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</a:t>
                          </a:r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570,344.39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103.96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100.00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059489736"/>
                      </a:ext>
                    </a:extLst>
                  </a:tr>
                  <a:tr h="42408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Royalties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134,047.00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160,355.66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134,147.00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100,000.00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130,000.00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150,000.00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127,111.39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84.74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999141717"/>
                      </a:ext>
                    </a:extLst>
                  </a:tr>
                  <a:tr h="42408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Total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416,874.00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352,989.13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719,945.31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521,915.65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499,000.00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698,600.00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</a:t>
                          </a:r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697,455.78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99.84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122743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25E0CBE-220D-98A5-9CF1-606BFD73F0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5221217"/>
                  </p:ext>
                </p:extLst>
              </p:nvPr>
            </p:nvGraphicFramePr>
            <p:xfrm>
              <a:off x="-1" y="435770"/>
              <a:ext cx="12192001" cy="6099113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140017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988602104"/>
                        </a:ext>
                      </a:extLst>
                    </a:gridCol>
                    <a:gridCol w="1042987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499872775"/>
                        </a:ext>
                      </a:extLst>
                    </a:gridCol>
                    <a:gridCol w="1028700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835842447"/>
                        </a:ext>
                      </a:extLst>
                    </a:gridCol>
                    <a:gridCol w="1157287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4078031001"/>
                        </a:ext>
                      </a:extLst>
                    </a:gridCol>
                    <a:gridCol w="122872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604419186"/>
                        </a:ext>
                      </a:extLst>
                    </a:gridCol>
                    <a:gridCol w="135731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873546524"/>
                        </a:ext>
                      </a:extLst>
                    </a:gridCol>
                    <a:gridCol w="1557343"/>
                    <a:gridCol w="144203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10874024"/>
                        </a:ext>
                      </a:extLst>
                    </a:gridCol>
                    <a:gridCol w="101629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151652971"/>
                        </a:ext>
                      </a:extLst>
                    </a:gridCol>
                    <a:gridCol w="961144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835736053"/>
                        </a:ext>
                      </a:extLst>
                    </a:gridCol>
                  </a:tblGrid>
                  <a:tr h="257366">
                    <a:tc gridSpan="10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REVENUE PERFORMANCE- IGF ONLY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057175682"/>
                      </a:ext>
                    </a:extLst>
                  </a:tr>
                  <a:tr h="25736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ITEM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2023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2024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5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2025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621502476"/>
                      </a:ext>
                    </a:extLst>
                  </a:tr>
                  <a:tr h="96456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Actual  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i="0" u="none" strike="noStrike" kern="100" cap="none" dirty="0">
                              <a:solidFill>
                                <a:schemeClr val="tx1"/>
                              </a:solidFill>
                              <a:effectLst/>
                              <a:latin typeface="Tw Cen MT" panose="020B0602020104020603" pitchFamily="34" charset="0"/>
                              <a:ea typeface="+mn-ea"/>
                              <a:cs typeface="+mn-cs"/>
                              <a:sym typeface="Arial"/>
                            </a:rPr>
                            <a:t>Budget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Actual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 Revised Budget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Actual as at September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blipFill rotWithShape="0">
                          <a:blip r:embed="rId2"/>
                          <a:stretch>
                            <a:fillRect l="-1004192" t="-57233" r="-96407" b="-4899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blipFill rotWithShape="0">
                          <a:blip r:embed="rId2"/>
                          <a:stretch>
                            <a:fillRect l="-1167089" t="-57233" r="-1899" b="-489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73594000"/>
                      </a:ext>
                    </a:extLst>
                  </a:tr>
                  <a:tr h="4362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Property Rate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28,367.70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72,00.31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62,378.00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60,000.00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85,000.00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80,422.78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94.62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14.10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455259305"/>
                      </a:ext>
                    </a:extLst>
                  </a:tr>
                  <a:tr h="4362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GB" sz="16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Basic Rate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129.60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109.20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120.00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60.00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  0.02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4162037071"/>
                      </a:ext>
                    </a:extLst>
                  </a:tr>
                  <a:tr h="4362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>
                              <a:effectLst/>
                              <a:latin typeface="Tw Cen MT" panose="020B0602020104020603" pitchFamily="34" charset="0"/>
                            </a:rPr>
                            <a:t>Fees </a:t>
                          </a:r>
                          <a:endParaRPr lang="en-US" sz="16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55,355.00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21,514.00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104,488.00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75,815.00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65,000.00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100,000.00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58,766.29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58.77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10.30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721054513"/>
                      </a:ext>
                    </a:extLst>
                  </a:tr>
                  <a:tr h="4362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>
                              <a:effectLst/>
                              <a:latin typeface="Tw Cen MT" panose="020B0602020104020603" pitchFamily="34" charset="0"/>
                            </a:rPr>
                            <a:t>Fines</a:t>
                          </a:r>
                          <a:endParaRPr lang="en-US" sz="16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3,800.00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3,800.00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550.00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3,800.00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3,800.00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180.00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4.74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  0.03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247464967"/>
                      </a:ext>
                    </a:extLst>
                  </a:tr>
                  <a:tr h="4362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Licenses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78,472.00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67,835.17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189,310.00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120,825.00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85,000.00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195,000.00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245,728.47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126.01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43.08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880384887"/>
                      </a:ext>
                    </a:extLst>
                  </a:tr>
                  <a:tr h="4362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Land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63,474.00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189,000.00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135,478.45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125,000.00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130,000.00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163,726.85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125.94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28.71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163444188"/>
                      </a:ext>
                    </a:extLst>
                  </a:tr>
                  <a:tr h="4362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Rent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25,000.00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11,113.00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27,000.00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26,760.00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30,000.00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34,600.00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21,400.00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61.85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    3.75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692325801"/>
                      </a:ext>
                    </a:extLst>
                  </a:tr>
                  <a:tr h="257366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Investment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4126060861"/>
                      </a:ext>
                    </a:extLst>
                  </a:tr>
                  <a:tr h="4362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>
                              <a:effectLst/>
                              <a:latin typeface="Tw Cen MT" panose="020B0602020104020603" pitchFamily="34" charset="0"/>
                            </a:rPr>
                            <a:t>Sub-Total</a:t>
                          </a:r>
                          <a:endParaRPr lang="en-US" sz="16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282,827.00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192,633.47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585,798.31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421,915.65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369,000.00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548,600.00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</a:t>
                          </a:r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570,344.39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103.96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100.00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059489736"/>
                      </a:ext>
                    </a:extLst>
                  </a:tr>
                  <a:tr h="4362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Royalties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134,047.00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160,355.66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134,147.00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100,000.00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130,000.00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150,000.00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127,111.39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84.74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999141717"/>
                      </a:ext>
                    </a:extLst>
                  </a:tr>
                  <a:tr h="4362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Total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416,874.00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352,989.13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719,945.31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521,915.65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1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499,000.00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698,600.00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</a:t>
                          </a:r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697,455.78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99.84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227436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09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347077-48DA-EE49-D66A-DC778AA0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313" y="-114300"/>
            <a:ext cx="7489618" cy="571500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Financial Performance - Revenue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xmlns="" id="{A4946332-1C16-D3C0-6A56-023B9978B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836207"/>
                  </p:ext>
                </p:extLst>
              </p:nvPr>
            </p:nvGraphicFramePr>
            <p:xfrm>
              <a:off x="191917" y="457201"/>
              <a:ext cx="11681007" cy="5815310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1751183">
                      <a:extLst>
                        <a:ext uri="{9D8B030D-6E8A-4147-A177-3AD203B41FA5}">
                          <a16:colId xmlns:a16="http://schemas.microsoft.com/office/drawing/2014/main" xmlns="" val="994861429"/>
                        </a:ext>
                      </a:extLst>
                    </a:gridCol>
                    <a:gridCol w="1400176">
                      <a:extLst>
                        <a:ext uri="{9D8B030D-6E8A-4147-A177-3AD203B41FA5}">
                          <a16:colId xmlns:a16="http://schemas.microsoft.com/office/drawing/2014/main" xmlns="" val="337576452"/>
                        </a:ext>
                      </a:extLst>
                    </a:gridCol>
                    <a:gridCol w="1300163">
                      <a:extLst>
                        <a:ext uri="{9D8B030D-6E8A-4147-A177-3AD203B41FA5}">
                          <a16:colId xmlns:a16="http://schemas.microsoft.com/office/drawing/2014/main" xmlns="" val="2594381633"/>
                        </a:ext>
                      </a:extLst>
                    </a:gridCol>
                    <a:gridCol w="1271588">
                      <a:extLst>
                        <a:ext uri="{9D8B030D-6E8A-4147-A177-3AD203B41FA5}">
                          <a16:colId xmlns:a16="http://schemas.microsoft.com/office/drawing/2014/main" xmlns="" val="3636903230"/>
                        </a:ext>
                      </a:extLst>
                    </a:gridCol>
                    <a:gridCol w="1428750">
                      <a:extLst>
                        <a:ext uri="{9D8B030D-6E8A-4147-A177-3AD203B41FA5}">
                          <a16:colId xmlns:a16="http://schemas.microsoft.com/office/drawing/2014/main" xmlns="" val="3585610186"/>
                        </a:ext>
                      </a:extLst>
                    </a:gridCol>
                    <a:gridCol w="1628775">
                      <a:extLst>
                        <a:ext uri="{9D8B030D-6E8A-4147-A177-3AD203B41FA5}">
                          <a16:colId xmlns:a16="http://schemas.microsoft.com/office/drawing/2014/main" xmlns="" val="2194639335"/>
                        </a:ext>
                      </a:extLst>
                    </a:gridCol>
                    <a:gridCol w="1471613">
                      <a:extLst>
                        <a:ext uri="{9D8B030D-6E8A-4147-A177-3AD203B41FA5}">
                          <a16:colId xmlns:a16="http://schemas.microsoft.com/office/drawing/2014/main" xmlns="" val="616193262"/>
                        </a:ext>
                      </a:extLst>
                    </a:gridCol>
                    <a:gridCol w="1428759">
                      <a:extLst>
                        <a:ext uri="{9D8B030D-6E8A-4147-A177-3AD203B41FA5}">
                          <a16:colId xmlns:a16="http://schemas.microsoft.com/office/drawing/2014/main" xmlns="" val="2861853803"/>
                        </a:ext>
                      </a:extLst>
                    </a:gridCol>
                  </a:tblGrid>
                  <a:tr h="264197">
                    <a:tc gridSpan="8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REVENUE PERFORMANCE- ALL REVENUE SOURCES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356648603"/>
                      </a:ext>
                    </a:extLst>
                  </a:tr>
                  <a:tr h="2641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ITEM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2023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2024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2025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43714761"/>
                      </a:ext>
                    </a:extLst>
                  </a:tr>
                  <a:tr h="124889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600" b="1" kern="10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Actual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Actual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>
                              <a:effectLst/>
                              <a:latin typeface="Tw Cen MT" panose="020B0602020104020603" pitchFamily="34" charset="0"/>
                            </a:rPr>
                            <a:t>Actual as at September</a:t>
                          </a:r>
                          <a:endParaRPr lang="en-US" sz="16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% performance as at September</a:t>
                          </a: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𝐀𝐜𝐭𝐮𝐚𝐥</m:t>
                                    </m:r>
                                  </m:num>
                                  <m:den>
                                    <m:r>
                                      <a:rPr lang="en-US" sz="1600" b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𝐁𝐮𝐝𝐠𝐞𝐭</m:t>
                                    </m:r>
                                  </m:den>
                                </m:f>
                                <m:r>
                                  <a:rPr lang="en-US" sz="1600" b="1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16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extLst>
                      <a:ext uri="{0D108BD9-81ED-4DB2-BD59-A6C34878D82A}">
                        <a16:rowId xmlns:a16="http://schemas.microsoft.com/office/drawing/2014/main" xmlns="" val="1290975182"/>
                      </a:ext>
                    </a:extLst>
                  </a:tr>
                  <a:tr h="42715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IGF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416,874.00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352,859.53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719,945.31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521,915.65</a:t>
                          </a: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698,600.00 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697,455.78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99.84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80044741"/>
                      </a:ext>
                    </a:extLst>
                  </a:tr>
                  <a:tr h="519683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Compensation of Employee 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2,604,566.00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3,219,446.17 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4,269,918.00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7,101,908.64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5,820,073.41</a:t>
                          </a: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5,033,711.81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</a:t>
                          </a:r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86.49 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688842851"/>
                      </a:ext>
                    </a:extLst>
                  </a:tr>
                  <a:tr h="519683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Goods and Services Transfer 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56,000.00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 35,431.70 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93,500.00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101,500.00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75,590.48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74.47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314998645"/>
                      </a:ext>
                    </a:extLst>
                  </a:tr>
                  <a:tr h="26419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Assets Transfer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25,180.00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25,180.00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25,180.00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519746406"/>
                      </a:ext>
                    </a:extLst>
                  </a:tr>
                  <a:tr h="42715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DACF-Assembly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2,916,127.00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086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1,382,679.55</a:t>
                          </a: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086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4,516,127.00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086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1,997,440.80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086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17,277,113.83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086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              </a:t>
                          </a:r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5,686.505.62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8659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                                  </a:t>
                          </a:r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32.91 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8659" marB="0" anchor="b"/>
                    </a:tc>
                    <a:extLst>
                      <a:ext uri="{0D108BD9-81ED-4DB2-BD59-A6C34878D82A}">
                        <a16:rowId xmlns:a16="http://schemas.microsoft.com/office/drawing/2014/main" xmlns="" val="3623028471"/>
                      </a:ext>
                    </a:extLst>
                  </a:tr>
                  <a:tr h="42715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>
                              <a:effectLst/>
                              <a:latin typeface="Tw Cen MT" panose="020B0602020104020603" pitchFamily="34" charset="0"/>
                            </a:rPr>
                            <a:t>DACF-MP</a:t>
                          </a:r>
                          <a:endParaRPr lang="en-US" sz="16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500,000.00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439,657.72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776,803.42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709,241.11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1,360,507.25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825,723.58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</a:t>
                          </a:r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60.69 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1660331403"/>
                      </a:ext>
                    </a:extLst>
                  </a:tr>
                  <a:tr h="42715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DACF-PWD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178,983.00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138,299.70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247,813.00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201,516.30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447,813.00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286,900.47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64.07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267183867"/>
                      </a:ext>
                    </a:extLst>
                  </a:tr>
                  <a:tr h="26419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DACF-RFG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1,525,054.00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2,436,521.11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1,831,011.00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1,355,306.00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551928092"/>
                      </a:ext>
                    </a:extLst>
                  </a:tr>
                  <a:tr h="26419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MAG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 59.099.00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 59,098.63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baseline="0" dirty="0">
                              <a:effectLst/>
                              <a:latin typeface="Tw Cen MT" panose="020B0602020104020603" pitchFamily="34" charset="0"/>
                            </a:rPr>
                            <a:t> </a:t>
                          </a:r>
                          <a:r>
                            <a:rPr lang="en-US" sz="1400" b="0" kern="100" baseline="0" dirty="0" smtClean="0">
                              <a:effectLst/>
                              <a:latin typeface="Tw Cen MT" panose="020B0602020104020603" pitchFamily="34" charset="0"/>
                            </a:rPr>
                            <a:t>   0.00</a:t>
                          </a:r>
                          <a:endParaRPr lang="en-US" sz="1400" b="0" kern="100" dirty="0" smtClean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3,200.00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873159599"/>
                      </a:ext>
                    </a:extLst>
                  </a:tr>
                  <a:tr h="42715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Total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>
                              <a:effectLst/>
                              <a:latin typeface="Tw Cen MT" panose="020B0602020104020603" pitchFamily="34" charset="0"/>
                            </a:rPr>
                            <a:t>8,281,883.00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>
                              <a:effectLst/>
                              <a:latin typeface="Tw Cen MT" panose="020B0602020104020603" pitchFamily="34" charset="0"/>
                            </a:rPr>
                            <a:t>5,627,473.00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 13,085,807.84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 12,370,612.88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27,089,293.49 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086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            </a:t>
                          </a:r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12,605,887.74 </a:t>
                          </a:r>
                        </a:p>
                      </a:txBody>
                      <a:tcPr marL="9525" marR="9525" marT="8659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                                  </a:t>
                          </a:r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46.53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8659" marB="0" anchor="b"/>
                    </a:tc>
                    <a:extLst>
                      <a:ext uri="{0D108BD9-81ED-4DB2-BD59-A6C34878D82A}">
                        <a16:rowId xmlns:a16="http://schemas.microsoft.com/office/drawing/2014/main" xmlns="" val="22634758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4946332-1C16-D3C0-6A56-023B9978B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836207"/>
                  </p:ext>
                </p:extLst>
              </p:nvPr>
            </p:nvGraphicFramePr>
            <p:xfrm>
              <a:off x="191917" y="457201"/>
              <a:ext cx="11681007" cy="5865520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1751183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994861429"/>
                        </a:ext>
                      </a:extLst>
                    </a:gridCol>
                    <a:gridCol w="140017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37576452"/>
                        </a:ext>
                      </a:extLst>
                    </a:gridCol>
                    <a:gridCol w="1300163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594381633"/>
                        </a:ext>
                      </a:extLst>
                    </a:gridCol>
                    <a:gridCol w="127158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636903230"/>
                        </a:ext>
                      </a:extLst>
                    </a:gridCol>
                    <a:gridCol w="142875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585610186"/>
                        </a:ext>
                      </a:extLst>
                    </a:gridCol>
                    <a:gridCol w="1628775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194639335"/>
                        </a:ext>
                      </a:extLst>
                    </a:gridCol>
                    <a:gridCol w="1471613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616193262"/>
                        </a:ext>
                      </a:extLst>
                    </a:gridCol>
                    <a:gridCol w="142875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861853803"/>
                        </a:ext>
                      </a:extLst>
                    </a:gridCol>
                  </a:tblGrid>
                  <a:tr h="269817">
                    <a:tc gridSpan="8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REVENUE PERFORMANCE- ALL REVENUE SOURCES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356648603"/>
                      </a:ext>
                    </a:extLst>
                  </a:tr>
                  <a:tr h="26981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ITEM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2023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2024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2025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543714761"/>
                      </a:ext>
                    </a:extLst>
                  </a:tr>
                  <a:tr h="127546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600" b="1" kern="10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Actual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Actual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Budget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>
                              <a:effectLst/>
                              <a:latin typeface="Tw Cen MT" panose="020B0602020104020603" pitchFamily="34" charset="0"/>
                            </a:rPr>
                            <a:t>Actual as at September</a:t>
                          </a:r>
                          <a:endParaRPr lang="en-US" sz="16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895" marR="8895" marT="8895" marB="0" anchor="b">
                        <a:blipFill rotWithShape="0">
                          <a:blip r:embed="rId2"/>
                          <a:stretch>
                            <a:fillRect l="-719658" t="-46411" r="-855" b="-3267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290975182"/>
                      </a:ext>
                    </a:extLst>
                  </a:tr>
                  <a:tr h="4362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IGF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416,874.00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352,859.53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719,945.31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521,915.65</a:t>
                          </a: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698,600.00 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697,455.78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99.84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80044741"/>
                      </a:ext>
                    </a:extLst>
                  </a:tr>
                  <a:tr h="53073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Compensation of Employee 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2,604,566.00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3,219,446.17 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4,269,918.00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7,101,908.64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5,820,073.41</a:t>
                          </a: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5,033,711.81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</a:t>
                          </a:r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86.49 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688842851"/>
                      </a:ext>
                    </a:extLst>
                  </a:tr>
                  <a:tr h="53073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Goods and Services Transfer 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56,000.00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 35,431.70 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93,500.00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101,500.00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75,590.48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74.47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314998645"/>
                      </a:ext>
                    </a:extLst>
                  </a:tr>
                  <a:tr h="2698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Assets Transfer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25,180.00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25,180.00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25,180.00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519746406"/>
                      </a:ext>
                    </a:extLst>
                  </a:tr>
                  <a:tr h="43537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DACF-Assembly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2,916,127.00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086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1,382,679.55</a:t>
                          </a: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086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4,516,127.00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086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1,997,440.80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086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 17,277,113.83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086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              </a:t>
                          </a:r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5,686.505.62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8659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                                  </a:t>
                          </a:r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32.91 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8659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623028471"/>
                      </a:ext>
                    </a:extLst>
                  </a:tr>
                  <a:tr h="4362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>
                              <a:effectLst/>
                              <a:latin typeface="Tw Cen MT" panose="020B0602020104020603" pitchFamily="34" charset="0"/>
                            </a:rPr>
                            <a:t>DACF-MP</a:t>
                          </a:r>
                          <a:endParaRPr lang="en-US" sz="1600" b="1" kern="10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500,000.00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439,657.72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776,803.42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709,241.11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1,360,507.25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825,723.58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</a:t>
                          </a:r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60.69 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660331403"/>
                      </a:ext>
                    </a:extLst>
                  </a:tr>
                  <a:tr h="4362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DACF-PWD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178,983.00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138,299.70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247,813.00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201,516.30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447,813.00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286,900.47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                                   64.07 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267183867"/>
                      </a:ext>
                    </a:extLst>
                  </a:tr>
                  <a:tr h="2698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DACF-RFG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1,525,054.00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2,436,521.11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1,831,011.00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 </a:t>
                          </a: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1,355,306.00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551928092"/>
                      </a:ext>
                    </a:extLst>
                  </a:tr>
                  <a:tr h="2698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MAG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 59.099.00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>
                              <a:effectLst/>
                              <a:latin typeface="Tw Cen MT" panose="020B0602020104020603" pitchFamily="34" charset="0"/>
                            </a:rPr>
                            <a:t> 59,098.63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baseline="0" dirty="0">
                              <a:effectLst/>
                              <a:latin typeface="Tw Cen MT" panose="020B0602020104020603" pitchFamily="34" charset="0"/>
                            </a:rPr>
                            <a:t> </a:t>
                          </a:r>
                          <a:r>
                            <a:rPr lang="en-US" sz="1400" b="0" kern="100" baseline="0" dirty="0" smtClean="0">
                              <a:effectLst/>
                              <a:latin typeface="Tw Cen MT" panose="020B0602020104020603" pitchFamily="34" charset="0"/>
                            </a:rPr>
                            <a:t>   0.00</a:t>
                          </a:r>
                          <a:endParaRPr lang="en-US" sz="1400" b="0" kern="100" dirty="0" smtClean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 0.00</a:t>
                          </a:r>
                          <a:endParaRPr lang="en-US" sz="1400" b="0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0" kern="100" dirty="0" smtClean="0">
                              <a:effectLst/>
                              <a:latin typeface="Tw Cen MT" panose="020B0602020104020603" pitchFamily="34" charset="0"/>
                            </a:rPr>
                            <a:t>3,200.00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873159599"/>
                      </a:ext>
                    </a:extLst>
                  </a:tr>
                  <a:tr h="43537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 kern="100" dirty="0">
                              <a:effectLst/>
                              <a:latin typeface="Tw Cen MT" panose="020B0602020104020603" pitchFamily="34" charset="0"/>
                            </a:rPr>
                            <a:t>Total</a:t>
                          </a:r>
                          <a:endParaRPr lang="en-US" sz="1600" b="1" kern="100" dirty="0">
                            <a:effectLst/>
                            <a:latin typeface="Tw Cen MT" panose="020B0602020104020603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>
                              <a:effectLst/>
                              <a:latin typeface="Tw Cen MT" panose="020B0602020104020603" pitchFamily="34" charset="0"/>
                            </a:rPr>
                            <a:t>8,281,883.00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>
                              <a:effectLst/>
                              <a:latin typeface="Tw Cen MT" panose="020B0602020104020603" pitchFamily="34" charset="0"/>
                            </a:rPr>
                            <a:t>5,627,473.00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 13,085,807.84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</a:rPr>
                            <a:t> 12,370,612.88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400" b="1" kern="100" dirty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kern="100" dirty="0" smtClean="0"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27,089,293.49 </a:t>
                          </a:r>
                          <a:endParaRPr lang="en-US" sz="1400" b="1" kern="100" dirty="0">
                            <a:effectLst/>
                            <a:latin typeface="Tw Cen MT" panose="020B0602020104020603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086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            </a:t>
                          </a:r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12,605,887.74 </a:t>
                          </a:r>
                        </a:p>
                      </a:txBody>
                      <a:tcPr marL="9525" marR="9525" marT="8659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                                   </a:t>
                          </a:r>
                          <a:r>
                            <a:rPr 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w Cen MT" panose="020B0602020104020603" pitchFamily="34" charset="0"/>
                              <a:cs typeface="Times New Roman" panose="02020603050405020304" pitchFamily="18" charset="0"/>
                            </a:rPr>
                            <a:t>46.53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w Cen MT" panose="020B0602020104020603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8659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26347583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8105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5047</TotalTime>
  <Words>4329</Words>
  <Application>Microsoft Office PowerPoint</Application>
  <PresentationFormat>Widescreen</PresentationFormat>
  <Paragraphs>1535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Arial Unicode MS</vt:lpstr>
      <vt:lpstr>SimSun</vt:lpstr>
      <vt:lpstr>Aptos</vt:lpstr>
      <vt:lpstr>Arial</vt:lpstr>
      <vt:lpstr>Calibri</vt:lpstr>
      <vt:lpstr>Cambria Math</vt:lpstr>
      <vt:lpstr>Palladio Uralic</vt:lpstr>
      <vt:lpstr>Symbol</vt:lpstr>
      <vt:lpstr>Times New Roman</vt:lpstr>
      <vt:lpstr>Tw Cen MT</vt:lpstr>
      <vt:lpstr>Wingdings</vt:lpstr>
      <vt:lpstr>Wingdings 3</vt:lpstr>
      <vt:lpstr>Simple Light</vt:lpstr>
      <vt:lpstr>   BIRIM SOUTH DISTRICT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CHALLENGES </vt:lpstr>
      <vt:lpstr>Financial Performance - Revenue</vt:lpstr>
      <vt:lpstr>Financial Performance - Revenue</vt:lpstr>
      <vt:lpstr>Financial Performance – Expenditure Cont’d.</vt:lpstr>
      <vt:lpstr>Financial Performance – Expenditure Cont’d.</vt:lpstr>
      <vt:lpstr>Expenditure By Budget Programme And Economic Classification-all Funding Sources as at September 2025</vt:lpstr>
      <vt:lpstr>2025 Key Projects and Programmes from all funding sources (Liabilities)</vt:lpstr>
      <vt:lpstr>2025 Key Projects and Programmes from all funding sources (Liabilities)</vt:lpstr>
      <vt:lpstr>PowerPoint Presentation</vt:lpstr>
      <vt:lpstr>Key Achievements (2025)</vt:lpstr>
      <vt:lpstr>Key Achievements (2025)</vt:lpstr>
      <vt:lpstr>Key Achievements (2025)</vt:lpstr>
      <vt:lpstr>Policy Outcome Indicators and Targets</vt:lpstr>
      <vt:lpstr>Sanitation Budget Performance</vt:lpstr>
      <vt:lpstr>DP Supported Programmes (Modernization of Agriculture in Ghana (MAG))</vt:lpstr>
      <vt:lpstr>PowerPoint Presentation</vt:lpstr>
      <vt:lpstr>MMDA Adopted Policy Objectives for 2026</vt:lpstr>
      <vt:lpstr>MMDA Adopted Policy Objectives for 2026</vt:lpstr>
      <vt:lpstr>Policy Outcome Indicators and Targets</vt:lpstr>
      <vt:lpstr>2026-2029 Revenue Projections – IGF Only</vt:lpstr>
      <vt:lpstr>PowerPoint Presentation</vt:lpstr>
      <vt:lpstr>REVENUE MOBILIZATION STRATEGIES FOR KEY REVENUE SOURCES     </vt:lpstr>
      <vt:lpstr>REVENUE MOBILIZATION STRATEGIES FOR KEY REVENUE SOURCES     </vt:lpstr>
      <vt:lpstr>2026-2029 Revenue Projections – All Revenue Sources</vt:lpstr>
      <vt:lpstr>Expenditure By Budget Programme And Economic Classification-all Funding Sources </vt:lpstr>
      <vt:lpstr>Key Projects For 2026 and Corresponding Cost and Justification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Sanitation Budget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Nii Adjei Blebo Odidja Andrews</dc:creator>
  <cp:lastModifiedBy>budget</cp:lastModifiedBy>
  <cp:revision>472</cp:revision>
  <cp:lastPrinted>2026-04-15T10:12:32Z</cp:lastPrinted>
  <dcterms:modified xsi:type="dcterms:W3CDTF">2026-04-15T10:13:39Z</dcterms:modified>
</cp:coreProperties>
</file>