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1" r:id="rId1"/>
    <p:sldMasterId id="2147483675" r:id="rId2"/>
    <p:sldMasterId id="2147483699" r:id="rId3"/>
    <p:sldMasterId id="2147483662" r:id="rId4"/>
    <p:sldMasterId id="2147483687" r:id="rId5"/>
    <p:sldMasterId id="2147483668" r:id="rId6"/>
  </p:sldMasterIdLst>
  <p:notesMasterIdLst>
    <p:notesMasterId r:id="rId50"/>
  </p:notesMasterIdLst>
  <p:handoutMasterIdLst>
    <p:handoutMasterId r:id="rId51"/>
  </p:handoutMasterIdLst>
  <p:sldIdLst>
    <p:sldId id="490" r:id="rId7"/>
    <p:sldId id="560" r:id="rId8"/>
    <p:sldId id="561" r:id="rId9"/>
    <p:sldId id="491" r:id="rId10"/>
    <p:sldId id="540" r:id="rId11"/>
    <p:sldId id="541" r:id="rId12"/>
    <p:sldId id="554" r:id="rId13"/>
    <p:sldId id="445" r:id="rId14"/>
    <p:sldId id="430" r:id="rId15"/>
    <p:sldId id="431" r:id="rId16"/>
    <p:sldId id="460" r:id="rId17"/>
    <p:sldId id="484" r:id="rId18"/>
    <p:sldId id="485" r:id="rId19"/>
    <p:sldId id="464" r:id="rId20"/>
    <p:sldId id="543" r:id="rId21"/>
    <p:sldId id="544" r:id="rId22"/>
    <p:sldId id="545" r:id="rId23"/>
    <p:sldId id="546" r:id="rId24"/>
    <p:sldId id="562" r:id="rId25"/>
    <p:sldId id="563" r:id="rId26"/>
    <p:sldId id="465" r:id="rId27"/>
    <p:sldId id="570" r:id="rId28"/>
    <p:sldId id="564" r:id="rId29"/>
    <p:sldId id="468" r:id="rId30"/>
    <p:sldId id="555" r:id="rId31"/>
    <p:sldId id="553" r:id="rId32"/>
    <p:sldId id="565" r:id="rId33"/>
    <p:sldId id="566" r:id="rId34"/>
    <p:sldId id="474" r:id="rId35"/>
    <p:sldId id="528" r:id="rId36"/>
    <p:sldId id="529" r:id="rId37"/>
    <p:sldId id="530" r:id="rId38"/>
    <p:sldId id="486" r:id="rId39"/>
    <p:sldId id="471" r:id="rId40"/>
    <p:sldId id="475" r:id="rId41"/>
    <p:sldId id="503" r:id="rId42"/>
    <p:sldId id="509" r:id="rId43"/>
    <p:sldId id="521" r:id="rId44"/>
    <p:sldId id="514" r:id="rId45"/>
    <p:sldId id="558" r:id="rId46"/>
    <p:sldId id="524" r:id="rId47"/>
    <p:sldId id="479" r:id="rId48"/>
    <p:sldId id="569" r:id="rId49"/>
  </p:sldIdLst>
  <p:sldSz cx="9144000" cy="6858000" type="screen4x3"/>
  <p:notesSz cx="6881813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7EA48D-1F06-9615-DB9A-E830B82C1281}" name="DEBORAH" initials="D" userId="DEBORAH" providerId="None"/>
  <p188:author id="{A8B1D4B8-2162-4334-A84A-A5817670D50D}" name="Richard Ebo Amuah" initials="REA" userId="Richard Ebo Amuah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RAH" initials="D" lastIdx="3" clrIdx="0">
    <p:extLst>
      <p:ext uri="{19B8F6BF-5375-455C-9EA6-DF929625EA0E}">
        <p15:presenceInfo xmlns:p15="http://schemas.microsoft.com/office/powerpoint/2012/main" userId="DEBORA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FC5"/>
    <a:srgbClr val="FFE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1308" y="72"/>
      </p:cViewPr>
      <p:guideLst>
        <p:guide orient="horz" pos="2160"/>
        <p:guide pos="2880"/>
        <p:guide pos="29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Relationship Id="rId81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8.xml"/><Relationship Id="rId13" Type="http://schemas.openxmlformats.org/officeDocument/2006/relationships/slide" Target="slides/slide13.xml"/><Relationship Id="rId18" Type="http://schemas.openxmlformats.org/officeDocument/2006/relationships/slide" Target="slides/slide18.xml"/><Relationship Id="rId26" Type="http://schemas.openxmlformats.org/officeDocument/2006/relationships/slide" Target="slides/slide27.xml"/><Relationship Id="rId39" Type="http://schemas.openxmlformats.org/officeDocument/2006/relationships/slide" Target="slides/slide40.xml"/><Relationship Id="rId3" Type="http://schemas.openxmlformats.org/officeDocument/2006/relationships/slide" Target="slides/slide3.xml"/><Relationship Id="rId21" Type="http://schemas.openxmlformats.org/officeDocument/2006/relationships/slide" Target="slides/slide21.xml"/><Relationship Id="rId34" Type="http://schemas.openxmlformats.org/officeDocument/2006/relationships/slide" Target="slides/slide35.xml"/><Relationship Id="rId7" Type="http://schemas.openxmlformats.org/officeDocument/2006/relationships/slide" Target="slides/slide7.xml"/><Relationship Id="rId12" Type="http://schemas.openxmlformats.org/officeDocument/2006/relationships/slide" Target="slides/slide12.xml"/><Relationship Id="rId17" Type="http://schemas.openxmlformats.org/officeDocument/2006/relationships/slide" Target="slides/slide17.xml"/><Relationship Id="rId25" Type="http://schemas.openxmlformats.org/officeDocument/2006/relationships/slide" Target="slides/slide26.xml"/><Relationship Id="rId33" Type="http://schemas.openxmlformats.org/officeDocument/2006/relationships/slide" Target="slides/slide34.xml"/><Relationship Id="rId38" Type="http://schemas.openxmlformats.org/officeDocument/2006/relationships/slide" Target="slides/slide39.xml"/><Relationship Id="rId2" Type="http://schemas.openxmlformats.org/officeDocument/2006/relationships/slide" Target="slides/slide2.xml"/><Relationship Id="rId16" Type="http://schemas.openxmlformats.org/officeDocument/2006/relationships/slide" Target="slides/slide16.xml"/><Relationship Id="rId20" Type="http://schemas.openxmlformats.org/officeDocument/2006/relationships/slide" Target="slides/slide20.xml"/><Relationship Id="rId29" Type="http://schemas.openxmlformats.org/officeDocument/2006/relationships/slide" Target="slides/slide30.xml"/><Relationship Id="rId41" Type="http://schemas.openxmlformats.org/officeDocument/2006/relationships/slide" Target="slides/slide4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1.xml"/><Relationship Id="rId24" Type="http://schemas.openxmlformats.org/officeDocument/2006/relationships/slide" Target="slides/slide25.xml"/><Relationship Id="rId32" Type="http://schemas.openxmlformats.org/officeDocument/2006/relationships/slide" Target="slides/slide33.xml"/><Relationship Id="rId37" Type="http://schemas.openxmlformats.org/officeDocument/2006/relationships/slide" Target="slides/slide38.xml"/><Relationship Id="rId40" Type="http://schemas.openxmlformats.org/officeDocument/2006/relationships/slide" Target="slides/slide41.xml"/><Relationship Id="rId5" Type="http://schemas.openxmlformats.org/officeDocument/2006/relationships/slide" Target="slides/slide5.xml"/><Relationship Id="rId15" Type="http://schemas.openxmlformats.org/officeDocument/2006/relationships/slide" Target="slides/slide15.xml"/><Relationship Id="rId23" Type="http://schemas.openxmlformats.org/officeDocument/2006/relationships/slide" Target="slides/slide24.xml"/><Relationship Id="rId28" Type="http://schemas.openxmlformats.org/officeDocument/2006/relationships/slide" Target="slides/slide29.xml"/><Relationship Id="rId36" Type="http://schemas.openxmlformats.org/officeDocument/2006/relationships/slide" Target="slides/slide37.xml"/><Relationship Id="rId10" Type="http://schemas.openxmlformats.org/officeDocument/2006/relationships/slide" Target="slides/slide10.xml"/><Relationship Id="rId19" Type="http://schemas.openxmlformats.org/officeDocument/2006/relationships/slide" Target="slides/slide19.xml"/><Relationship Id="rId31" Type="http://schemas.openxmlformats.org/officeDocument/2006/relationships/slide" Target="slides/slide32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4.xml"/><Relationship Id="rId22" Type="http://schemas.openxmlformats.org/officeDocument/2006/relationships/slide" Target="slides/slide23.xml"/><Relationship Id="rId27" Type="http://schemas.openxmlformats.org/officeDocument/2006/relationships/slide" Target="slides/slide28.xml"/><Relationship Id="rId30" Type="http://schemas.openxmlformats.org/officeDocument/2006/relationships/slide" Target="slides/slide31.xml"/><Relationship Id="rId35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82119" cy="466435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3" y="2"/>
            <a:ext cx="2982119" cy="466435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fld id="{3F28F936-8F0A-453C-8328-6A9CEA7C3114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9"/>
            <a:ext cx="2982119" cy="466434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3" y="8829969"/>
            <a:ext cx="2982119" cy="466434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A3ABB84D-838E-4106-8A75-7B2B077CA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355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11:25:54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11:26:22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182" y="4415792"/>
            <a:ext cx="550545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2" tIns="93152" rIns="93152" bIns="9315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93461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64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58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76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7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66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53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21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dc64e3775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dc64e3775f_0_27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0380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049075" y="496025"/>
            <a:ext cx="30084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Font typeface="Times New Roman"/>
              <a:buNone/>
              <a:defRPr sz="27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057750" y="1846725"/>
            <a:ext cx="6996600" cy="29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9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5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91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25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81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90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23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55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18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7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Slide Number Placeholder 1"/>
          <p:cNvSpPr txBox="1">
            <a:spLocks/>
          </p:cNvSpPr>
          <p:nvPr userDrawn="1"/>
        </p:nvSpPr>
        <p:spPr>
          <a:xfrm>
            <a:off x="6559550" y="62981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7E5F93E-D7AD-4C43-B612-1B53324FE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71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24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93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424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85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64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12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09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84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5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7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625465"/>
          </a:xfrm>
          <a:custGeom>
            <a:avLst/>
            <a:gdLst/>
            <a:ahLst/>
            <a:cxnLst/>
            <a:rect l="l" t="t" r="r" b="b"/>
            <a:pathLst>
              <a:path w="9144000" h="5625465">
                <a:moveTo>
                  <a:pt x="0" y="5625083"/>
                </a:moveTo>
                <a:lnTo>
                  <a:pt x="9143999" y="5625083"/>
                </a:lnTo>
                <a:lnTo>
                  <a:pt x="9143999" y="0"/>
                </a:lnTo>
                <a:lnTo>
                  <a:pt x="0" y="0"/>
                </a:lnTo>
                <a:lnTo>
                  <a:pt x="0" y="5625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625084"/>
            <a:ext cx="9144000" cy="1233170"/>
          </a:xfrm>
          <a:custGeom>
            <a:avLst/>
            <a:gdLst/>
            <a:ahLst/>
            <a:cxnLst/>
            <a:rect l="l" t="t" r="r" b="b"/>
            <a:pathLst>
              <a:path w="9144000" h="1233170">
                <a:moveTo>
                  <a:pt x="9143999" y="0"/>
                </a:moveTo>
                <a:lnTo>
                  <a:pt x="0" y="0"/>
                </a:lnTo>
                <a:lnTo>
                  <a:pt x="0" y="1232912"/>
                </a:lnTo>
                <a:lnTo>
                  <a:pt x="9143999" y="1232912"/>
                </a:lnTo>
                <a:lnTo>
                  <a:pt x="914399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562508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978" y="911402"/>
            <a:ext cx="5346192" cy="1548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6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-336350" y="-28025"/>
            <a:ext cx="9689100" cy="698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t="15079" b="15072"/>
          <a:stretch/>
        </p:blipFill>
        <p:spPr>
          <a:xfrm>
            <a:off x="2600175" y="3101375"/>
            <a:ext cx="3390240" cy="981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774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818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91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18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5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277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9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876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49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780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822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B115-6BE1-480F-94D5-E25F2AF7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807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4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3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625465"/>
          </a:xfrm>
          <a:custGeom>
            <a:avLst/>
            <a:gdLst/>
            <a:ahLst/>
            <a:cxnLst/>
            <a:rect l="l" t="t" r="r" b="b"/>
            <a:pathLst>
              <a:path w="9144000" h="5625465">
                <a:moveTo>
                  <a:pt x="0" y="5625083"/>
                </a:moveTo>
                <a:lnTo>
                  <a:pt x="9143999" y="5625083"/>
                </a:lnTo>
                <a:lnTo>
                  <a:pt x="9143999" y="0"/>
                </a:lnTo>
                <a:lnTo>
                  <a:pt x="0" y="0"/>
                </a:lnTo>
                <a:lnTo>
                  <a:pt x="0" y="5625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625084"/>
            <a:ext cx="9144000" cy="1233170"/>
          </a:xfrm>
          <a:custGeom>
            <a:avLst/>
            <a:gdLst/>
            <a:ahLst/>
            <a:cxnLst/>
            <a:rect l="l" t="t" r="r" b="b"/>
            <a:pathLst>
              <a:path w="9144000" h="1233170">
                <a:moveTo>
                  <a:pt x="9143999" y="0"/>
                </a:moveTo>
                <a:lnTo>
                  <a:pt x="0" y="0"/>
                </a:lnTo>
                <a:lnTo>
                  <a:pt x="0" y="1232912"/>
                </a:lnTo>
                <a:lnTo>
                  <a:pt x="9143999" y="1232912"/>
                </a:lnTo>
                <a:lnTo>
                  <a:pt x="914399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562508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>
              <a:solidFill>
                <a:sysClr val="windowText" lastClr="000000"/>
              </a:solidFill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978" y="911402"/>
            <a:ext cx="5346192" cy="1548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0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914" y="66243"/>
            <a:ext cx="8526170" cy="148971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470786"/>
            <a:ext cx="7899400" cy="405574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3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2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54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86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6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/>
          <p:nvPr/>
        </p:nvSpPr>
        <p:spPr>
          <a:xfrm>
            <a:off x="858300" y="586625"/>
            <a:ext cx="27900" cy="77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7" r:id="rId4"/>
    <p:sldLayoutId id="2147483674" r:id="rId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1F6C6-8F16-488F-8AA8-B43464427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0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5E07-4E11-4DA8-8E96-08090692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3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914" y="66243"/>
            <a:ext cx="85261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470786"/>
            <a:ext cx="7899400" cy="405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sz="18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sz="18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sz="180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sz="18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344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711" r:id="rId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B115-6BE1-480F-94D5-E25F2AF71F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6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914" y="66243"/>
            <a:ext cx="85261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470786"/>
            <a:ext cx="7899400" cy="405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sz="180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57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customXml" Target="../ink/ink2.xml"/><Relationship Id="rId5" Type="http://schemas.openxmlformats.org/officeDocument/2006/relationships/image" Target="../media/image5.emf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emf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12" Type="http://schemas.openxmlformats.org/officeDocument/2006/relationships/image" Target="../media/image1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.sv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2.jpg"/><Relationship Id="rId10" Type="http://schemas.openxmlformats.org/officeDocument/2006/relationships/image" Target="../media/image9.png"/><Relationship Id="rId4" Type="http://schemas.openxmlformats.org/officeDocument/2006/relationships/image" Target="../media/image7.svg"/><Relationship Id="rId9" Type="http://schemas.openxmlformats.org/officeDocument/2006/relationships/image" Target="../media/image12.svg"/><Relationship Id="rId14" Type="http://schemas.openxmlformats.org/officeDocument/2006/relationships/image" Target="../media/image17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IRIM SOUTH DISTRICT LOGO">
            <a:extLst>
              <a:ext uri="{FF2B5EF4-FFF2-40B4-BE49-F238E27FC236}">
                <a16:creationId xmlns="" xmlns:a16="http://schemas.microsoft.com/office/drawing/2014/main" id="{41994D3D-9B40-7033-4F8C-233525BE68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213" y="220615"/>
            <a:ext cx="1762698" cy="166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4">
            <a:extLst>
              <a:ext uri="{FF2B5EF4-FFF2-40B4-BE49-F238E27FC236}">
                <a16:creationId xmlns="" xmlns:a16="http://schemas.microsoft.com/office/drawing/2014/main" id="{65FB31F0-5678-7A3B-CA0E-9E9B57E9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74" y="2226801"/>
            <a:ext cx="7695718" cy="492443"/>
          </a:xfrm>
          <a:noFill/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BIRIM SOUTH DISTRICT ASSEMBLY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="" xmlns:a16="http://schemas.microsoft.com/office/drawing/2014/main" id="{77C40729-B478-9299-258A-1CDE3A2E6CE3}"/>
              </a:ext>
            </a:extLst>
          </p:cNvPr>
          <p:cNvSpPr txBox="1">
            <a:spLocks/>
          </p:cNvSpPr>
          <p:nvPr/>
        </p:nvSpPr>
        <p:spPr>
          <a:xfrm>
            <a:off x="2214807" y="5007438"/>
            <a:ext cx="4525961" cy="68351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FISCAL YEAR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B297FA4-C7A8-0518-4BF2-34072FD1F277}"/>
              </a:ext>
            </a:extLst>
          </p:cNvPr>
          <p:cNvSpPr/>
          <p:nvPr/>
        </p:nvSpPr>
        <p:spPr>
          <a:xfrm>
            <a:off x="1953557" y="3422974"/>
            <a:ext cx="5048459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lvl="2" algn="ctr">
              <a:buClrTx/>
              <a:buFontTx/>
              <a:buNone/>
            </a:pP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STATEMENT</a:t>
            </a:r>
            <a:endParaRPr lang="en-US" sz="21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="" xmlns:a16="http://schemas.microsoft.com/office/drawing/2014/main" id="{DA7B05D6-6953-7B79-6FEB-49646AC55E0E}"/>
                  </a:ext>
                </a:extLst>
              </p14:cNvPr>
              <p14:cNvContentPartPr/>
              <p14:nvPr/>
            </p14:nvContentPartPr>
            <p14:xfrm>
              <a:off x="992574" y="933573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DA7B05D6-6953-7B79-6FEB-49646AC55E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334" y="921333"/>
                <a:ext cx="2484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="" xmlns:a16="http://schemas.microsoft.com/office/drawing/2014/main" id="{4E717542-9B40-6179-923F-1FB1B1F124F0}"/>
                  </a:ext>
                </a:extLst>
              </p14:cNvPr>
              <p14:cNvContentPartPr/>
              <p14:nvPr/>
            </p14:nvContentPartPr>
            <p14:xfrm>
              <a:off x="5486013" y="3824373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="" xmlns:a16="http://schemas.microsoft.com/office/drawing/2014/main" xmlns:p14="http://schemas.microsoft.com/office/powerpoint/2010/main" id="{4E717542-9B40-6179-923F-1FB1B1F124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73773" y="3812133"/>
                <a:ext cx="24840" cy="2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72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298938"/>
            <a:ext cx="7954248" cy="1003487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Financial Performance – Expenditure Cont’d.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123477"/>
              </p:ext>
            </p:extLst>
          </p:nvPr>
        </p:nvGraphicFramePr>
        <p:xfrm>
          <a:off x="246185" y="1441936"/>
          <a:ext cx="8757137" cy="4572498"/>
        </p:xfrm>
        <a:graphic>
          <a:graphicData uri="http://schemas.openxmlformats.org/drawingml/2006/table">
            <a:tbl>
              <a:tblPr/>
              <a:tblGrid>
                <a:gridCol w="18342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2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5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22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5587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319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3240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3240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99609">
                <a:tc gridSpan="8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PERFORMANCE (ALL DEPARTMENTS) IGF ONLY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0784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8393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 age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Performance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267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Compensation </a:t>
                      </a:r>
                      <a:r>
                        <a:rPr lang="en-US" sz="1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of Employees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100,712.00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92,557,09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108,835.00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102,587.89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106,100.00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42,742.50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40.29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701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Goods and Services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232,696.00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247,675.79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251,900.00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299,237.72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227,399.20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148,350.75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701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Assets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83,352.00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4,536.00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90,184.00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83,374.80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20,707.20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9701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416,760.00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344,768.88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450,919.00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401,825.61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416,874.00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211,800.45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9681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298938"/>
            <a:ext cx="7954248" cy="1003487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Financial Performance – Expenditure Cont’d.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716108"/>
              </p:ext>
            </p:extLst>
          </p:nvPr>
        </p:nvGraphicFramePr>
        <p:xfrm>
          <a:off x="281354" y="1433018"/>
          <a:ext cx="8721968" cy="4574202"/>
        </p:xfrm>
        <a:graphic>
          <a:graphicData uri="http://schemas.openxmlformats.org/drawingml/2006/table">
            <a:tbl>
              <a:tblPr/>
              <a:tblGrid>
                <a:gridCol w="1569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16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35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27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4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1355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2372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084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50150">
                <a:tc gridSpan="8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PERFORMANCE (ALL DEPARTMENTS) ALL FUNDING SOURCES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85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114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 age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Performance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137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Compensation </a:t>
                      </a:r>
                      <a:r>
                        <a:rPr lang="en-US" sz="1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of Employees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1,348,081.17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3,091,882.33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1,731,006.00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2,518,197.80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2,710,666.00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2,049,277.13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75.60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57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Goods and Services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2,745,342.00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1,732,184.34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3,084,173.50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2,627,002.51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2,431,561.20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1,453,746.47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57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Assets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4,021,227.00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600,361.43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5,234,186.00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1,045,190.34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3,139,655.80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276,721.50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57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8,114,650.17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5,424,428.10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10,049,365.50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6,190,390.65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8,281,883.00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3,779,745.10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45.64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612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198120"/>
            <a:ext cx="7815008" cy="1104305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2023 Budget </a:t>
            </a:r>
            <a:r>
              <a:rPr lang="en-US" sz="3200" dirty="0" err="1">
                <a:solidFill>
                  <a:schemeClr val="accent1"/>
                </a:solidFill>
                <a:latin typeface="+mj-lt"/>
              </a:rPr>
              <a:t>Programme</a:t>
            </a:r>
            <a:r>
              <a:rPr lang="en-US" sz="3200" dirty="0">
                <a:solidFill>
                  <a:schemeClr val="accent1"/>
                </a:solidFill>
                <a:latin typeface="+mj-lt"/>
              </a:rPr>
              <a:t> Performance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103198"/>
              </p:ext>
            </p:extLst>
          </p:nvPr>
        </p:nvGraphicFramePr>
        <p:xfrm>
          <a:off x="246185" y="1037790"/>
          <a:ext cx="8743579" cy="5065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78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76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193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64464"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Budget </a:t>
                      </a:r>
                      <a:r>
                        <a:rPr lang="en-US" sz="1600" b="1" dirty="0" err="1" smtClean="0"/>
                        <a:t>Programme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Budget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Actual as at August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3,203,568.20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2,369,162.89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Services Delivery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1,780,953.00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588,663.91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2,358,052.80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465,225.89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 Development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899,309.00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326,757.41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Environmental Management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40,000.00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29,935.00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3831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j-lt"/>
                        </a:rPr>
                        <a:t>Total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8,281,883.00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3,779,745.10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8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198120"/>
            <a:ext cx="7815008" cy="1104305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2023 Key projects and </a:t>
            </a:r>
            <a:r>
              <a:rPr lang="en-US" sz="3200" dirty="0" err="1">
                <a:solidFill>
                  <a:schemeClr val="accent1"/>
                </a:solidFill>
                <a:latin typeface="+mj-lt"/>
              </a:rPr>
              <a:t>programmes</a:t>
            </a:r>
            <a:r>
              <a:rPr lang="en-US" sz="3200" dirty="0">
                <a:solidFill>
                  <a:schemeClr val="accent1"/>
                </a:solidFill>
                <a:latin typeface="+mj-lt"/>
              </a:rPr>
              <a:t> from all funding sources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9471292"/>
              </p:ext>
            </p:extLst>
          </p:nvPr>
        </p:nvGraphicFramePr>
        <p:xfrm>
          <a:off x="298937" y="1396368"/>
          <a:ext cx="8734892" cy="4651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1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64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83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947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410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29477">
                <a:tc>
                  <a:txBody>
                    <a:bodyPr/>
                    <a:lstStyle/>
                    <a:p>
                      <a:r>
                        <a:rPr lang="en-US" sz="1800" b="1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Name of project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Amount budgeted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Actual Payment as at August, 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Outstanding</a:t>
                      </a:r>
                    </a:p>
                    <a:p>
                      <a:r>
                        <a:rPr lang="en-US" sz="1800" b="1" dirty="0"/>
                        <a:t>payment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97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Completion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 5-Bedroom Bungalow for District Chief Executive at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Akim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Swedru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297,757.39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73,115.55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224,641.84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97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Completion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 1 no 2-unit KG-Block with ancillary facilities and furniture at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Akim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Aduasa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252,956.00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223,196.40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29,759.60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29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000" b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550,713.39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296,311.95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254,401.44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5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9954" y="1705708"/>
            <a:ext cx="849336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rgbClr val="0070C0"/>
                </a:solidFill>
              </a:rPr>
              <a:t>NON FINANCIAL PERFORMANCE BY PROGRAMMES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59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8800" y="10051"/>
            <a:ext cx="5105400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600" dirty="0">
                <a:latin typeface="+mj-lt"/>
                <a:cs typeface="Times New Roman" panose="02020603050405020304" pitchFamily="18" charset="0"/>
              </a:rPr>
              <a:t>KEY</a:t>
            </a:r>
            <a:r>
              <a:rPr lang="en-US" sz="2600" spc="-1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+mj-lt"/>
                <a:cs typeface="Times New Roman" panose="02020603050405020304" pitchFamily="18" charset="0"/>
              </a:rPr>
              <a:t>ACHIEVEMENTS</a:t>
            </a:r>
            <a:r>
              <a:rPr lang="en-US" sz="2600" spc="-4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spc="-10" dirty="0">
                <a:latin typeface="+mj-lt"/>
                <a:cs typeface="Times New Roman" panose="02020603050405020304" pitchFamily="18" charset="0"/>
              </a:rPr>
              <a:t>(2023)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14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6F67D12-9604-303E-E051-133280C8D24C}"/>
              </a:ext>
            </a:extLst>
          </p:cNvPr>
          <p:cNvSpPr txBox="1"/>
          <p:nvPr/>
        </p:nvSpPr>
        <p:spPr>
          <a:xfrm>
            <a:off x="2526815" y="440929"/>
            <a:ext cx="380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PHYSICAL INFRASTRUCTURAL DEVELOPMENT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84A103D-637A-3372-39F3-FF860AC5A1C1}"/>
              </a:ext>
            </a:extLst>
          </p:cNvPr>
          <p:cNvSpPr txBox="1"/>
          <p:nvPr/>
        </p:nvSpPr>
        <p:spPr>
          <a:xfrm>
            <a:off x="-76200" y="1041281"/>
            <a:ext cx="45071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Completed 7No. Mechanized Boreholes </a:t>
            </a:r>
            <a:r>
              <a:rPr lang="en-GB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at New Salem, GES, Aduasa ICT Centre, Asawase, Mount Calvary, Catholic Clinic and Adeeto.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 smtClean="0">
                <a:latin typeface="+mj-lt"/>
                <a:cs typeface="Times New Roman" panose="02020603050405020304" pitchFamily="18" charset="0"/>
              </a:rPr>
              <a:t>Drilled 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&amp; constructed 1No. Mechanized borehole @Akim Swedru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8FE96CD-1566-DB3B-9B95-112E2F7E1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150" y="2688073"/>
            <a:ext cx="2336490" cy="38338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79A735B-A314-BBF8-DB43-AF5851059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37649" b="16808"/>
          <a:stretch/>
        </p:blipFill>
        <p:spPr>
          <a:xfrm>
            <a:off x="36515" y="2688073"/>
            <a:ext cx="2335573" cy="38613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7D6A307-D727-5CE5-C16A-718AA4E7B195}"/>
              </a:ext>
            </a:extLst>
          </p:cNvPr>
          <p:cNvSpPr txBox="1"/>
          <p:nvPr/>
        </p:nvSpPr>
        <p:spPr>
          <a:xfrm>
            <a:off x="6150011" y="502429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EDUCATION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DA7166FF-8260-6F5C-631C-AA5662DCEC31}"/>
              </a:ext>
            </a:extLst>
          </p:cNvPr>
          <p:cNvSpPr/>
          <p:nvPr/>
        </p:nvSpPr>
        <p:spPr>
          <a:xfrm>
            <a:off x="4855034" y="1010260"/>
            <a:ext cx="4355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400 pieces of dual desks were distributed to public schools.</a:t>
            </a:r>
            <a:endParaRPr lang="en-GB" sz="12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2B4F0F85-A8BD-2DDC-EF7B-DBD99DB85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3" y="2122543"/>
            <a:ext cx="4182736" cy="416970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8449F35-2548-6E17-F9BF-8A5E8959273C}"/>
              </a:ext>
            </a:extLst>
          </p:cNvPr>
          <p:cNvSpPr txBox="1"/>
          <p:nvPr/>
        </p:nvSpPr>
        <p:spPr>
          <a:xfrm>
            <a:off x="194072" y="694130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294169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0904" y="32227"/>
            <a:ext cx="4910455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600" dirty="0">
                <a:latin typeface="+mj-lt"/>
                <a:cs typeface="Times New Roman" panose="02020603050405020304" pitchFamily="18" charset="0"/>
              </a:rPr>
              <a:t>KEY</a:t>
            </a:r>
            <a:r>
              <a:rPr lang="en-US" sz="2600" spc="-1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+mj-lt"/>
                <a:cs typeface="Times New Roman" panose="02020603050405020304" pitchFamily="18" charset="0"/>
              </a:rPr>
              <a:t>ACHIEVEMENTS</a:t>
            </a:r>
            <a:r>
              <a:rPr lang="en-US" sz="2600" spc="-4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spc="-10" dirty="0">
                <a:latin typeface="+mj-lt"/>
                <a:cs typeface="Times New Roman" panose="02020603050405020304" pitchFamily="18" charset="0"/>
              </a:rPr>
              <a:t>(2023)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670187-91F9-3732-8A6B-CEC26C7BE317}"/>
              </a:ext>
            </a:extLst>
          </p:cNvPr>
          <p:cNvSpPr/>
          <p:nvPr/>
        </p:nvSpPr>
        <p:spPr>
          <a:xfrm>
            <a:off x="4788025" y="883197"/>
            <a:ext cx="4355975" cy="889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Extension of electricity </a:t>
            </a:r>
            <a:r>
              <a:rPr lang="en-GB" sz="1200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AKISS, Assembly Area, New Salem, Awisa Camp, Awisa Railine, Atuntumirem, Mount Calvary, Official Town and Akwatisu</a:t>
            </a:r>
            <a:endParaRPr lang="en-GB" sz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FE37359-4386-8D90-1F5C-2B2A42038C62}"/>
              </a:ext>
            </a:extLst>
          </p:cNvPr>
          <p:cNvSpPr txBox="1"/>
          <p:nvPr/>
        </p:nvSpPr>
        <p:spPr>
          <a:xfrm>
            <a:off x="-28575" y="378157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DBE60ED-AAC7-4401-B08D-F41943135ACB}"/>
              </a:ext>
            </a:extLst>
          </p:cNvPr>
          <p:cNvSpPr txBox="1"/>
          <p:nvPr/>
        </p:nvSpPr>
        <p:spPr>
          <a:xfrm>
            <a:off x="-9525" y="649066"/>
            <a:ext cx="4629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latin typeface="+mj-lt"/>
                <a:cs typeface="Times New Roman" panose="02020603050405020304" pitchFamily="18" charset="0"/>
              </a:rPr>
              <a:t>Construction of 1No. 2-unit KG Block with ancillary facilities and furniture at Akim Aduasa.</a:t>
            </a:r>
          </a:p>
        </p:txBody>
      </p:sp>
      <p:pic>
        <p:nvPicPr>
          <p:cNvPr id="24" name="Picture Placeholder 7">
            <a:extLst>
              <a:ext uri="{FF2B5EF4-FFF2-40B4-BE49-F238E27FC236}">
                <a16:creationId xmlns="" xmlns:a16="http://schemas.microsoft.com/office/drawing/2014/main" id="{308D1869-14B9-F43A-0F7D-95E3FB897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99226" y="1738378"/>
            <a:ext cx="3996666" cy="42998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0672EC3-DF2A-04B6-6D20-1259F0EF86F7}"/>
              </a:ext>
            </a:extLst>
          </p:cNvPr>
          <p:cNvSpPr txBox="1"/>
          <p:nvPr/>
        </p:nvSpPr>
        <p:spPr>
          <a:xfrm>
            <a:off x="5772489" y="520748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ENERGY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DB1F67E-2A1B-89E4-66BC-E8C9AD56C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239" y="2322864"/>
            <a:ext cx="4883983" cy="3715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83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16772" y="65408"/>
            <a:ext cx="4910455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6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</a:t>
            </a:r>
            <a:r>
              <a:rPr lang="en-US" sz="26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(2023)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E92C67-6B1E-7E7E-EBE4-42397DE4249A}"/>
              </a:ext>
            </a:extLst>
          </p:cNvPr>
          <p:cNvSpPr txBox="1"/>
          <p:nvPr/>
        </p:nvSpPr>
        <p:spPr>
          <a:xfrm>
            <a:off x="387467" y="472662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TRANSPORTATION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0CE5A3A-BF23-B4E9-E07D-A7E1E5FCF0C0}"/>
              </a:ext>
            </a:extLst>
          </p:cNvPr>
          <p:cNvSpPr txBox="1"/>
          <p:nvPr/>
        </p:nvSpPr>
        <p:spPr>
          <a:xfrm>
            <a:off x="-419331" y="731714"/>
            <a:ext cx="4627774" cy="1166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Reshaped 25.9km Feeder </a:t>
            </a:r>
            <a:r>
              <a:rPr lang="en-GB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Roads (Brepro Jn.-Kroboase, Sabentua-Adenkyensu, Fosukrom Jn.-Fosukrom and Akortekrom-Mensakrom-Achiasehene Akura)</a:t>
            </a:r>
            <a:endParaRPr lang="en-GB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="" xmlns:a16="http://schemas.microsoft.com/office/drawing/2014/main" id="{174B73FA-0B7D-938F-6DCA-FCF550105533}"/>
              </a:ext>
            </a:extLst>
          </p:cNvPr>
          <p:cNvSpPr txBox="1"/>
          <p:nvPr/>
        </p:nvSpPr>
        <p:spPr>
          <a:xfrm>
            <a:off x="6020043" y="498853"/>
            <a:ext cx="1705610" cy="296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b="1" u="sng" spc="-10" dirty="0">
                <a:solidFill>
                  <a:schemeClr val="tx1"/>
                </a:solidFill>
                <a:latin typeface="+mj-lt"/>
                <a:cs typeface="Times New Roman"/>
              </a:rPr>
              <a:t>APPRENTICESHIP</a:t>
            </a:r>
            <a:endParaRPr u="sng" dirty="0">
              <a:solidFill>
                <a:schemeClr val="tx1"/>
              </a:solidFill>
              <a:latin typeface="+mj-lt"/>
              <a:cs typeface="Times New Roman"/>
            </a:endParaRPr>
          </a:p>
        </p:txBody>
      </p:sp>
      <p:sp>
        <p:nvSpPr>
          <p:cNvPr id="24" name="object 20">
            <a:extLst>
              <a:ext uri="{FF2B5EF4-FFF2-40B4-BE49-F238E27FC236}">
                <a16:creationId xmlns="" xmlns:a16="http://schemas.microsoft.com/office/drawing/2014/main" id="{60D2B627-22DE-66D8-8515-C4F4A061D549}"/>
              </a:ext>
            </a:extLst>
          </p:cNvPr>
          <p:cNvSpPr txBox="1"/>
          <p:nvPr/>
        </p:nvSpPr>
        <p:spPr>
          <a:xfrm>
            <a:off x="4825388" y="3652676"/>
            <a:ext cx="40321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b="1" spc="-10" dirty="0" smtClean="0">
                <a:solidFill>
                  <a:schemeClr val="tx1"/>
                </a:solidFill>
                <a:latin typeface="+mj-lt"/>
                <a:cs typeface="Times New Roman"/>
              </a:rPr>
              <a:t>DCE’S COMMUNITY ENGAGEMENT ON GOVERNMENT FLAGSHIP PROGRAMS AND ANTI-GALAMSEY AT AKIM ADUASA AND OFORIKROM</a:t>
            </a:r>
            <a:endParaRPr sz="1200" b="1" dirty="0">
              <a:solidFill>
                <a:schemeClr val="tx1"/>
              </a:solidFill>
              <a:latin typeface="+mj-lt"/>
              <a:cs typeface="Times New Roman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BE78FCD-458A-F056-02A2-3810FC719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46" y="2367970"/>
            <a:ext cx="4283892" cy="40099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639D280-DBFE-4C19-F830-4B6F3C1F98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09" t="19167" r="26562" b="30556"/>
          <a:stretch/>
        </p:blipFill>
        <p:spPr>
          <a:xfrm>
            <a:off x="4725578" y="1708338"/>
            <a:ext cx="1562886" cy="18298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64998AE-82B2-D6D6-3E9D-13437DE405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87" t="28055" r="10521" b="10833"/>
          <a:stretch/>
        </p:blipFill>
        <p:spPr>
          <a:xfrm>
            <a:off x="6392790" y="1708338"/>
            <a:ext cx="2665726" cy="18118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56742" y="914400"/>
            <a:ext cx="3630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smtClean="0"/>
              <a:t>55 Butterfly Sewing Machines and 50 Hair dryers were donated by MP to the apprentices in the district.</a:t>
            </a:r>
            <a:endParaRPr lang="en-US" sz="12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99204A6-5F55-BA63-049F-37C43B4A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770" y="4366558"/>
            <a:ext cx="2072198" cy="20113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FC5F55A-750F-F7D0-F7A4-DF4BF02B8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800" y="4366558"/>
            <a:ext cx="1828439" cy="201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51747" y="23411"/>
            <a:ext cx="4910455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600" dirty="0">
                <a:latin typeface="+mj-lt"/>
                <a:cs typeface="Times New Roman" panose="02020603050405020304" pitchFamily="18" charset="0"/>
              </a:rPr>
              <a:t>KEY</a:t>
            </a:r>
            <a:r>
              <a:rPr lang="en-US" sz="2600" spc="-1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+mj-lt"/>
                <a:cs typeface="Times New Roman" panose="02020603050405020304" pitchFamily="18" charset="0"/>
              </a:rPr>
              <a:t>ACHIEVEMENTS</a:t>
            </a:r>
            <a:r>
              <a:rPr lang="en-US" sz="2600" spc="-4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spc="-10" dirty="0">
                <a:latin typeface="+mj-lt"/>
                <a:cs typeface="Times New Roman" panose="02020603050405020304" pitchFamily="18" charset="0"/>
              </a:rPr>
              <a:t>(2023)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E92C67-6B1E-7E7E-EBE4-42397DE4249A}"/>
              </a:ext>
            </a:extLst>
          </p:cNvPr>
          <p:cNvSpPr txBox="1"/>
          <p:nvPr/>
        </p:nvSpPr>
        <p:spPr>
          <a:xfrm>
            <a:off x="381000" y="398561"/>
            <a:ext cx="2517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+mj-lt"/>
                <a:cs typeface="Times New Roman" panose="02020603050405020304" pitchFamily="18" charset="0"/>
              </a:rPr>
              <a:t>SOCIAL WELFARE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0CE5A3A-BF23-B4E9-E07D-A7E1E5FCF0C0}"/>
              </a:ext>
            </a:extLst>
          </p:cNvPr>
          <p:cNvSpPr txBox="1"/>
          <p:nvPr/>
        </p:nvSpPr>
        <p:spPr>
          <a:xfrm>
            <a:off x="-471069" y="669479"/>
            <a:ext cx="518891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Supervised payment of funds to 619 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LEAP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 beneficiary households in 23 communities during the 83</a:t>
            </a:r>
            <a:r>
              <a:rPr lang="en-GB" sz="1200" b="0" baseline="30000" dirty="0">
                <a:effectLst/>
                <a:latin typeface="+mj-lt"/>
                <a:ea typeface="Calibri" panose="020F0502020204030204" pitchFamily="34" charset="0"/>
              </a:rPr>
              <a:t>rd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, 84</a:t>
            </a:r>
            <a:r>
              <a:rPr lang="en-GB" sz="1200" b="0" baseline="30000" dirty="0">
                <a:effectLst/>
                <a:latin typeface="+mj-lt"/>
                <a:ea typeface="Calibri" panose="020F0502020204030204" pitchFamily="34" charset="0"/>
              </a:rPr>
              <a:t>th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, 85</a:t>
            </a:r>
            <a:r>
              <a:rPr lang="en-GB" sz="1200" b="0" baseline="30000" dirty="0">
                <a:effectLst/>
                <a:latin typeface="+mj-lt"/>
                <a:ea typeface="Calibri" panose="020F0502020204030204" pitchFamily="34" charset="0"/>
              </a:rPr>
              <a:t>th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 and 86</a:t>
            </a:r>
            <a:r>
              <a:rPr lang="en-GB" sz="1200" b="0" baseline="30000" dirty="0">
                <a:effectLst/>
                <a:latin typeface="+mj-lt"/>
                <a:ea typeface="Calibri" panose="020F0502020204030204" pitchFamily="34" charset="0"/>
              </a:rPr>
              <a:t>th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 payment cycles.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Sensitized the public in 5 communities on the effect of child labour and related issues during World’s Day against child labour.</a:t>
            </a:r>
            <a:endParaRPr lang="en-GB" sz="1200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1200" dirty="0">
                <a:latin typeface="+mj-lt"/>
                <a:ea typeface="Calibri" panose="020F0502020204030204" pitchFamily="34" charset="0"/>
              </a:rPr>
              <a:t>S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upported NHIA to carry out free renewal of NHIS cards for 1,287 indigents, and registered</a:t>
            </a:r>
            <a:r>
              <a:rPr lang="en-GB" sz="1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200" b="0" dirty="0">
                <a:effectLst/>
                <a:latin typeface="+mj-lt"/>
                <a:ea typeface="Calibri" panose="020F0502020204030204" pitchFamily="34" charset="0"/>
              </a:rPr>
              <a:t>572 indigents in 10 communities onto the NHIS.</a:t>
            </a:r>
            <a:endParaRPr lang="en-US" sz="1200" b="1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="" xmlns:a16="http://schemas.microsoft.com/office/drawing/2014/main" id="{174B73FA-0B7D-938F-6DCA-FCF550105533}"/>
              </a:ext>
            </a:extLst>
          </p:cNvPr>
          <p:cNvSpPr txBox="1"/>
          <p:nvPr/>
        </p:nvSpPr>
        <p:spPr>
          <a:xfrm>
            <a:off x="6288243" y="406024"/>
            <a:ext cx="274295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1" u="sng" spc="-10" dirty="0">
                <a:latin typeface="+mj-lt"/>
                <a:cs typeface="Times New Roman"/>
              </a:rPr>
              <a:t>ECONOMIC DEVELOPMENT</a:t>
            </a:r>
            <a:endParaRPr u="sng" dirty="0">
              <a:latin typeface="+mj-lt"/>
              <a:cs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2790F33-BF81-9A75-6698-FB8A61AEB84B}"/>
              </a:ext>
            </a:extLst>
          </p:cNvPr>
          <p:cNvSpPr txBox="1"/>
          <p:nvPr/>
        </p:nvSpPr>
        <p:spPr>
          <a:xfrm>
            <a:off x="4572000" y="622800"/>
            <a:ext cx="44196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US" b="1" dirty="0">
                <a:latin typeface="+mj-lt"/>
                <a:cs typeface="Times New Roman" panose="02020603050405020304" pitchFamily="18" charset="0"/>
              </a:rPr>
              <a:t>               Oil palm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latin typeface="+mj-lt"/>
                <a:cs typeface="Times New Roman" panose="02020603050405020304" pitchFamily="18" charset="0"/>
              </a:rPr>
              <a:t>A total of </a:t>
            </a: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34,164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oil palm seedlings were distributed.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413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farmers benefited from the seedlings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588E26-8483-5185-4A67-2A3FA6C930A3}"/>
              </a:ext>
            </a:extLst>
          </p:cNvPr>
          <p:cNvSpPr txBox="1"/>
          <p:nvPr/>
        </p:nvSpPr>
        <p:spPr>
          <a:xfrm>
            <a:off x="5216320" y="1841486"/>
            <a:ext cx="3733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US" b="1" dirty="0">
                <a:latin typeface="+mj-lt"/>
                <a:cs typeface="Times New Roman" panose="02020603050405020304" pitchFamily="18" charset="0"/>
              </a:rPr>
              <a:t>Coconut farming</a:t>
            </a:r>
          </a:p>
          <a:p>
            <a:pPr marL="571500" lvl="1" indent="-28575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8,000 seedlings were distributed</a:t>
            </a:r>
          </a:p>
          <a:p>
            <a:pPr marL="571500" lvl="1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82 farmers benefited </a:t>
            </a:r>
          </a:p>
          <a:p>
            <a:pPr marL="457200" lvl="1" indent="-457200" algn="just"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Rearing of farm animals</a:t>
            </a:r>
          </a:p>
          <a:p>
            <a:pPr marL="571500" lvl="1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 piglets were distributed</a:t>
            </a:r>
          </a:p>
          <a:p>
            <a:pPr marL="571500" lvl="1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04 farmers benefited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E70544F-498D-F4CE-805E-58F06DF50C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621" y="3768240"/>
            <a:ext cx="2075717" cy="25746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41260E6-1FED-BFBF-52EF-40A0ED74F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736" y="3919490"/>
            <a:ext cx="2065310" cy="26016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CE45B2AD-A28B-A5DC-A6F2-1DF891B4B7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68" y="4097727"/>
            <a:ext cx="2010836" cy="2245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47EDBD17-7A99-09EA-A924-35493A971E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846" y="4097726"/>
            <a:ext cx="2195069" cy="2245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42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2045" y="23024"/>
            <a:ext cx="7564755" cy="4989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OUTCOME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INDICATORS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spc="-2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+mj-lt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9CE3387-64CD-0335-05AA-AAF6DDCD6D9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/>
          </p:nvPr>
        </p:nvGraphicFramePr>
        <p:xfrm>
          <a:off x="206565" y="586577"/>
          <a:ext cx="8772182" cy="56817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5755">
                  <a:extLst>
                    <a:ext uri="{9D8B030D-6E8A-4147-A177-3AD203B41FA5}">
                      <a16:colId xmlns="" xmlns:a16="http://schemas.microsoft.com/office/drawing/2014/main" val="525670161"/>
                    </a:ext>
                  </a:extLst>
                </a:gridCol>
                <a:gridCol w="17825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6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69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28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5711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332656">
                <a:tc rowSpan="2">
                  <a:txBody>
                    <a:bodyPr/>
                    <a:lstStyle/>
                    <a:p>
                      <a:pPr marL="51435" marR="459105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9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Outcome Indicator Description</a:t>
                      </a:r>
                      <a:endParaRPr lang="en-US"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marR="459105">
                        <a:lnSpc>
                          <a:spcPct val="150000"/>
                        </a:lnSpc>
                        <a:spcBef>
                          <a:spcPts val="93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marR="512445" algn="ctr">
                        <a:lnSpc>
                          <a:spcPct val="150000"/>
                        </a:lnSpc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25" dirty="0">
                          <a:latin typeface="+mj-lt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Measurem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nt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marR="554355" algn="ctr">
                        <a:lnSpc>
                          <a:spcPct val="150000"/>
                        </a:lnSpc>
                        <a:spcBef>
                          <a:spcPts val="890"/>
                        </a:spcBef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Previous</a:t>
                      </a:r>
                      <a:r>
                        <a:rPr sz="1200" b="1" spc="-4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200" b="1" spc="-5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performance (202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marR="683260" algn="ctr">
                        <a:lnSpc>
                          <a:spcPct val="150000"/>
                        </a:lnSpc>
                        <a:spcBef>
                          <a:spcPts val="890"/>
                        </a:spcBef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200" b="1" spc="-6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200" b="1" spc="-4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 Performance</a:t>
                      </a:r>
                      <a:r>
                        <a:rPr sz="1200" b="1" spc="1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7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Actuals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marR="140335">
                        <a:lnSpc>
                          <a:spcPct val="150000"/>
                        </a:lnSpc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200" b="1" spc="-1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25" dirty="0">
                          <a:latin typeface="+mj-lt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200" b="1" spc="-20" dirty="0">
                          <a:latin typeface="+mj-lt"/>
                          <a:cs typeface="Times New Roman" panose="02020603050405020304" pitchFamily="18" charset="0"/>
                        </a:rPr>
                        <a:t>August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2823">
                <a:tc rowSpan="4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Improved access to basic education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Net Enrolment Rate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2473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KG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50.3%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68.2%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51.5%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34633234"/>
                  </a:ext>
                </a:extLst>
              </a:tr>
              <a:tr h="632473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ii. Primary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61.8%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52.6%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95270886"/>
                  </a:ext>
                </a:extLst>
              </a:tr>
              <a:tr h="542121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iii. JHS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23504941"/>
                  </a:ext>
                </a:extLst>
              </a:tr>
              <a:tr h="12916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Enhanced farmers access to better services (subsidized agricultural inputs)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Proportion of Farmers with access to government subsidies</a:t>
                      </a: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3472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45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BF8985E2-E8C1-DF6B-665D-8FAFD3A52F25}"/>
                  </a:ext>
                </a:extLst>
              </p:cNvPr>
              <p:cNvSpPr/>
              <p:nvPr/>
            </p:nvSpPr>
            <p:spPr>
              <a:xfrm>
                <a:off x="147817" y="894383"/>
                <a:ext cx="2925227" cy="299995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1200" b="1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BIRIM SOUTH DISTRICT</a:t>
                </a: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Birim South District Assembly was established by </a:t>
                </a:r>
                <a:r>
                  <a:rPr lang="en-US" sz="1200" b="1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L.I. 2369 </a:t>
                </a: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in 2018.</a:t>
                </a: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District capital </a:t>
                </a:r>
                <a:r>
                  <a:rPr lang="en-US" sz="1200" dirty="0" err="1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Akim</a:t>
                </a: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 Swedru</a:t>
                </a: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Total land size of </a:t>
                </a:r>
                <a:r>
                  <a:rPr lang="en-US" sz="1200" b="1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231.5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𝒌𝒎</m:t>
                        </m:r>
                      </m:e>
                      <m:sup>
                        <m: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1200" b="1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sz="12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Population  36,371 (51.1% females and 48.9% males) projected from 2021 PHC.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F8985E2-E8C1-DF6B-665D-8FAFD3A52F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17" y="894383"/>
                <a:ext cx="2925227" cy="2999954"/>
              </a:xfrm>
              <a:prstGeom prst="rect">
                <a:avLst/>
              </a:prstGeom>
              <a:blipFill rotWithShape="0">
                <a:blip r:embed="rId3"/>
                <a:stretch>
                  <a:fillRect r="-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9DB40D06-227E-ABA8-605B-89201F26DD08}"/>
              </a:ext>
            </a:extLst>
          </p:cNvPr>
          <p:cNvSpPr txBox="1">
            <a:spLocks/>
          </p:cNvSpPr>
          <p:nvPr/>
        </p:nvSpPr>
        <p:spPr>
          <a:xfrm>
            <a:off x="500049" y="68640"/>
            <a:ext cx="8191500" cy="53339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36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2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44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Myriad Pro" panose="020B0503030403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80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Georgia" panose="02040502050405020303" pitchFamily="18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Myriad Pro" panose="020B0503030403020204" pitchFamily="34" charset="0"/>
              <a:buChar char="~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700" b="1" dirty="0">
                <a:latin typeface="+mj-lt"/>
                <a:ea typeface="Arial Unicode MS" pitchFamily="34" charset="-128"/>
                <a:cs typeface="Times New Roman" panose="02020603050405020304" pitchFamily="18" charset="0"/>
              </a:rPr>
              <a:t>          STRATEGIC OVERVIEW OF BIRIM SOUTH DISTRICT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5D378B2-C090-BF46-EE5C-A47FBBE62C44}"/>
              </a:ext>
            </a:extLst>
          </p:cNvPr>
          <p:cNvGrpSpPr/>
          <p:nvPr/>
        </p:nvGrpSpPr>
        <p:grpSpPr>
          <a:xfrm>
            <a:off x="157316" y="454237"/>
            <a:ext cx="2822840" cy="466725"/>
            <a:chOff x="226213" y="692939"/>
            <a:chExt cx="2822840" cy="466725"/>
          </a:xfrm>
        </p:grpSpPr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D77CE049-D570-719F-1CB4-714158D515B4}"/>
                </a:ext>
              </a:extLst>
            </p:cNvPr>
            <p:cNvGrpSpPr/>
            <p:nvPr/>
          </p:nvGrpSpPr>
          <p:grpSpPr>
            <a:xfrm>
              <a:off x="371475" y="692940"/>
              <a:ext cx="2677578" cy="466724"/>
              <a:chOff x="533400" y="723900"/>
              <a:chExt cx="2515653" cy="466724"/>
            </a:xfrm>
            <a:solidFill>
              <a:srgbClr val="81D5FF">
                <a:lumMod val="20000"/>
                <a:lumOff val="80000"/>
              </a:srgbClr>
            </a:solidFill>
          </p:grpSpPr>
          <p:sp>
            <p:nvSpPr>
              <p:cNvPr id="19" name="Flowchart: Delay 18">
                <a:extLst>
                  <a:ext uri="{FF2B5EF4-FFF2-40B4-BE49-F238E27FC236}">
                    <a16:creationId xmlns="" xmlns:a16="http://schemas.microsoft.com/office/drawing/2014/main" id="{6C0A766B-73E0-7896-9835-389F4AEE134F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ounded Rectangle 12">
                <a:extLst>
                  <a:ext uri="{FF2B5EF4-FFF2-40B4-BE49-F238E27FC236}">
                    <a16:creationId xmlns="" xmlns:a16="http://schemas.microsoft.com/office/drawing/2014/main" id="{639C81B5-A8D9-E305-3D32-CA897EFDAC25}"/>
                  </a:ext>
                </a:extLst>
              </p:cNvPr>
              <p:cNvSpPr/>
              <p:nvPr/>
            </p:nvSpPr>
            <p:spPr>
              <a:xfrm>
                <a:off x="533400" y="723900"/>
                <a:ext cx="2247900" cy="466724"/>
              </a:xfrm>
              <a:prstGeom prst="round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Donut 20">
              <a:extLst>
                <a:ext uri="{FF2B5EF4-FFF2-40B4-BE49-F238E27FC236}">
                  <a16:creationId xmlns="" xmlns:a16="http://schemas.microsoft.com/office/drawing/2014/main" id="{E5968EDA-BE54-02FE-C45B-8446C56805CA}"/>
                </a:ext>
              </a:extLst>
            </p:cNvPr>
            <p:cNvSpPr/>
            <p:nvPr/>
          </p:nvSpPr>
          <p:spPr>
            <a:xfrm>
              <a:off x="226213" y="692939"/>
              <a:ext cx="452298" cy="466724"/>
            </a:xfrm>
            <a:prstGeom prst="donut">
              <a:avLst/>
            </a:prstGeom>
            <a:solidFill>
              <a:srgbClr val="81D5FF">
                <a:lumMod val="20000"/>
                <a:lumOff val="80000"/>
              </a:srgbClr>
            </a:solidFill>
            <a:ln w="25400" cap="flat" cmpd="sng" algn="ctr">
              <a:solidFill>
                <a:srgbClr val="81D5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069D444-1C0F-50B5-0FD2-26A4FFF92124}"/>
              </a:ext>
            </a:extLst>
          </p:cNvPr>
          <p:cNvSpPr txBox="1"/>
          <p:nvPr/>
        </p:nvSpPr>
        <p:spPr>
          <a:xfrm>
            <a:off x="809710" y="470035"/>
            <a:ext cx="1882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  <a:cs typeface="Times New Roman" panose="02020603050405020304" pitchFamily="18" charset="0"/>
              </a:rPr>
              <a:t>ESTABLISHMENT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A3BB94FB-D0B3-896A-C277-58C5ED373402}"/>
              </a:ext>
            </a:extLst>
          </p:cNvPr>
          <p:cNvSpPr/>
          <p:nvPr/>
        </p:nvSpPr>
        <p:spPr>
          <a:xfrm>
            <a:off x="102760" y="4304907"/>
            <a:ext cx="3015339" cy="2130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 functional public toilets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 WC public toilet under rehabilitation in Swedru.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11 skip containers across the district.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GB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GB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F031D6F3-A951-E130-8D2A-24C0F188E5F4}"/>
              </a:ext>
            </a:extLst>
          </p:cNvPr>
          <p:cNvGrpSpPr/>
          <p:nvPr/>
        </p:nvGrpSpPr>
        <p:grpSpPr>
          <a:xfrm>
            <a:off x="147817" y="3943546"/>
            <a:ext cx="2715132" cy="369332"/>
            <a:chOff x="312547" y="692939"/>
            <a:chExt cx="2736506" cy="466725"/>
          </a:xfrm>
          <a:solidFill>
            <a:schemeClr val="bg1">
              <a:lumMod val="8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="" xmlns:a16="http://schemas.microsoft.com/office/drawing/2014/main" id="{F78F031E-021F-268E-A9BC-D39758EB6301}"/>
                </a:ext>
              </a:extLst>
            </p:cNvPr>
            <p:cNvGrpSpPr/>
            <p:nvPr/>
          </p:nvGrpSpPr>
          <p:grpSpPr>
            <a:xfrm>
              <a:off x="371475" y="692940"/>
              <a:ext cx="2677578" cy="466724"/>
              <a:chOff x="533400" y="723900"/>
              <a:chExt cx="2515653" cy="466724"/>
            </a:xfrm>
            <a:grpFill/>
          </p:grpSpPr>
          <p:sp>
            <p:nvSpPr>
              <p:cNvPr id="28" name="Flowchart: Delay 27">
                <a:extLst>
                  <a:ext uri="{FF2B5EF4-FFF2-40B4-BE49-F238E27FC236}">
                    <a16:creationId xmlns="" xmlns:a16="http://schemas.microsoft.com/office/drawing/2014/main" id="{6F630196-3EA7-9D28-B160-4BD24F22AF4F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ounded Rectangle 12">
                <a:extLst>
                  <a:ext uri="{FF2B5EF4-FFF2-40B4-BE49-F238E27FC236}">
                    <a16:creationId xmlns="" xmlns:a16="http://schemas.microsoft.com/office/drawing/2014/main" id="{DA6656A7-1175-2C85-30C7-D897F60C9874}"/>
                  </a:ext>
                </a:extLst>
              </p:cNvPr>
              <p:cNvSpPr/>
              <p:nvPr/>
            </p:nvSpPr>
            <p:spPr>
              <a:xfrm>
                <a:off x="533400" y="723900"/>
                <a:ext cx="2247900" cy="466724"/>
              </a:xfrm>
              <a:prstGeom prst="round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Donut 20">
              <a:extLst>
                <a:ext uri="{FF2B5EF4-FFF2-40B4-BE49-F238E27FC236}">
                  <a16:creationId xmlns="" xmlns:a16="http://schemas.microsoft.com/office/drawing/2014/main" id="{6FE102E1-9910-F287-DF70-36E02B6F1324}"/>
                </a:ext>
              </a:extLst>
            </p:cNvPr>
            <p:cNvSpPr/>
            <p:nvPr/>
          </p:nvSpPr>
          <p:spPr>
            <a:xfrm>
              <a:off x="312547" y="692939"/>
              <a:ext cx="452298" cy="466724"/>
            </a:xfrm>
            <a:prstGeom prst="donut">
              <a:avLst/>
            </a:prstGeom>
            <a:grpFill/>
            <a:ln w="25400" cap="flat" cmpd="sng" algn="ctr">
              <a:solidFill>
                <a:srgbClr val="81D5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843FF4FB-481B-2262-E80A-4E581DCB432D}"/>
              </a:ext>
            </a:extLst>
          </p:cNvPr>
          <p:cNvSpPr/>
          <p:nvPr/>
        </p:nvSpPr>
        <p:spPr>
          <a:xfrm>
            <a:off x="1007124" y="3936927"/>
            <a:ext cx="1125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b="1" dirty="0">
                <a:latin typeface="+mj-lt"/>
                <a:cs typeface="Times New Roman" panose="02020603050405020304" pitchFamily="18" charset="0"/>
              </a:rPr>
              <a:t>SANITATION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5A0825EF-FC65-E2ED-C021-B4EB5443FB70}"/>
              </a:ext>
            </a:extLst>
          </p:cNvPr>
          <p:cNvGrpSpPr/>
          <p:nvPr/>
        </p:nvGrpSpPr>
        <p:grpSpPr>
          <a:xfrm>
            <a:off x="3142190" y="470035"/>
            <a:ext cx="2848325" cy="466725"/>
            <a:chOff x="200728" y="692939"/>
            <a:chExt cx="2848325" cy="466725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0E1BD92F-2875-4F2B-F2EE-3ED4E4BC7485}"/>
                </a:ext>
              </a:extLst>
            </p:cNvPr>
            <p:cNvGrpSpPr/>
            <p:nvPr/>
          </p:nvGrpSpPr>
          <p:grpSpPr>
            <a:xfrm>
              <a:off x="302701" y="692940"/>
              <a:ext cx="2746352" cy="466724"/>
              <a:chOff x="468785" y="723900"/>
              <a:chExt cx="2580268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33" name="Flowchart: Delay 32">
                <a:extLst>
                  <a:ext uri="{FF2B5EF4-FFF2-40B4-BE49-F238E27FC236}">
                    <a16:creationId xmlns="" xmlns:a16="http://schemas.microsoft.com/office/drawing/2014/main" id="{68A295EF-5E9D-59B7-F8A1-F4F294E571FA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26">
                <a:extLst>
                  <a:ext uri="{FF2B5EF4-FFF2-40B4-BE49-F238E27FC236}">
                    <a16:creationId xmlns="" xmlns:a16="http://schemas.microsoft.com/office/drawing/2014/main" id="{E33F3E77-7980-8467-E547-E26647699ADB}"/>
                  </a:ext>
                </a:extLst>
              </p:cNvPr>
              <p:cNvSpPr/>
              <p:nvPr/>
            </p:nvSpPr>
            <p:spPr>
              <a:xfrm>
                <a:off x="468785" y="723900"/>
                <a:ext cx="2312515" cy="466724"/>
              </a:xfrm>
              <a:prstGeom prst="round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2" name="Donut 24">
              <a:extLst>
                <a:ext uri="{FF2B5EF4-FFF2-40B4-BE49-F238E27FC236}">
                  <a16:creationId xmlns="" xmlns:a16="http://schemas.microsoft.com/office/drawing/2014/main" id="{CE278531-77E7-9D56-8271-CC154B4A8BAB}"/>
                </a:ext>
              </a:extLst>
            </p:cNvPr>
            <p:cNvSpPr/>
            <p:nvPr/>
          </p:nvSpPr>
          <p:spPr>
            <a:xfrm>
              <a:off x="200728" y="692939"/>
              <a:ext cx="452298" cy="466724"/>
            </a:xfrm>
            <a:prstGeom prst="donu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8B979E5-FEBC-D299-03A4-2E8857631877}"/>
              </a:ext>
            </a:extLst>
          </p:cNvPr>
          <p:cNvSpPr txBox="1"/>
          <p:nvPr/>
        </p:nvSpPr>
        <p:spPr>
          <a:xfrm>
            <a:off x="3582018" y="518322"/>
            <a:ext cx="2266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  <a:cs typeface="Times New Roman" panose="02020603050405020304" pitchFamily="18" charset="0"/>
              </a:rPr>
              <a:t>DISTRICT ECONOMY </a:t>
            </a:r>
            <a:endParaRPr lang="en-US" sz="1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B907A872-A9C8-3182-FB21-903A0CA3837B}"/>
              </a:ext>
            </a:extLst>
          </p:cNvPr>
          <p:cNvSpPr/>
          <p:nvPr/>
        </p:nvSpPr>
        <p:spPr>
          <a:xfrm>
            <a:off x="3078678" y="936759"/>
            <a:ext cx="2867025" cy="24922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Agriculture being the main occupation of the district with majority into crop production (50% of economically active population)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Wholesale &amp; retail 20%, Services 20% and Manufacturing 5%.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FEBCD664-3F7C-4C43-2260-11DB90EA7636}"/>
              </a:ext>
            </a:extLst>
          </p:cNvPr>
          <p:cNvSpPr/>
          <p:nvPr/>
        </p:nvSpPr>
        <p:spPr>
          <a:xfrm>
            <a:off x="3083309" y="3787721"/>
            <a:ext cx="3043855" cy="2581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There are three main market facilities in the district. (Swedru</a:t>
            </a:r>
            <a:r>
              <a:rPr lang="en-GB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Awisa, and Aduasa Markets).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Tuesdays and Fridays are the main market days for Aduasa whilst </a:t>
            </a:r>
            <a:r>
              <a:rPr lang="en-GB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Wednesdays</a:t>
            </a:r>
            <a:r>
              <a:rPr lang="en-GB" sz="1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is for Swedru.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Lockable stores: 67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Stalls: 59</a:t>
            </a:r>
            <a:endParaRPr lang="en-GB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46299EFA-629A-B9D9-0565-C3AB015EE4D2}"/>
              </a:ext>
            </a:extLst>
          </p:cNvPr>
          <p:cNvGrpSpPr/>
          <p:nvPr/>
        </p:nvGrpSpPr>
        <p:grpSpPr>
          <a:xfrm>
            <a:off x="3267170" y="3534299"/>
            <a:ext cx="2842318" cy="325222"/>
            <a:chOff x="223600" y="692939"/>
            <a:chExt cx="2825453" cy="466725"/>
          </a:xfrm>
        </p:grpSpPr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76E40F91-2C2C-3D36-80A0-B453ADDF1DC7}"/>
                </a:ext>
              </a:extLst>
            </p:cNvPr>
            <p:cNvGrpSpPr/>
            <p:nvPr/>
          </p:nvGrpSpPr>
          <p:grpSpPr>
            <a:xfrm>
              <a:off x="302701" y="692940"/>
              <a:ext cx="2746352" cy="466724"/>
              <a:chOff x="468785" y="723900"/>
              <a:chExt cx="2580268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47" name="Flowchart: Delay 46">
                <a:extLst>
                  <a:ext uri="{FF2B5EF4-FFF2-40B4-BE49-F238E27FC236}">
                    <a16:creationId xmlns="" xmlns:a16="http://schemas.microsoft.com/office/drawing/2014/main" id="{ECC8C6FE-268E-B581-4F2C-17F72B867895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26">
                <a:extLst>
                  <a:ext uri="{FF2B5EF4-FFF2-40B4-BE49-F238E27FC236}">
                    <a16:creationId xmlns="" xmlns:a16="http://schemas.microsoft.com/office/drawing/2014/main" id="{52EA37AA-EC0A-96CE-0C17-E54F8330E1D9}"/>
                  </a:ext>
                </a:extLst>
              </p:cNvPr>
              <p:cNvSpPr/>
              <p:nvPr/>
            </p:nvSpPr>
            <p:spPr>
              <a:xfrm>
                <a:off x="468785" y="723900"/>
                <a:ext cx="2312515" cy="46672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Donut 24">
              <a:extLst>
                <a:ext uri="{FF2B5EF4-FFF2-40B4-BE49-F238E27FC236}">
                  <a16:creationId xmlns="" xmlns:a16="http://schemas.microsoft.com/office/drawing/2014/main" id="{7943C742-DB28-232D-E11F-B42E44EF0210}"/>
                </a:ext>
              </a:extLst>
            </p:cNvPr>
            <p:cNvSpPr/>
            <p:nvPr/>
          </p:nvSpPr>
          <p:spPr>
            <a:xfrm>
              <a:off x="223600" y="692939"/>
              <a:ext cx="452298" cy="466724"/>
            </a:xfrm>
            <a:prstGeom prst="donut">
              <a:avLst>
                <a:gd name="adj" fmla="val 21977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7233DB22-802B-0031-4552-03F8C9288527}"/>
              </a:ext>
            </a:extLst>
          </p:cNvPr>
          <p:cNvSpPr txBox="1"/>
          <p:nvPr/>
        </p:nvSpPr>
        <p:spPr>
          <a:xfrm>
            <a:off x="3699160" y="3534299"/>
            <a:ext cx="1919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  <a:cs typeface="Times New Roman" panose="02020603050405020304" pitchFamily="18" charset="0"/>
              </a:rPr>
              <a:t>MARKET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91110A28-9EB5-0B60-140F-835CFDB11E20}"/>
              </a:ext>
            </a:extLst>
          </p:cNvPr>
          <p:cNvGrpSpPr/>
          <p:nvPr/>
        </p:nvGrpSpPr>
        <p:grpSpPr>
          <a:xfrm>
            <a:off x="6043383" y="454547"/>
            <a:ext cx="3096059" cy="453665"/>
            <a:chOff x="165661" y="676441"/>
            <a:chExt cx="2931992" cy="483223"/>
          </a:xfrm>
        </p:grpSpPr>
        <p:grpSp>
          <p:nvGrpSpPr>
            <p:cNvPr id="53" name="Group 52">
              <a:extLst>
                <a:ext uri="{FF2B5EF4-FFF2-40B4-BE49-F238E27FC236}">
                  <a16:creationId xmlns="" xmlns:a16="http://schemas.microsoft.com/office/drawing/2014/main" id="{271B46B2-878F-EEB7-314B-A4BB580FA166}"/>
                </a:ext>
              </a:extLst>
            </p:cNvPr>
            <p:cNvGrpSpPr/>
            <p:nvPr/>
          </p:nvGrpSpPr>
          <p:grpSpPr>
            <a:xfrm>
              <a:off x="300605" y="692940"/>
              <a:ext cx="2797048" cy="466724"/>
              <a:chOff x="466816" y="723900"/>
              <a:chExt cx="2627898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55" name="Flowchart: Delay 54">
                <a:extLst>
                  <a:ext uri="{FF2B5EF4-FFF2-40B4-BE49-F238E27FC236}">
                    <a16:creationId xmlns="" xmlns:a16="http://schemas.microsoft.com/office/drawing/2014/main" id="{DDA9152D-4208-1B35-413B-C5381CF91C5C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89613" cy="466723"/>
              </a:xfrm>
              <a:prstGeom prst="flowChartDe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31">
                <a:extLst>
                  <a:ext uri="{FF2B5EF4-FFF2-40B4-BE49-F238E27FC236}">
                    <a16:creationId xmlns="" xmlns:a16="http://schemas.microsoft.com/office/drawing/2014/main" id="{2DF7B01F-68D2-CA9F-28E6-6030F4A8B192}"/>
                  </a:ext>
                </a:extLst>
              </p:cNvPr>
              <p:cNvSpPr/>
              <p:nvPr/>
            </p:nvSpPr>
            <p:spPr>
              <a:xfrm>
                <a:off x="466816" y="723900"/>
                <a:ext cx="2314484" cy="466724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Donut 29">
              <a:extLst>
                <a:ext uri="{FF2B5EF4-FFF2-40B4-BE49-F238E27FC236}">
                  <a16:creationId xmlns="" xmlns:a16="http://schemas.microsoft.com/office/drawing/2014/main" id="{27A39B5C-9D52-69F8-B01D-BEF0E1D124BC}"/>
                </a:ext>
              </a:extLst>
            </p:cNvPr>
            <p:cNvSpPr/>
            <p:nvPr/>
          </p:nvSpPr>
          <p:spPr>
            <a:xfrm>
              <a:off x="165661" y="676441"/>
              <a:ext cx="452298" cy="466724"/>
            </a:xfrm>
            <a:prstGeom prst="donu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3D493F82-3676-A319-E626-075DFD44D796}"/>
              </a:ext>
            </a:extLst>
          </p:cNvPr>
          <p:cNvSpPr txBox="1"/>
          <p:nvPr/>
        </p:nvSpPr>
        <p:spPr>
          <a:xfrm>
            <a:off x="6464253" y="500813"/>
            <a:ext cx="257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+mj-lt"/>
                <a:cs typeface="Times New Roman" panose="02020603050405020304" pitchFamily="18" charset="0"/>
              </a:rPr>
              <a:t>SECTORS OF THE ECONOMY</a:t>
            </a:r>
            <a:endParaRPr lang="en-US" sz="1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DF8434A7-8192-C276-542D-85B2E5388584}"/>
              </a:ext>
            </a:extLst>
          </p:cNvPr>
          <p:cNvSpPr/>
          <p:nvPr/>
        </p:nvSpPr>
        <p:spPr>
          <a:xfrm>
            <a:off x="6144840" y="889559"/>
            <a:ext cx="2916046" cy="55138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EDUCATION (LEVELS)  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The number of schools in the District at each level: 25-KG, 23-Primary, 20-JHS, 1-SHS, 1-TVET. 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1-KG, 1 primary school, 1 JHS and 1-TVET are under construction.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HEALTH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The District has 9 CHPS compounds, 2 Health </a:t>
            </a:r>
            <a:r>
              <a:rPr lang="en-GB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Centres</a:t>
            </a: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1 Clinic. 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 District hospital is under construction.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PHYSICAL ENVIRONMENT</a:t>
            </a:r>
          </a:p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Road coverage</a:t>
            </a: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 121.0km 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Bitumen covers 29.1km (24%).  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Earth surface roads 91.9km (76%)</a:t>
            </a:r>
            <a:endParaRPr lang="en-US" sz="12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TOURISM / HOSPITALITY</a:t>
            </a:r>
          </a:p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Potential tourist sites</a:t>
            </a: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Aboye</a:t>
            </a: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confluence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Birim forest range</a:t>
            </a:r>
          </a:p>
        </p:txBody>
      </p:sp>
    </p:spTree>
    <p:extLst>
      <p:ext uri="{BB962C8B-B14F-4D97-AF65-F5344CB8AC3E}">
        <p14:creationId xmlns:p14="http://schemas.microsoft.com/office/powerpoint/2010/main" val="96013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6961" y="187317"/>
            <a:ext cx="7620232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OUTCOME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INDICATORS</a:t>
            </a:r>
            <a:r>
              <a:rPr lang="en-US" sz="2400" spc="-3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spc="-2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+mj-lt"/>
                <a:cs typeface="Times New Roman" panose="02020603050405020304" pitchFamily="18" charset="0"/>
              </a:rPr>
              <a:t>TARGETS</a:t>
            </a:r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/>
          </p:nvPr>
        </p:nvGraphicFramePr>
        <p:xfrm>
          <a:off x="173514" y="749147"/>
          <a:ext cx="8718695" cy="5010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2538">
                  <a:extLst>
                    <a:ext uri="{9D8B030D-6E8A-4147-A177-3AD203B41FA5}">
                      <a16:colId xmlns="" xmlns:a16="http://schemas.microsoft.com/office/drawing/2014/main" val="525670161"/>
                    </a:ext>
                  </a:extLst>
                </a:gridCol>
                <a:gridCol w="16432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69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36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46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276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540714">
                <a:tc rowSpan="2">
                  <a:txBody>
                    <a:bodyPr/>
                    <a:lstStyle/>
                    <a:p>
                      <a:pPr marL="51435" marR="459105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9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Outcome Indicator Description</a:t>
                      </a:r>
                      <a:endParaRPr lang="en-US"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marR="459105">
                        <a:lnSpc>
                          <a:spcPct val="150000"/>
                        </a:lnSpc>
                        <a:spcBef>
                          <a:spcPts val="935"/>
                        </a:spcBef>
                      </a:pPr>
                      <a:endParaRPr sz="1200" dirty="0">
                        <a:latin typeface="+mj-lt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marR="512445" algn="ctr">
                        <a:lnSpc>
                          <a:spcPct val="150000"/>
                        </a:lnSpc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25" dirty="0">
                          <a:latin typeface="+mj-lt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Measuremen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marR="554355" algn="ctr">
                        <a:lnSpc>
                          <a:spcPct val="150000"/>
                        </a:lnSpc>
                        <a:spcBef>
                          <a:spcPts val="890"/>
                        </a:spcBef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Previous</a:t>
                      </a:r>
                      <a:r>
                        <a:rPr sz="1200" b="1" spc="-4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200" b="1" spc="-5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performance (202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marR="683260" algn="ctr">
                        <a:lnSpc>
                          <a:spcPct val="150000"/>
                        </a:lnSpc>
                        <a:spcBef>
                          <a:spcPts val="890"/>
                        </a:spcBef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200" b="1" spc="-6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200" b="1" spc="-4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 Performance</a:t>
                      </a:r>
                      <a:r>
                        <a:rPr sz="1200" b="1" spc="1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b="1" spc="-10" dirty="0"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77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1435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latin typeface="+mj-lt"/>
                          <a:cs typeface="Times New Roman" panose="02020603050405020304" pitchFamily="18" charset="0"/>
                        </a:rPr>
                        <a:t>Actuals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marR="140335" algn="ctr">
                        <a:lnSpc>
                          <a:spcPct val="150000"/>
                        </a:lnSpc>
                      </a:pPr>
                      <a:r>
                        <a:rPr sz="1200" b="1" dirty="0">
                          <a:latin typeface="+mj-lt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200" b="1" spc="-1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spc="-25" dirty="0">
                          <a:latin typeface="+mj-lt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200" b="1" spc="-20" dirty="0">
                          <a:latin typeface="+mj-lt"/>
                          <a:cs typeface="Times New Roman" panose="02020603050405020304" pitchFamily="18" charset="0"/>
                        </a:rPr>
                        <a:t>August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1337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Improved access to health care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Proportion of the population with valid NHIS cards   disaggregated by Gender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42.7%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57.3%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41.2%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58.8%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34633234"/>
                  </a:ext>
                </a:extLst>
              </a:tr>
              <a:tr h="102825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Improved access to sanitation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7725" algn="l"/>
                        </a:tabLs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Percentage change in sanitation coverage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10%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10%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7%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95574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439614"/>
            <a:ext cx="7815008" cy="808893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Sanitation Budget Performance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164317"/>
              </p:ext>
            </p:extLst>
          </p:nvPr>
        </p:nvGraphicFramePr>
        <p:xfrm>
          <a:off x="808891" y="1333890"/>
          <a:ext cx="8055191" cy="2202522"/>
        </p:xfrm>
        <a:graphic>
          <a:graphicData uri="http://schemas.openxmlformats.org/drawingml/2006/table">
            <a:tbl>
              <a:tblPr firstRow="1" firstCol="1" bandRow="1"/>
              <a:tblGrid>
                <a:gridCol w="538449">
                  <a:extLst>
                    <a:ext uri="{9D8B030D-6E8A-4147-A177-3AD203B41FA5}">
                      <a16:colId xmlns="" xmlns:a16="http://schemas.microsoft.com/office/drawing/2014/main" val="1420096463"/>
                    </a:ext>
                  </a:extLst>
                </a:gridCol>
                <a:gridCol w="3114490">
                  <a:extLst>
                    <a:ext uri="{9D8B030D-6E8A-4147-A177-3AD203B41FA5}">
                      <a16:colId xmlns="" xmlns:a16="http://schemas.microsoft.com/office/drawing/2014/main" val="1280070964"/>
                    </a:ext>
                  </a:extLst>
                </a:gridCol>
                <a:gridCol w="1861851">
                  <a:extLst>
                    <a:ext uri="{9D8B030D-6E8A-4147-A177-3AD203B41FA5}">
                      <a16:colId xmlns="" xmlns:a16="http://schemas.microsoft.com/office/drawing/2014/main" val="1704481930"/>
                    </a:ext>
                  </a:extLst>
                </a:gridCol>
                <a:gridCol w="2540401">
                  <a:extLst>
                    <a:ext uri="{9D8B030D-6E8A-4147-A177-3AD203B41FA5}">
                      <a16:colId xmlns="" xmlns:a16="http://schemas.microsoft.com/office/drawing/2014/main" val="3350270000"/>
                    </a:ext>
                  </a:extLst>
                </a:gridCol>
              </a:tblGrid>
              <a:tr h="393381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Liquid Waste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55286084"/>
                  </a:ext>
                </a:extLst>
              </a:tr>
              <a:tr h="39338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of Activity/Project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Actuals as at August, 2023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5015506"/>
                  </a:ext>
                </a:extLst>
              </a:tr>
              <a:tr h="6289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Dislodging</a:t>
                      </a: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&amp; </a:t>
                      </a: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Repair 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5 A</a:t>
                      </a: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ssembly Toilets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13,000.00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4752396"/>
                  </a:ext>
                </a:extLst>
              </a:tr>
              <a:tr h="39338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Fumigation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161,000.00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123,087.20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1478201"/>
                  </a:ext>
                </a:extLst>
              </a:tr>
              <a:tr h="39338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Total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191,000.00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136,087.20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5659543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66292"/>
              </p:ext>
            </p:extLst>
          </p:nvPr>
        </p:nvGraphicFramePr>
        <p:xfrm>
          <a:off x="830925" y="3756752"/>
          <a:ext cx="8033157" cy="2456762"/>
        </p:xfrm>
        <a:graphic>
          <a:graphicData uri="http://schemas.openxmlformats.org/drawingml/2006/table">
            <a:tbl>
              <a:tblPr firstRow="1" firstCol="1" bandRow="1"/>
              <a:tblGrid>
                <a:gridCol w="536976">
                  <a:extLst>
                    <a:ext uri="{9D8B030D-6E8A-4147-A177-3AD203B41FA5}">
                      <a16:colId xmlns="" xmlns:a16="http://schemas.microsoft.com/office/drawing/2014/main" val="3896527636"/>
                    </a:ext>
                  </a:extLst>
                </a:gridCol>
                <a:gridCol w="3115964">
                  <a:extLst>
                    <a:ext uri="{9D8B030D-6E8A-4147-A177-3AD203B41FA5}">
                      <a16:colId xmlns="" xmlns:a16="http://schemas.microsoft.com/office/drawing/2014/main" val="397779624"/>
                    </a:ext>
                  </a:extLst>
                </a:gridCol>
                <a:gridCol w="1839817">
                  <a:extLst>
                    <a:ext uri="{9D8B030D-6E8A-4147-A177-3AD203B41FA5}">
                      <a16:colId xmlns="" xmlns:a16="http://schemas.microsoft.com/office/drawing/2014/main" val="2492047578"/>
                    </a:ext>
                  </a:extLst>
                </a:gridCol>
                <a:gridCol w="2540400">
                  <a:extLst>
                    <a:ext uri="{9D8B030D-6E8A-4147-A177-3AD203B41FA5}">
                      <a16:colId xmlns="" xmlns:a16="http://schemas.microsoft.com/office/drawing/2014/main" val="2224976494"/>
                    </a:ext>
                  </a:extLst>
                </a:gridCol>
              </a:tblGrid>
              <a:tr h="354108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Solid Waste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69722160"/>
                  </a:ext>
                </a:extLst>
              </a:tr>
              <a:tr h="48839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of Activity/Project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Actuals as at August, 2023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6110091"/>
                  </a:ext>
                </a:extLst>
              </a:tr>
              <a:tr h="63746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Clearing 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Leveling of Refuse Sites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160,000.00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146,725.77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96179043"/>
                  </a:ext>
                </a:extLst>
              </a:tr>
              <a:tr h="48839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Refuse </a:t>
                      </a: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Evacuation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4767132"/>
                  </a:ext>
                </a:extLst>
              </a:tr>
              <a:tr h="48839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Total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190,000.00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164,725.77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92406237"/>
                  </a:ext>
                </a:extLst>
              </a:tr>
            </a:tbl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xmlns="" id="{35BEEF8F-91A3-456F-9DB6-73613CD9EB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846400"/>
              </p:ext>
            </p:extLst>
          </p:nvPr>
        </p:nvGraphicFramePr>
        <p:xfrm>
          <a:off x="219807" y="879877"/>
          <a:ext cx="8834040" cy="5147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3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8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31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598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897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j-lt"/>
                          <a:cs typeface="Times New Roman" panose="02020603050405020304" pitchFamily="18" charset="0"/>
                        </a:rPr>
                        <a:t>Modernization</a:t>
                      </a:r>
                      <a:r>
                        <a:rPr lang="en-US" sz="1400" b="1" baseline="0" dirty="0">
                          <a:latin typeface="+mj-lt"/>
                          <a:cs typeface="Times New Roman" panose="02020603050405020304" pitchFamily="18" charset="0"/>
                        </a:rPr>
                        <a:t> of Agriculture in Ghana (MAG)</a:t>
                      </a:r>
                      <a:endParaRPr lang="en-US" sz="14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07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en-US" sz="1200" b="1" baseline="0" dirty="0">
                          <a:latin typeface="+mj-lt"/>
                          <a:cs typeface="Times New Roman" panose="02020603050405020304" pitchFamily="18" charset="0"/>
                        </a:rPr>
                        <a:t> of Activity/Project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Actual as at August, </a:t>
                      </a:r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2023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Printed Material and Stationary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1,000.00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1,000.00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Feeding Cost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8,620.00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5,652.00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Chemicals and Consumables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3,880.00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2,545.00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Telecommunications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200.00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Maintenance and Repairs – Official Vehicle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3,800.00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1,293.34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Running Cost – Official Vehicle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14,559.00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8,150.00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Other Travel and Transport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27,040.00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14,900.00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0799">
                <a:tc>
                  <a:txBody>
                    <a:bodyPr/>
                    <a:lstStyle/>
                    <a:p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59,099.00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  <a:cs typeface="Times New Roman" panose="02020603050405020304" pitchFamily="18" charset="0"/>
                        </a:rPr>
                        <a:t>33,640.34</a:t>
                      </a:r>
                      <a:endParaRPr lang="en-US" sz="12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A7745A3-AB99-80E5-CE8B-E7B3A4DE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092" y="148127"/>
            <a:ext cx="9390184" cy="615553"/>
          </a:xfrm>
        </p:spPr>
        <p:txBody>
          <a:bodyPr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 SUPPORTED PROGRAMMES (MODERNIZATION OF AGRICULTURE IN GHANA)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7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04" y="249847"/>
            <a:ext cx="8176846" cy="1160585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Government Flagship Projects or Programmes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5486695"/>
              </p:ext>
            </p:extLst>
          </p:nvPr>
        </p:nvGraphicFramePr>
        <p:xfrm>
          <a:off x="302401" y="1617787"/>
          <a:ext cx="8555849" cy="45186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2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03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78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954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44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+mj-lt"/>
                        </a:rPr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+mj-lt"/>
                        </a:rPr>
                        <a:t>Name</a:t>
                      </a:r>
                      <a:r>
                        <a:rPr lang="en-US" sz="1400" b="1" baseline="0" dirty="0">
                          <a:latin typeface="+mj-lt"/>
                        </a:rPr>
                        <a:t> of Activity/Project</a:t>
                      </a:r>
                      <a:endParaRPr lang="en-US" sz="1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+mj-lt"/>
                        </a:rPr>
                        <a:t>Budget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+mj-lt"/>
                        </a:rPr>
                        <a:t>Actual as at August,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47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Planting for Food and Jobs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47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Sensitization of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3,550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farmers on PFJ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56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Awareness Creation on the use of improved seedlings and fertilizer application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47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 12,000 seedlings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46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Training 483 oil palm farmers on fertilizer application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746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Training 483 farmers on good management  practices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47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98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9954" y="1705708"/>
            <a:ext cx="849336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rgbClr val="0070C0"/>
                </a:solidFill>
              </a:rPr>
              <a:t>Outlook For 2024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2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469318"/>
              </p:ext>
            </p:extLst>
          </p:nvPr>
        </p:nvGraphicFramePr>
        <p:xfrm>
          <a:off x="243522" y="755294"/>
          <a:ext cx="8702173" cy="55420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72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40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1290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FOCUS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AREA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ADOPTED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POLICY OBJECTIVE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BUDGET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ALLOCATION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6414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Local Governance and Decentralisation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Deepen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Political and Administrative Decentralisation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285,119.02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268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Strong and resilient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economy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Strengthen domestic resource mobilization to improve capacity for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revenue collection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120,000.00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4853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Agriculture and rural development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Create an enabling agribusiness environment 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944,390.40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426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Education and training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Enhance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equitable access to and participation in quality education at all levels.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393,323.00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254959"/>
                  </a:ext>
                </a:extLst>
              </a:tr>
              <a:tr h="68618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Health and health services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Ensure accessible, and quality Universal Health Coverage (UHC) for all.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356,690.50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24704130"/>
                  </a:ext>
                </a:extLst>
              </a:tr>
              <a:tr h="759662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Child protection and development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Prevent and protect children from all forms of violence, abuse, neglect and exploitation.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13,000.00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62688456"/>
                  </a:ext>
                </a:extLst>
              </a:tr>
              <a:tr h="69818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Gender equality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Attain gender equality and equity in political, social and economic development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12,000.00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2524735"/>
                  </a:ext>
                </a:extLst>
              </a:tr>
              <a:tr h="69818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Promote economic empowerment of particularly women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2262621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24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838200" y="103871"/>
            <a:ext cx="7239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+mj-lt"/>
                <a:cs typeface="Times New Roman" panose="02020603050405020304" pitchFamily="18" charset="0"/>
              </a:rPr>
              <a:t>DISTRICT</a:t>
            </a:r>
            <a:r>
              <a:rPr lang="en-US" sz="2200" b="1" spc="-25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+mj-lt"/>
                <a:cs typeface="Times New Roman" panose="02020603050405020304" pitchFamily="18" charset="0"/>
              </a:rPr>
              <a:t>ADOPTED</a:t>
            </a:r>
            <a:r>
              <a:rPr lang="en-US" sz="2200" b="1" spc="-7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200" b="1" spc="-2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+mj-lt"/>
                <a:cs typeface="Times New Roman" panose="02020603050405020304" pitchFamily="18" charset="0"/>
              </a:rPr>
              <a:t>OBJECTIVES</a:t>
            </a:r>
            <a:r>
              <a:rPr lang="en-US" sz="2200" b="1" spc="-7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spc="-25" dirty="0" smtClean="0">
                <a:latin typeface="+mj-lt"/>
                <a:cs typeface="Times New Roman" panose="02020603050405020304" pitchFamily="18" charset="0"/>
              </a:rPr>
              <a:t>FOR </a:t>
            </a:r>
            <a:r>
              <a:rPr lang="en-US" sz="2200" b="1" spc="-20" dirty="0" smtClean="0">
                <a:latin typeface="+mj-lt"/>
                <a:cs typeface="Times New Roman" panose="02020603050405020304" pitchFamily="18" charset="0"/>
              </a:rPr>
              <a:t>2024</a:t>
            </a:r>
            <a:endParaRPr lang="en-US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627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778755"/>
              </p:ext>
            </p:extLst>
          </p:nvPr>
        </p:nvGraphicFramePr>
        <p:xfrm>
          <a:off x="141382" y="561860"/>
          <a:ext cx="8881431" cy="56576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25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126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61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3545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FOCUS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AREA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ADOPTED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POLICY OBJECTIVE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5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BUDGET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ALLOCATION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635">
                <a:tc>
                  <a:txBody>
                    <a:bodyPr/>
                    <a:lstStyle/>
                    <a:p>
                      <a:pPr marL="57150" indent="-5715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Disability-inclusive development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Implement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social protection systems and measures for the poor and vulnerable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178,983.00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635">
                <a:tc>
                  <a:txBody>
                    <a:bodyPr/>
                    <a:lstStyle/>
                    <a:p>
                      <a:pPr marL="57150" indent="-5715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Reducing poverty and Inequality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Eradicate poverty and address vulnerability to poverty in all forms and dimensions.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368,331.15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3683979"/>
                  </a:ext>
                </a:extLst>
              </a:tr>
              <a:tr h="5208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Drainage and flood control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Address recurrent devastating floods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205,806.39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2947293"/>
                  </a:ext>
                </a:extLst>
              </a:tr>
              <a:tr h="781338">
                <a:tc>
                  <a:txBody>
                    <a:bodyPr/>
                    <a:lstStyle/>
                    <a:p>
                      <a:pPr marL="114300" indent="-11430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Human settlement development and housing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Promote sustainable spatially integrated development of human settlement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832,098.55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3602027"/>
                  </a:ext>
                </a:extLst>
              </a:tr>
              <a:tr h="781338">
                <a:tc rowSpan="2"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Water and Environmental Sanitation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Improve access to safe reliable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and sustainable water supply services for all.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200,000.36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81338">
                <a:tc vMerge="1"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endParaRPr lang="en-US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Enhance access to improved and sustainable environmental sanitation services.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1,272,717.88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3819370"/>
                  </a:ext>
                </a:extLst>
              </a:tr>
              <a:tr h="7813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Transport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Infrastructure: Roads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Improve efficiency and effectiveness of road transport infrastructure and services.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 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311,778.50</a:t>
                      </a:r>
                      <a:endParaRPr sz="1200" b="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2059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-1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 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/>
                        </a:rPr>
                        <a:t>5,494,238.75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70525473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25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875260" y="0"/>
            <a:ext cx="73053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cs typeface="Times New Roman" panose="02020603050405020304" pitchFamily="18" charset="0"/>
              </a:rPr>
              <a:t>DISTRICT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ADOPTED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200" b="1" spc="-2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OBJECTIVES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FOR </a:t>
            </a:r>
            <a:r>
              <a:rPr lang="en-US" sz="2200" b="1" spc="-20" dirty="0" smtClean="0">
                <a:latin typeface="+mj-lt"/>
                <a:cs typeface="Times New Roman" panose="02020603050405020304" pitchFamily="18" charset="0"/>
              </a:rPr>
              <a:t>2024</a:t>
            </a:r>
            <a:endParaRPr lang="en-US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571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55777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400" spc="-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OUTCOME</a:t>
            </a:r>
            <a:r>
              <a:rPr lang="en-US" sz="2400" spc="-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INDICATORS</a:t>
            </a:r>
            <a:r>
              <a:rPr lang="en-US" sz="2400" spc="-5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spc="-4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+mj-lt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DC08DEF-E373-16EF-9047-A44D5F464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26</a:t>
            </a:r>
            <a:endParaRPr lang="en-US" dirty="0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18139"/>
              </p:ext>
            </p:extLst>
          </p:nvPr>
        </p:nvGraphicFramePr>
        <p:xfrm>
          <a:off x="266700" y="484745"/>
          <a:ext cx="8729382" cy="57009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59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01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8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87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55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39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44304">
                  <a:extLst>
                    <a:ext uri="{9D8B030D-6E8A-4147-A177-3AD203B41FA5}">
                      <a16:colId xmlns="" xmlns:a16="http://schemas.microsoft.com/office/drawing/2014/main" val="2226326711"/>
                    </a:ext>
                  </a:extLst>
                </a:gridCol>
                <a:gridCol w="11864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4731">
                  <a:extLst>
                    <a:ext uri="{9D8B030D-6E8A-4147-A177-3AD203B41FA5}">
                      <a16:colId xmlns="" xmlns:a16="http://schemas.microsoft.com/office/drawing/2014/main" val="371653349"/>
                    </a:ext>
                  </a:extLst>
                </a:gridCol>
                <a:gridCol w="8533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5337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5337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779267">
                <a:tc rowSpan="2">
                  <a:txBody>
                    <a:bodyPr/>
                    <a:lstStyle/>
                    <a:p>
                      <a:pPr marL="51435" marR="25971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Outcome Indi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ator Description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35" marR="25781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Unit </a:t>
                      </a:r>
                      <a:r>
                        <a:rPr sz="1200" spc="-25" dirty="0">
                          <a:latin typeface="+mj-lt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Measurement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Baseline</a:t>
                      </a:r>
                      <a:r>
                        <a:rPr sz="1200" spc="-3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200" spc="-5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Budget</a:t>
                      </a:r>
                      <a:r>
                        <a:rPr sz="1200" spc="-5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00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2069" marR="4762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5" dirty="0">
                          <a:latin typeface="+mj-lt"/>
                          <a:cs typeface="Times New Roman" panose="02020603050405020304" pitchFamily="18" charset="0"/>
                        </a:rPr>
                        <a:t>as at</a:t>
                      </a:r>
                      <a:r>
                        <a:rPr sz="1200" spc="50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August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2069" marR="47625" algn="ctr"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9236">
                <a:tc rowSpan="4"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Improved access to basic education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Net </a:t>
                      </a: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Enrolment Rate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70007049"/>
                  </a:ext>
                </a:extLst>
              </a:tr>
              <a:tr h="242969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KG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50.3%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68.2%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51.5%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51.5%</a:t>
                      </a:r>
                      <a:endParaRPr lang="x-none"/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53.3%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55.3%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58.3%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60.3%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969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ii. Primary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61.8%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52.6%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  <a:endParaRPr lang="x-none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50.3%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7699232"/>
                  </a:ext>
                </a:extLst>
              </a:tr>
              <a:tr h="242969"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iii. JHS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35.0%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30.2%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30.2%</a:t>
                      </a:r>
                      <a:endParaRPr lang="x-none"/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34.1%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37.4%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40.8%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42.2%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66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Enhanced farmers access  to better services (subsidized agricultural inputs)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Proportion of Farmers with access to government subsidies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6.3%</a:t>
                      </a:r>
                      <a:endParaRPr lang="x-none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8%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latin typeface="+mj-lt"/>
                          <a:cs typeface="Times New Roman" panose="02020603050405020304" pitchFamily="18" charset="0"/>
                        </a:rPr>
                        <a:t>8%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29001524"/>
                  </a:ext>
                </a:extLst>
              </a:tr>
              <a:tr h="156674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Improved access to health care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Proportion of the population with valid NHIS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card disaggregated by Gender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42.7%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57.3 %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41.2%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58.8%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Male: 41.2%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Female: 58.8%</a:t>
                      </a:r>
                      <a:endParaRPr lang="x-none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Male: 50%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Female: 50%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Male: 50%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 panose="02020603050405020304" pitchFamily="18" charset="0"/>
                        </a:rPr>
                        <a:t>Female: 50%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Male: 50%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Female: 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Male: 50%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Female: 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Male: 50%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Female: 50%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53188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73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55777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DC08DEF-E373-16EF-9047-A44D5F464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27</a:t>
            </a:r>
            <a:endParaRPr lang="en-US" dirty="0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/>
          </p:nvPr>
        </p:nvGraphicFramePr>
        <p:xfrm>
          <a:off x="244668" y="572875"/>
          <a:ext cx="8767132" cy="4951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6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53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65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78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95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70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706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5706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5706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119554">
                <a:tc rowSpan="2">
                  <a:txBody>
                    <a:bodyPr/>
                    <a:lstStyle/>
                    <a:p>
                      <a:pPr marL="51435" marR="259715" algn="ctr">
                        <a:lnSpc>
                          <a:spcPct val="150000"/>
                        </a:lnSpc>
                        <a:spcBef>
                          <a:spcPts val="850"/>
                        </a:spcBef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Outcome Indi</a:t>
                      </a:r>
                      <a:r>
                        <a:rPr lang="en-US" sz="1200" spc="-10" dirty="0">
                          <a:latin typeface="+mj-lt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ator Description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35" marR="257810" algn="ctr">
                        <a:lnSpc>
                          <a:spcPct val="15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Unit </a:t>
                      </a:r>
                      <a:r>
                        <a:rPr sz="1200" spc="-25" dirty="0">
                          <a:latin typeface="+mj-lt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Measurement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algn="ctr">
                        <a:lnSpc>
                          <a:spcPct val="150000"/>
                        </a:lnSpc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Baseline</a:t>
                      </a:r>
                      <a:r>
                        <a:rPr sz="1100" spc="-3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100" spc="-5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Budget</a:t>
                      </a:r>
                      <a:r>
                        <a:rPr sz="1100" spc="-55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2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+mj-lt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(202</a:t>
                      </a:r>
                      <a:r>
                        <a:rPr lang="en-US" sz="1100" spc="-10" dirty="0"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sz="1100" spc="-10" dirty="0"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sz="11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04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marR="47625" algn="ctr">
                        <a:lnSpc>
                          <a:spcPct val="150000"/>
                        </a:lnSpc>
                      </a:pPr>
                      <a:endParaRPr lang="en-US" sz="120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marR="47625" algn="ctr">
                        <a:lnSpc>
                          <a:spcPct val="150000"/>
                        </a:lnSpc>
                      </a:pPr>
                      <a:r>
                        <a:rPr sz="1200" dirty="0">
                          <a:latin typeface="+mj-lt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200" spc="-3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5" dirty="0">
                          <a:latin typeface="+mj-lt"/>
                          <a:cs typeface="Times New Roman" panose="02020603050405020304" pitchFamily="18" charset="0"/>
                        </a:rPr>
                        <a:t>as at</a:t>
                      </a:r>
                      <a:r>
                        <a:rPr sz="1200" spc="500" dirty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August</a:t>
                      </a:r>
                      <a:endParaRPr lang="en-US" sz="1200" spc="-10" dirty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52069" marR="47625" algn="ctr">
                        <a:lnSpc>
                          <a:spcPct val="150000"/>
                        </a:lnSpc>
                      </a:pPr>
                      <a:endParaRPr lang="x-none" sz="1200" spc="-1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50000"/>
                        </a:lnSpc>
                      </a:pPr>
                      <a:r>
                        <a:rPr sz="1200" spc="-10" dirty="0">
                          <a:latin typeface="+mj-lt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5697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Improved access to sanitation 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7725" algn="l"/>
                        </a:tabLst>
                      </a:pPr>
                      <a:r>
                        <a:rPr lang="en-US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Percentage change in sanitation coverage</a:t>
                      </a: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10%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5%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10%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+mj-lt"/>
                          <a:cs typeface="Times New Roman"/>
                        </a:rPr>
                        <a:t>7%</a:t>
                      </a:r>
                      <a:endParaRPr sz="120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29001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64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302846"/>
            <a:ext cx="8176846" cy="851699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000" dirty="0">
                <a:solidFill>
                  <a:schemeClr val="accent1"/>
                </a:solidFill>
                <a:latin typeface="+mj-lt"/>
              </a:rPr>
              <a:t>2024-2027 Revenue Projections – IGF Only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832923"/>
              </p:ext>
            </p:extLst>
          </p:nvPr>
        </p:nvGraphicFramePr>
        <p:xfrm>
          <a:off x="330506" y="1477109"/>
          <a:ext cx="8516038" cy="474742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49720">
                  <a:extLst>
                    <a:ext uri="{9D8B030D-6E8A-4147-A177-3AD203B41FA5}">
                      <a16:colId xmlns="" xmlns:a16="http://schemas.microsoft.com/office/drawing/2014/main" val="1302001321"/>
                    </a:ext>
                  </a:extLst>
                </a:gridCol>
                <a:gridCol w="935248">
                  <a:extLst>
                    <a:ext uri="{9D8B030D-6E8A-4147-A177-3AD203B41FA5}">
                      <a16:colId xmlns="" xmlns:a16="http://schemas.microsoft.com/office/drawing/2014/main" val="3071388117"/>
                    </a:ext>
                  </a:extLst>
                </a:gridCol>
                <a:gridCol w="1224850">
                  <a:extLst>
                    <a:ext uri="{9D8B030D-6E8A-4147-A177-3AD203B41FA5}">
                      <a16:colId xmlns="" xmlns:a16="http://schemas.microsoft.com/office/drawing/2014/main" val="3489965726"/>
                    </a:ext>
                  </a:extLst>
                </a:gridCol>
                <a:gridCol w="1226555">
                  <a:extLst>
                    <a:ext uri="{9D8B030D-6E8A-4147-A177-3AD203B41FA5}">
                      <a16:colId xmlns="" xmlns:a16="http://schemas.microsoft.com/office/drawing/2014/main" val="3466252606"/>
                    </a:ext>
                  </a:extLst>
                </a:gridCol>
                <a:gridCol w="1226555">
                  <a:extLst>
                    <a:ext uri="{9D8B030D-6E8A-4147-A177-3AD203B41FA5}">
                      <a16:colId xmlns="" xmlns:a16="http://schemas.microsoft.com/office/drawing/2014/main" val="2757416256"/>
                    </a:ext>
                  </a:extLst>
                </a:gridCol>
                <a:gridCol w="1226555">
                  <a:extLst>
                    <a:ext uri="{9D8B030D-6E8A-4147-A177-3AD203B41FA5}">
                      <a16:colId xmlns="" xmlns:a16="http://schemas.microsoft.com/office/drawing/2014/main" val="3282554359"/>
                    </a:ext>
                  </a:extLst>
                </a:gridCol>
                <a:gridCol w="1226555">
                  <a:extLst>
                    <a:ext uri="{9D8B030D-6E8A-4147-A177-3AD203B41FA5}">
                      <a16:colId xmlns="" xmlns:a16="http://schemas.microsoft.com/office/drawing/2014/main" val="2367954516"/>
                    </a:ext>
                  </a:extLst>
                </a:gridCol>
              </a:tblGrid>
              <a:tr h="3029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ITEM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2023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2024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2025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2026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2027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586228919"/>
                  </a:ext>
                </a:extLst>
              </a:tr>
              <a:tr h="5992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Budget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Actual as at August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346143090"/>
                  </a:ext>
                </a:extLst>
              </a:tr>
              <a:tr h="4065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Property </a:t>
                      </a:r>
                      <a:r>
                        <a:rPr lang="en-US" sz="1200" b="1" dirty="0">
                          <a:effectLst/>
                          <a:latin typeface="+mj-lt"/>
                        </a:rPr>
                        <a:t>Rate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590.00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61,200.00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62,424.00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63,672.48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396706305"/>
                  </a:ext>
                </a:extLst>
              </a:tr>
              <a:tr h="5026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Basic </a:t>
                      </a:r>
                      <a:r>
                        <a:rPr lang="en-US" sz="1200" b="1" dirty="0">
                          <a:effectLst/>
                          <a:latin typeface="+mj-lt"/>
                        </a:rPr>
                        <a:t>Rates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86.40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204.00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208.08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212.24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4233338771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Fees 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55,355.00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14,147.00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55,355.00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56,462.10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57,591.34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58,743.17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2015785378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Fines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3,800.00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3,800.00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3,876.00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3,953.52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4,032.59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681027657"/>
                  </a:ext>
                </a:extLst>
              </a:tr>
              <a:tr h="38033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Licenses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78,472.00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41,918.44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78,472.00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80,041.44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81,642.27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83,275.11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4070138142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Land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38,977.00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61,200.00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62,424.00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63,672.48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025891683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Rent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8,953.00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25,000.00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25,500.00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26,010.00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26,530.20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96994551"/>
                  </a:ext>
                </a:extLst>
              </a:tr>
              <a:tr h="3586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Investment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875390389"/>
                  </a:ext>
                </a:extLst>
              </a:tr>
              <a:tr h="37932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Sub-Total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282,827.00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104,871.84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282,827.00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288,483.54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294,253.21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300,138.28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4046553263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Royalties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134,047.00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110,355.66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134,047.00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136,727.94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139,462.50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142,251.75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434388079"/>
                  </a:ext>
                </a:extLst>
              </a:tr>
              <a:tr h="3029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Total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416,874.00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215,227.50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416,874.00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425,211.48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433,715.71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442,390.02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2297712020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79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5000" y="43137"/>
            <a:ext cx="4876800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en-GB" sz="3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KEY CHALLENGES </a:t>
            </a:r>
            <a:endParaRPr sz="3000" spc="-1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5AEB78-C7EA-DB6A-9881-62DC3678F9F8}"/>
              </a:ext>
            </a:extLst>
          </p:cNvPr>
          <p:cNvSpPr txBox="1"/>
          <p:nvPr/>
        </p:nvSpPr>
        <p:spPr>
          <a:xfrm>
            <a:off x="438769" y="776450"/>
            <a:ext cx="852896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en-GB" dirty="0" smtClean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Poor </a:t>
            </a:r>
            <a:r>
              <a:rPr lang="en-GB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Road and Drainage infrastructure</a:t>
            </a:r>
          </a:p>
          <a:p>
            <a:pPr lvl="0">
              <a:lnSpc>
                <a:spcPct val="150000"/>
              </a:lnSpc>
            </a:pPr>
            <a:endParaRPr lang="en-GB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Inadequate </a:t>
            </a:r>
            <a:r>
              <a:rPr lang="en-US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Sanitary Facilities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I</a:t>
            </a:r>
            <a:r>
              <a:rPr lang="en-GB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nadequate basic school infrastructure</a:t>
            </a:r>
            <a:endParaRPr lang="en-US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Limited access to Health Services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Inadequate</a:t>
            </a:r>
            <a:r>
              <a:rPr lang="en-GB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market infrastructure</a:t>
            </a:r>
          </a:p>
          <a:p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Low capacity of Substructures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lvl="0"/>
            <a:endParaRPr lang="en-US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6913B4C-86DB-DB70-CD30-70353D389D3C}"/>
              </a:ext>
            </a:extLst>
          </p:cNvPr>
          <p:cNvSpPr txBox="1"/>
          <p:nvPr/>
        </p:nvSpPr>
        <p:spPr>
          <a:xfrm>
            <a:off x="4572000" y="838199"/>
            <a:ext cx="43957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Haphazard 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settlements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non-compliance to available planning schemes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High cost of Agricultural </a:t>
            </a:r>
            <a:r>
              <a:rPr lang="en-US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Inputs</a:t>
            </a: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Low Internal Revenue Generation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Inadequate support for vulnerable groups, </a:t>
            </a:r>
            <a:r>
              <a:rPr 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. PLWHAs and PWDs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Inadequate support for Child Protection Activities</a:t>
            </a: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70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29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E26CA90-63A7-4C92-33D2-C129BA1F3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767" y="23820"/>
            <a:ext cx="76269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"/>
            <a:r>
              <a:rPr lang="en-US" sz="2000" b="1" dirty="0"/>
              <a:t>REVENUE IMPROVEMENT ACTION PLAN FOR 2024</a:t>
            </a:r>
            <a:r>
              <a:rPr lang="en-US" sz="2000" dirty="0"/>
              <a:t> 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461B00D7-8929-4771-551D-7AB819178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451531"/>
              </p:ext>
            </p:extLst>
          </p:nvPr>
        </p:nvGraphicFramePr>
        <p:xfrm>
          <a:off x="123825" y="455251"/>
          <a:ext cx="8896350" cy="5928118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429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1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72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77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815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575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8365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1654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187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6070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7116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OBJECTIVE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ACTIVITIES/STRATEGIES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QUARTER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EXPECTED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ESTIMATED COST (GH₵)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FUNDING SOURCE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IMPLEMENTATION AGENCY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COLLABORATORS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QTR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 QTR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 QTR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QTR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marL="53975" indent="0" algn="l" fontAlgn="b"/>
                      <a:r>
                        <a:rPr lang="fr-FR" sz="1000" b="0" u="none" strike="noStrik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Strengthen</a:t>
                      </a:r>
                      <a:r>
                        <a:rPr lang="fr-FR" sz="1000" b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Domestic Resource Mobilization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/>
                </a:tc>
                <a:tc>
                  <a:txBody>
                    <a:bodyPr/>
                    <a:lstStyle/>
                    <a:p>
                      <a:pPr marL="53975" indent="-53975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Rehabilitation</a:t>
                      </a:r>
                      <a:r>
                        <a:rPr lang="en-US" sz="10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of 12-Unit  Water Closet with Borehole at </a:t>
                      </a:r>
                      <a:r>
                        <a:rPr lang="en-US" sz="100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Akim</a:t>
                      </a:r>
                      <a:r>
                        <a:rPr lang="en-US" sz="10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Swedru.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Fees</a:t>
                      </a:r>
                      <a:r>
                        <a:rPr lang="en-US" sz="1000" u="none" strike="noStrike" baseline="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increased </a:t>
                      </a:r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by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198,584.00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000" u="none" strike="noStrike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Works</a:t>
                      </a:r>
                      <a:r>
                        <a:rPr lang="en-US" sz="1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Dept.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Update revenue database by March,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Business operating fees to increase by 2%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IGF/</a:t>
                      </a:r>
                    </a:p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Area Councils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Mount Revenue Post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performance levels to be increased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IGF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Finance dept /Works dept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Collectors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Empower taskforce to ensure land property developers pay approved fees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Increase </a:t>
                      </a:r>
                      <a:r>
                        <a:rPr lang="en-US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 land</a:t>
                      </a:r>
                      <a:r>
                        <a:rPr lang="en-US" sz="10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and</a:t>
                      </a:r>
                      <a:r>
                        <a:rPr lang="en-US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buildings by 5%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DACF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Works Dept.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Sensitize stakeholder/revenue education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Responsiveness to revenue mobilization to improve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IGF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Stakeholders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162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Train revenue collectors on fee fixing and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collection </a:t>
                      </a:r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strategies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collection to be increased by </a:t>
                      </a:r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 IGF/</a:t>
                      </a:r>
                    </a:p>
                    <a:p>
                      <a:pPr marL="53975" indent="0" algn="l" fontAlgn="ctr"/>
                      <a:r>
                        <a:rPr lang="en-US" sz="1000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HR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Dept.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797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Construction of 1No.  10-Units Satellite Market at AKOTEKROM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Rent Increased by 2%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220,000.00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Works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Dept.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</a:tr>
              <a:tr h="30093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478,584.00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0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00C9F1FD-26AD-D3B6-02B0-3740FBC2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87709"/>
            <a:ext cx="7620000" cy="1231106"/>
          </a:xfrm>
        </p:spPr>
        <p:txBody>
          <a:bodyPr/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MOBILIZATION STRATEGIES FOR KEY REVENUE SOURCES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EE81AD6D-B012-DBE0-5CC0-6ED43AC5A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809878"/>
              </p:ext>
            </p:extLst>
          </p:nvPr>
        </p:nvGraphicFramePr>
        <p:xfrm>
          <a:off x="228600" y="434395"/>
          <a:ext cx="8761164" cy="565793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5715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89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72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SOURCE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KEY STRATEGIES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783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1. RATES (Basic Rates/Property Rates)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Basic Rate: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Adding the Basic Rate component to all B.O. Ps and all other charges to reduce the cost of collection and make collection easier.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Property Rates</a:t>
                      </a:r>
                      <a:r>
                        <a:rPr lang="en-GB" sz="1200" u="sng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: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Establishing and enforcing a Development Control Task Force.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Provide logistical support for the Development Control Task Force.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5204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2. LANDS 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  <a:tabLst>
                          <a:tab pos="716280" algn="l"/>
                        </a:tabLst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Undertake weekly monitoring of newly developed sites.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Enforcing the payments of reclamation fees by sand winners.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Provide logistical support for the Development Control Task Force.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Organising monthly Spatial Planning Committee meetings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0083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3. LICENSES 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Public education on payment of </a:t>
                      </a:r>
                      <a:r>
                        <a:rPr lang="en-GB" sz="12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fees.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Review and update existing business database.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Establish Task Force for revenue mobilization in the District.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Gazette Bye-laws.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Prosecute rate defaulters.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70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31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00C9F1FD-26AD-D3B6-02B0-3740FBC2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87709"/>
            <a:ext cx="7467600" cy="1231106"/>
          </a:xfrm>
        </p:spPr>
        <p:txBody>
          <a:bodyPr/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MOBILIZATION STRATEGIES FOR KEY REVENUE SOURCES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EE81AD6D-B012-DBE0-5CC0-6ED43AC5A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811683"/>
              </p:ext>
            </p:extLst>
          </p:nvPr>
        </p:nvGraphicFramePr>
        <p:xfrm>
          <a:off x="152399" y="685800"/>
          <a:ext cx="8892449" cy="538449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100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82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9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SOURCE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KEY STRATEGIES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0945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4. RENT 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Sensitize occupants of Government stores on the need to pay rent.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Timely Issuance of demand notice.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Prosecute defaulters.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0851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5. FEES AND FINES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Sensitize various business operators by organising stakeholders’ consultative meetings.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Formation of revenue monitoring team to check on the activities of revenue collectors, especially on market days.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267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GB" sz="1200" b="1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REVENUE COLLECTORS </a:t>
                      </a:r>
                      <a:endParaRPr lang="en-US" sz="1200" b="1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Quarterly rotation of revenue collectors.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Setting target for revenue collectors. 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Train and resource revenue collectors on effective strategies of mobilizing revenue.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Sanction underperforming revenue collectors. </a:t>
                      </a:r>
                      <a:endParaRPr lang="en-US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Awarding best performing revenue collectors.</a:t>
                      </a:r>
                      <a:endParaRPr lang="en-US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06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0"/>
            <a:ext cx="8176846" cy="392887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2024-2027 Revenue Projections – All Revenue Sources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012703"/>
              </p:ext>
            </p:extLst>
          </p:nvPr>
        </p:nvGraphicFramePr>
        <p:xfrm>
          <a:off x="198303" y="513907"/>
          <a:ext cx="8851568" cy="56448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53419">
                  <a:extLst>
                    <a:ext uri="{9D8B030D-6E8A-4147-A177-3AD203B41FA5}">
                      <a16:colId xmlns="" xmlns:a16="http://schemas.microsoft.com/office/drawing/2014/main" val="1302001321"/>
                    </a:ext>
                  </a:extLst>
                </a:gridCol>
                <a:gridCol w="9858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3518">
                  <a:extLst>
                    <a:ext uri="{9D8B030D-6E8A-4147-A177-3AD203B41FA5}">
                      <a16:colId xmlns="" xmlns:a16="http://schemas.microsoft.com/office/drawing/2014/main" val="3071388117"/>
                    </a:ext>
                  </a:extLst>
                </a:gridCol>
                <a:gridCol w="1274006">
                  <a:extLst>
                    <a:ext uri="{9D8B030D-6E8A-4147-A177-3AD203B41FA5}">
                      <a16:colId xmlns="" xmlns:a16="http://schemas.microsoft.com/office/drawing/2014/main" val="3489965726"/>
                    </a:ext>
                  </a:extLst>
                </a:gridCol>
                <a:gridCol w="1240771">
                  <a:extLst>
                    <a:ext uri="{9D8B030D-6E8A-4147-A177-3AD203B41FA5}">
                      <a16:colId xmlns="" xmlns:a16="http://schemas.microsoft.com/office/drawing/2014/main" val="3466252606"/>
                    </a:ext>
                  </a:extLst>
                </a:gridCol>
                <a:gridCol w="1118909">
                  <a:extLst>
                    <a:ext uri="{9D8B030D-6E8A-4147-A177-3AD203B41FA5}">
                      <a16:colId xmlns="" xmlns:a16="http://schemas.microsoft.com/office/drawing/2014/main" val="2757416256"/>
                    </a:ext>
                  </a:extLst>
                </a:gridCol>
                <a:gridCol w="1140190">
                  <a:extLst>
                    <a:ext uri="{9D8B030D-6E8A-4147-A177-3AD203B41FA5}">
                      <a16:colId xmlns="" xmlns:a16="http://schemas.microsoft.com/office/drawing/2014/main" val="3282554359"/>
                    </a:ext>
                  </a:extLst>
                </a:gridCol>
                <a:gridCol w="1274881">
                  <a:extLst>
                    <a:ext uri="{9D8B030D-6E8A-4147-A177-3AD203B41FA5}">
                      <a16:colId xmlns="" xmlns:a16="http://schemas.microsoft.com/office/drawing/2014/main" val="2367954516"/>
                    </a:ext>
                  </a:extLst>
                </a:gridCol>
              </a:tblGrid>
              <a:tr h="26436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ITEM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2023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2024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2025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2026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2027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1586228919"/>
                  </a:ext>
                </a:extLst>
              </a:tr>
              <a:tr h="55969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Budget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Actual as at August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Projection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="" xmlns:a16="http://schemas.microsoft.com/office/drawing/2014/main" val="346143090"/>
                  </a:ext>
                </a:extLst>
              </a:tr>
              <a:tr h="545883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IGF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416,874.00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215,227.50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416,874.00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425,211.48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433,715.71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442,390.02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396706305"/>
                  </a:ext>
                </a:extLst>
              </a:tr>
              <a:tr h="545883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Compensation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 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Employee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2,604,566.00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2,006,534.63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4,269,918.00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4,355,316.36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4,442,422.69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4,531,271.14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33338771"/>
                  </a:ext>
                </a:extLst>
              </a:tr>
              <a:tr h="545883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Goods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 Services Transfer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56,000.00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23,710.24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93,500.00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95,370.00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97,277.40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99,222.95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015785378"/>
                  </a:ext>
                </a:extLst>
              </a:tr>
              <a:tr h="409490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Assets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Transfer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25,180.00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25,180.00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25,683.60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26,197.27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26,721.22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681027657"/>
                  </a:ext>
                </a:extLst>
              </a:tr>
              <a:tr h="545883">
                <a:tc rowSpan="4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DACF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2,901,547.00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701,478.31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2,901,547.00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2,959,577.94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3,018,769.50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3,079,144.89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70138142"/>
                  </a:ext>
                </a:extLst>
              </a:tr>
              <a:tr h="264362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500,000.00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361,475.49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500,000.00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510,000.00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520,200.00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530,604.00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4362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HIV/Malaria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14,580.00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14,580.00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14,871.60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15,169.03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15,472.41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9490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PWD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Fund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178,983.00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46,099.90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178,983.00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182,562.66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186,213.91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189,938.19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6279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DACF-RFG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1,525,054.00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1,443,889.00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1,472,766.78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1,502,222.12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1,532,266.56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25891683"/>
                  </a:ext>
                </a:extLst>
              </a:tr>
              <a:tr h="287394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MAG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59,099.00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59,098.63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6994551"/>
                  </a:ext>
                </a:extLst>
              </a:tr>
              <a:tr h="545883">
                <a:tc gridSpan="2"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8,281,883.00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3,413,624.70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9,844,471.00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10,041,360.42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10,242,187.63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10,447,031.38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434388079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0"/>
            <a:ext cx="8176846" cy="1477107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Expenditure By Budget </a:t>
            </a:r>
            <a:r>
              <a:rPr lang="en-US" sz="3200" dirty="0" err="1">
                <a:solidFill>
                  <a:schemeClr val="accent1"/>
                </a:solidFill>
                <a:latin typeface="+mj-lt"/>
              </a:rPr>
              <a:t>Programme</a:t>
            </a:r>
            <a:r>
              <a:rPr lang="en-US" sz="3200" dirty="0">
                <a:solidFill>
                  <a:schemeClr val="accent1"/>
                </a:solidFill>
                <a:latin typeface="+mj-lt"/>
              </a:rPr>
              <a:t> And Economic Classification-all Funding Sources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FB328FAF-F2BE-8176-A1A9-B0A3C655D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625163"/>
              </p:ext>
            </p:extLst>
          </p:nvPr>
        </p:nvGraphicFramePr>
        <p:xfrm>
          <a:off x="628650" y="1633314"/>
          <a:ext cx="8372131" cy="4723035"/>
        </p:xfrm>
        <a:graphic>
          <a:graphicData uri="http://schemas.openxmlformats.org/drawingml/2006/table">
            <a:tbl>
              <a:tblPr firstRow="1" firstCol="1" bandRow="1"/>
              <a:tblGrid>
                <a:gridCol w="2093034">
                  <a:extLst>
                    <a:ext uri="{9D8B030D-6E8A-4147-A177-3AD203B41FA5}">
                      <a16:colId xmlns="" xmlns:a16="http://schemas.microsoft.com/office/drawing/2014/main" val="1952423211"/>
                    </a:ext>
                  </a:extLst>
                </a:gridCol>
                <a:gridCol w="1718114">
                  <a:extLst>
                    <a:ext uri="{9D8B030D-6E8A-4147-A177-3AD203B41FA5}">
                      <a16:colId xmlns="" xmlns:a16="http://schemas.microsoft.com/office/drawing/2014/main" val="2740344663"/>
                    </a:ext>
                  </a:extLst>
                </a:gridCol>
                <a:gridCol w="1531344">
                  <a:extLst>
                    <a:ext uri="{9D8B030D-6E8A-4147-A177-3AD203B41FA5}">
                      <a16:colId xmlns="" xmlns:a16="http://schemas.microsoft.com/office/drawing/2014/main" val="196801043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812448680"/>
                    </a:ext>
                  </a:extLst>
                </a:gridCol>
                <a:gridCol w="1200839">
                  <a:extLst>
                    <a:ext uri="{9D8B030D-6E8A-4147-A177-3AD203B41FA5}">
                      <a16:colId xmlns="" xmlns:a16="http://schemas.microsoft.com/office/drawing/2014/main" val="2764479281"/>
                    </a:ext>
                  </a:extLst>
                </a:gridCol>
              </a:tblGrid>
              <a:tr h="30348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PROGRAMME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AMOUNT GH¢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2137624"/>
                  </a:ext>
                </a:extLst>
              </a:tr>
              <a:tr h="588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COMPENSATION OF EMPLOYEES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GOODS &amp; SERVICE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CAPITAL EXPENDITURE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74872427"/>
                  </a:ext>
                </a:extLst>
              </a:tr>
              <a:tr h="7346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2,500,634.00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1,393,008.00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510,049.00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4,403,691.00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57043951"/>
                  </a:ext>
                </a:extLst>
              </a:tr>
              <a:tr h="58797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Services Delivery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699,126.00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693,886.00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1,132,163.00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2,525,175.00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250558"/>
                  </a:ext>
                </a:extLst>
              </a:tr>
              <a:tr h="75109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376,082.00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158,000.00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945,602.00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1,479,684.00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2761713"/>
                  </a:ext>
                </a:extLst>
              </a:tr>
              <a:tr h="56467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 Development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789,390.00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198,000.00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388,531.00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1,375,921.00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92419238"/>
                  </a:ext>
                </a:extLst>
              </a:tr>
              <a:tr h="62814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Environmental Management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60,000.00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60,000.00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86308779"/>
                  </a:ext>
                </a:extLst>
              </a:tr>
              <a:tr h="56467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4,365,232.00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2,502,894.00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2,976,345.00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  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9,844,471.00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08321343"/>
                  </a:ext>
                </a:extLst>
              </a:tr>
            </a:tbl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33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7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228600"/>
            <a:ext cx="8176846" cy="1248507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Government Flagship Projects or Programmes For 2024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4630651"/>
              </p:ext>
            </p:extLst>
          </p:nvPr>
        </p:nvGraphicFramePr>
        <p:xfrm>
          <a:off x="390062" y="1477107"/>
          <a:ext cx="8610720" cy="4656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7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69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57404">
                  <a:extLst>
                    <a:ext uri="{9D8B030D-6E8A-4147-A177-3AD203B41FA5}">
                      <a16:colId xmlns="" xmlns:a16="http://schemas.microsoft.com/office/drawing/2014/main" val="236206151"/>
                    </a:ext>
                  </a:extLst>
                </a:gridCol>
                <a:gridCol w="21853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39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52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/>
                        <a:t>Type of Flagship project/</a:t>
                      </a:r>
                      <a:r>
                        <a:rPr lang="en-US" sz="1400" b="1" dirty="0" err="1"/>
                        <a:t>programme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Name</a:t>
                      </a:r>
                      <a:r>
                        <a:rPr lang="en-US" sz="1400" b="1" baseline="0" dirty="0"/>
                        <a:t> of Activity/Project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/>
                        <a:t>Budget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/>
                        <a:t>Funding Source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48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Planting for Food and Jobs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Raising 30,000 seedling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30,000.00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DACF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208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Awareness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Creation on the use of improved seedlings and fertilizer application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DACF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04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Training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farmers on good management practices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10,000.00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DACF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86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TOTAL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 dirty="0"/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35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5DE62FE-3887-614A-F4E8-009E916788AD}"/>
              </a:ext>
            </a:extLst>
          </p:cNvPr>
          <p:cNvSpPr/>
          <p:nvPr/>
        </p:nvSpPr>
        <p:spPr>
          <a:xfrm>
            <a:off x="7776" y="0"/>
            <a:ext cx="9144000" cy="6207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860A67BD-FDE7-DC55-F075-5B017E3126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236681"/>
            <a:ext cx="8844482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41D999C2-483C-141E-648C-0F03E7CA9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337723"/>
              </p:ext>
            </p:extLst>
          </p:nvPr>
        </p:nvGraphicFramePr>
        <p:xfrm>
          <a:off x="150124" y="827248"/>
          <a:ext cx="8802808" cy="5380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37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2902">
                  <a:extLst>
                    <a:ext uri="{9D8B030D-6E8A-4147-A177-3AD203B41FA5}">
                      <a16:colId xmlns="" xmlns:a16="http://schemas.microsoft.com/office/drawing/2014/main" val="2318777607"/>
                    </a:ext>
                  </a:extLst>
                </a:gridCol>
                <a:gridCol w="995892">
                  <a:extLst>
                    <a:ext uri="{9D8B030D-6E8A-4147-A177-3AD203B41FA5}">
                      <a16:colId xmlns="" xmlns:a16="http://schemas.microsoft.com/office/drawing/2014/main" val="429156830"/>
                    </a:ext>
                  </a:extLst>
                </a:gridCol>
                <a:gridCol w="912902">
                  <a:extLst>
                    <a:ext uri="{9D8B030D-6E8A-4147-A177-3AD203B41FA5}">
                      <a16:colId xmlns="" xmlns:a16="http://schemas.microsoft.com/office/drawing/2014/main" val="1434425904"/>
                    </a:ext>
                  </a:extLst>
                </a:gridCol>
                <a:gridCol w="578856">
                  <a:extLst>
                    <a:ext uri="{9D8B030D-6E8A-4147-A177-3AD203B41FA5}">
                      <a16:colId xmlns="" xmlns:a16="http://schemas.microsoft.com/office/drawing/2014/main" val="3657786632"/>
                    </a:ext>
                  </a:extLst>
                </a:gridCol>
                <a:gridCol w="49794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8176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908796">
                  <a:extLst>
                    <a:ext uri="{9D8B030D-6E8A-4147-A177-3AD203B41FA5}">
                      <a16:colId xmlns="" xmlns:a16="http://schemas.microsoft.com/office/drawing/2014/main" val="3471396292"/>
                    </a:ext>
                  </a:extLst>
                </a:gridCol>
              </a:tblGrid>
              <a:tr h="156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419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189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GENERAL ADMINISTRATION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558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1. Purchase of Office Equipment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and Logistics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25,180.00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60,000.00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85,180.00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Work effectiveness and efficiency enhanced. </a:t>
                      </a:r>
                      <a:endParaRPr lang="en-GB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59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2. Purchase of Office Furniture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60,000.00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Work effectiveness and efficiency enhanced. </a:t>
                      </a:r>
                      <a:endParaRPr lang="en-GB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130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Legislative Enactment and Oversight – MP (Construction of Durbar Grounds at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Akotekrom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350,000.00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350,000.00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Community development promoted.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2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SUB-TOTAL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25,180.00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470,000.00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495,180.00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489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-344480"/>
            <a:ext cx="9448800" cy="918379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19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9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19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36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6DA59C82-1133-37FF-4DF4-5FDD793FE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056399"/>
              </p:ext>
            </p:extLst>
          </p:nvPr>
        </p:nvGraphicFramePr>
        <p:xfrm>
          <a:off x="152401" y="587349"/>
          <a:ext cx="8884721" cy="5843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79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53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43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101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228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405719"/>
                <a:gridCol w="2363367"/>
              </a:tblGrid>
              <a:tr h="998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974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SOCIAL </a:t>
                      </a: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SERVICES 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DELIVERY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947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A. EDUCATION,YOUTH AND SPORTS SERVICES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0994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 Construction of 1NO. 2-Bedroom Teachers Quarters with FURNISHING at ADENKYENSU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310,000.00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310,000.00</a:t>
                      </a: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Quality of teaching and learning improved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1209">
                <a:tc gridSpan="8"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B. PUBLIC  HEALTH SERVICES AND MANAGEMENT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9717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 Construction of 1No. CHPS Compound with Borehole at MENSAKROM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                  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332,110.50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332,110.50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Access to Health care Increased.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525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SUB-TOTAL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310,000.00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332,110.50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0.00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642,110.50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4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-344480"/>
            <a:ext cx="9448800" cy="918379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19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9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19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37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6DA59C82-1133-37FF-4DF4-5FDD793FE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846227"/>
              </p:ext>
            </p:extLst>
          </p:nvPr>
        </p:nvGraphicFramePr>
        <p:xfrm>
          <a:off x="152401" y="587347"/>
          <a:ext cx="8868768" cy="5417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78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489"/>
                <a:gridCol w="450488"/>
                <a:gridCol w="841892"/>
                <a:gridCol w="1351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79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5761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184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50063">
                  <a:extLst>
                    <a:ext uri="{9D8B030D-6E8A-4147-A177-3AD203B41FA5}">
                      <a16:colId xmlns="" xmlns:a16="http://schemas.microsoft.com/office/drawing/2014/main" val="2568033111"/>
                    </a:ext>
                  </a:extLst>
                </a:gridCol>
                <a:gridCol w="26916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5063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6598"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SOCIAL </a:t>
                      </a: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SERVICES 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DELIVERY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6598"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 ENVIRONMENTAL HEALTH AND SANITATION SERVICES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261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Construction of 1No. 4 </a:t>
                      </a:r>
                      <a:r>
                        <a:rPr lang="en-US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Seater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WC Toilet with Borehole at AKIM SWEDRU.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b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291,468.49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291,468.49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Arial"/>
                        </a:rPr>
                        <a:t>Environmental Sanitation Improved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915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Rehabilitation of 12-Unit Water Closet Toilet and Bathhouse with a Borehole at AKIM SWEDRU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200" b="0" dirty="0">
                          <a:latin typeface="+mj-lt"/>
                        </a:rPr>
                        <a:t>198,584.00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200" b="0" dirty="0"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198,584.00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Arial"/>
                        </a:rPr>
                        <a:t>Environmental Sanitation Improved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6039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198,584.00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291,468.49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490,052.49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8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14802"/>
            <a:ext cx="99822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20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38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F625F996-E69D-5EAE-4C89-299C7FB57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766082"/>
              </p:ext>
            </p:extLst>
          </p:nvPr>
        </p:nvGraphicFramePr>
        <p:xfrm>
          <a:off x="129211" y="634355"/>
          <a:ext cx="8925337" cy="5712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28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9900"/>
                <a:gridCol w="880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231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781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32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46851">
                  <a:extLst>
                    <a:ext uri="{9D8B030D-6E8A-4147-A177-3AD203B41FA5}">
                      <a16:colId xmlns="" xmlns:a16="http://schemas.microsoft.com/office/drawing/2014/main" val="2195539545"/>
                    </a:ext>
                  </a:extLst>
                </a:gridCol>
                <a:gridCol w="2021277">
                  <a:extLst>
                    <a:ext uri="{9D8B030D-6E8A-4147-A177-3AD203B41FA5}">
                      <a16:colId xmlns="" xmlns:a16="http://schemas.microsoft.com/office/drawing/2014/main" val="3149102419"/>
                    </a:ext>
                  </a:extLst>
                </a:gridCol>
              </a:tblGrid>
              <a:tr h="1025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176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INFRASTRUCTURE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DELIVERY AND MANAGEMENT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3176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PUBLIC WORKS,RURAL HOUSING AND WATER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077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1. Completion of 5-bedroom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DCE Bungalow at SWEDRU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224,641.84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224,641.84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Key Staff Accommodated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849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2. IGF Capital Project( Markets and Schools)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83,374.80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83,374.80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Assembly properties Maintained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68827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3. Reshaping of Access Roads (15km)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at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ADUASA-ADIEMBRA, METHODIST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- ADUASA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208,237.50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208,237.50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Road conditions improved for easy access/movement of people, goods and services.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81979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4. Construction of Lorry Park at AKIM ADUASA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103,541.00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03,541.00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Road conditions improved for easy access/movement of people, goods and services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2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83,374.80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224,641.84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311,778.50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619,795.14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52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D859ED9-B0F0-5378-6342-30835E1794ED}"/>
              </a:ext>
            </a:extLst>
          </p:cNvPr>
          <p:cNvSpPr txBox="1"/>
          <p:nvPr/>
        </p:nvSpPr>
        <p:spPr>
          <a:xfrm>
            <a:off x="1" y="137160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VISION, MISSION &amp; CORE VALUES OF </a:t>
            </a:r>
            <a:r>
              <a:rPr lang="en-GB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SOUTH DISTRICT</a:t>
            </a:r>
          </a:p>
        </p:txBody>
      </p:sp>
      <p:sp>
        <p:nvSpPr>
          <p:cNvPr id="11" name="Flowchart: Delay 10">
            <a:extLst>
              <a:ext uri="{FF2B5EF4-FFF2-40B4-BE49-F238E27FC236}">
                <a16:creationId xmlns="" xmlns:a16="http://schemas.microsoft.com/office/drawing/2014/main" id="{EC926A25-421D-00C0-7CF0-7812CA1E1678}"/>
              </a:ext>
            </a:extLst>
          </p:cNvPr>
          <p:cNvSpPr/>
          <p:nvPr/>
        </p:nvSpPr>
        <p:spPr>
          <a:xfrm rot="16200000">
            <a:off x="618628" y="1842766"/>
            <a:ext cx="462146" cy="528016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GB" sz="1800">
              <a:solidFill>
                <a:prstClr val="white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9D451C4-6ED8-8BED-F8F0-C3A7249FB695}"/>
              </a:ext>
            </a:extLst>
          </p:cNvPr>
          <p:cNvGrpSpPr/>
          <p:nvPr/>
        </p:nvGrpSpPr>
        <p:grpSpPr>
          <a:xfrm>
            <a:off x="664106" y="1134242"/>
            <a:ext cx="380622" cy="1187336"/>
            <a:chOff x="584811" y="2127202"/>
            <a:chExt cx="605888" cy="1650973"/>
          </a:xfrm>
        </p:grpSpPr>
        <p:sp>
          <p:nvSpPr>
            <p:cNvPr id="13" name="Flowchart: Connector 12">
              <a:extLst>
                <a:ext uri="{FF2B5EF4-FFF2-40B4-BE49-F238E27FC236}">
                  <a16:creationId xmlns="" xmlns:a16="http://schemas.microsoft.com/office/drawing/2014/main" id="{5FBC5106-7A49-D3C1-9826-2C8F58218F47}"/>
                </a:ext>
              </a:extLst>
            </p:cNvPr>
            <p:cNvSpPr/>
            <p:nvPr/>
          </p:nvSpPr>
          <p:spPr>
            <a:xfrm>
              <a:off x="584812" y="3237262"/>
              <a:ext cx="605887" cy="540913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39AA29F2-E2A1-F2E3-E751-AA18C4F60551}"/>
                </a:ext>
              </a:extLst>
            </p:cNvPr>
            <p:cNvCxnSpPr/>
            <p:nvPr/>
          </p:nvCxnSpPr>
          <p:spPr>
            <a:xfrm>
              <a:off x="887754" y="2626572"/>
              <a:ext cx="2" cy="60656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lowchart: Connector 14">
              <a:extLst>
                <a:ext uri="{FF2B5EF4-FFF2-40B4-BE49-F238E27FC236}">
                  <a16:creationId xmlns="" xmlns:a16="http://schemas.microsoft.com/office/drawing/2014/main" id="{7979F5FD-9997-1029-7DE5-65E2B4A1DA99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0DDD055E-FEFD-FABD-CD93-F3E1EA14F5E4}"/>
              </a:ext>
            </a:extLst>
          </p:cNvPr>
          <p:cNvGrpSpPr/>
          <p:nvPr/>
        </p:nvGrpSpPr>
        <p:grpSpPr>
          <a:xfrm>
            <a:off x="588940" y="2124435"/>
            <a:ext cx="1370660" cy="2034856"/>
            <a:chOff x="526260" y="3503183"/>
            <a:chExt cx="1869210" cy="2679086"/>
          </a:xfrm>
        </p:grpSpPr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6990637F-A76B-6FFF-3415-4AE963D01D50}"/>
                </a:ext>
              </a:extLst>
            </p:cNvPr>
            <p:cNvSpPr/>
            <p:nvPr/>
          </p:nvSpPr>
          <p:spPr>
            <a:xfrm>
              <a:off x="526260" y="4375557"/>
              <a:ext cx="1598756" cy="18067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D26529DE-2DE4-288C-421D-C9567F074BEB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28C58747-08C9-9E33-1CCA-8BDBC3A82CC2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="" xmlns:a16="http://schemas.microsoft.com/office/drawing/2014/main" id="{9756AA21-DBDD-169E-FA87-735002DE5629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Right Triangle 27">
                <a:extLst>
                  <a:ext uri="{FF2B5EF4-FFF2-40B4-BE49-F238E27FC236}">
                    <a16:creationId xmlns="" xmlns:a16="http://schemas.microsoft.com/office/drawing/2014/main" id="{6FA0A5B8-10EC-038E-39E2-C55AAC00ABD7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D9AD6BB4-85A2-F662-CE08-4F19BD5C1D2B}"/>
                </a:ext>
              </a:extLst>
            </p:cNvPr>
            <p:cNvGrpSpPr/>
            <p:nvPr/>
          </p:nvGrpSpPr>
          <p:grpSpPr>
            <a:xfrm>
              <a:off x="2125016" y="4186238"/>
              <a:ext cx="270454" cy="1974068"/>
              <a:chOff x="2125014" y="4155671"/>
              <a:chExt cx="270456" cy="2004635"/>
            </a:xfrm>
            <a:solidFill>
              <a:schemeClr val="accent4"/>
            </a:solidFill>
          </p:grpSpPr>
          <p:grpSp>
            <p:nvGrpSpPr>
              <p:cNvPr id="21" name="Group 20">
                <a:extLst>
                  <a:ext uri="{FF2B5EF4-FFF2-40B4-BE49-F238E27FC236}">
                    <a16:creationId xmlns="" xmlns:a16="http://schemas.microsoft.com/office/drawing/2014/main" id="{277781A7-44DD-C312-5368-3D291E14BCFD}"/>
                  </a:ext>
                </a:extLst>
              </p:cNvPr>
              <p:cNvGrpSpPr/>
              <p:nvPr/>
            </p:nvGrpSpPr>
            <p:grpSpPr>
              <a:xfrm>
                <a:off x="2125016" y="4155671"/>
                <a:ext cx="270454" cy="1678458"/>
                <a:chOff x="2125016" y="3446674"/>
                <a:chExt cx="347729" cy="1678458"/>
              </a:xfrm>
              <a:grpFill/>
            </p:grpSpPr>
            <p:sp>
              <p:nvSpPr>
                <p:cNvPr id="25" name="Rectangle 24">
                  <a:extLst>
                    <a:ext uri="{FF2B5EF4-FFF2-40B4-BE49-F238E27FC236}">
                      <a16:creationId xmlns="" xmlns:a16="http://schemas.microsoft.com/office/drawing/2014/main" id="{C5C29B90-D2E4-24A3-5360-A02BE6D85A59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Right Triangle 25">
                  <a:extLst>
                    <a:ext uri="{FF2B5EF4-FFF2-40B4-BE49-F238E27FC236}">
                      <a16:creationId xmlns="" xmlns:a16="http://schemas.microsoft.com/office/drawing/2014/main" id="{21BBB4B3-34A2-BCC8-0F8D-9791A96F6C8C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="" xmlns:a16="http://schemas.microsoft.com/office/drawing/2014/main" id="{4A3F6C54-D8A2-E728-71FD-7C43B87CB249}"/>
                  </a:ext>
                </a:extLst>
              </p:cNvPr>
              <p:cNvGrpSpPr/>
              <p:nvPr/>
            </p:nvGrpSpPr>
            <p:grpSpPr>
              <a:xfrm flipH="1" flipV="1">
                <a:off x="2125014" y="4864668"/>
                <a:ext cx="270455" cy="1295638"/>
                <a:chOff x="2125016" y="3446674"/>
                <a:chExt cx="347729" cy="1678458"/>
              </a:xfrm>
              <a:grpFill/>
            </p:grpSpPr>
            <p:sp>
              <p:nvSpPr>
                <p:cNvPr id="23" name="Rectangle 22">
                  <a:extLst>
                    <a:ext uri="{FF2B5EF4-FFF2-40B4-BE49-F238E27FC236}">
                      <a16:creationId xmlns="" xmlns:a16="http://schemas.microsoft.com/office/drawing/2014/main" id="{115FC73B-87DD-8448-28DB-293051E8F2FC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" name="Right Triangle 23">
                  <a:extLst>
                    <a:ext uri="{FF2B5EF4-FFF2-40B4-BE49-F238E27FC236}">
                      <a16:creationId xmlns="" xmlns:a16="http://schemas.microsoft.com/office/drawing/2014/main" id="{C9D66758-9572-5315-42CF-B2D11DF062AB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A3434B4-D0E7-9023-5FEB-5DB13D1BDAC6}"/>
              </a:ext>
            </a:extLst>
          </p:cNvPr>
          <p:cNvSpPr txBox="1"/>
          <p:nvPr/>
        </p:nvSpPr>
        <p:spPr>
          <a:xfrm>
            <a:off x="673670" y="1133009"/>
            <a:ext cx="34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GB" sz="1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B4A957B4-0836-BDAA-A5FC-668002A9949B}"/>
              </a:ext>
            </a:extLst>
          </p:cNvPr>
          <p:cNvSpPr/>
          <p:nvPr/>
        </p:nvSpPr>
        <p:spPr>
          <a:xfrm>
            <a:off x="926137" y="1005206"/>
            <a:ext cx="877163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FontTx/>
              <a:buNone/>
            </a:pPr>
            <a:r>
              <a:rPr lang="en-GB" sz="18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Vision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3FE0812A-DC4E-B171-1EC3-26CED6643A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50" y="1408695"/>
            <a:ext cx="752714" cy="688653"/>
          </a:xfrm>
          <a:prstGeom prst="rect">
            <a:avLst/>
          </a:prstGeom>
        </p:spPr>
      </p:pic>
      <p:sp>
        <p:nvSpPr>
          <p:cNvPr id="32" name="Rectangle 31" descr="House">
            <a:extLst>
              <a:ext uri="{FF2B5EF4-FFF2-40B4-BE49-F238E27FC236}">
                <a16:creationId xmlns="" xmlns:a16="http://schemas.microsoft.com/office/drawing/2014/main" id="{C253C0B6-5808-9ED1-14D6-FAFB406F8767}"/>
              </a:ext>
            </a:extLst>
          </p:cNvPr>
          <p:cNvSpPr/>
          <p:nvPr/>
        </p:nvSpPr>
        <p:spPr>
          <a:xfrm>
            <a:off x="724952" y="2927698"/>
            <a:ext cx="919518" cy="98777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Rectangle 32" descr="Deciduous tree">
            <a:extLst>
              <a:ext uri="{FF2B5EF4-FFF2-40B4-BE49-F238E27FC236}">
                <a16:creationId xmlns="" xmlns:a16="http://schemas.microsoft.com/office/drawing/2014/main" id="{A7F3D524-BFDF-4F30-9918-4BD43E73BDAA}"/>
              </a:ext>
            </a:extLst>
          </p:cNvPr>
          <p:cNvSpPr/>
          <p:nvPr/>
        </p:nvSpPr>
        <p:spPr>
          <a:xfrm>
            <a:off x="717994" y="1927076"/>
            <a:ext cx="239270" cy="354859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03B61E0B-494D-335E-2536-D4C450A6A9D5}"/>
              </a:ext>
            </a:extLst>
          </p:cNvPr>
          <p:cNvCxnSpPr/>
          <p:nvPr/>
        </p:nvCxnSpPr>
        <p:spPr>
          <a:xfrm>
            <a:off x="2386464" y="596368"/>
            <a:ext cx="0" cy="5590948"/>
          </a:xfrm>
          <a:prstGeom prst="line">
            <a:avLst/>
          </a:prstGeom>
          <a:ln>
            <a:solidFill>
              <a:srgbClr val="6258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D4E23713-32D9-7EBB-9E9F-D1EC9E2DDA09}"/>
              </a:ext>
            </a:extLst>
          </p:cNvPr>
          <p:cNvSpPr/>
          <p:nvPr/>
        </p:nvSpPr>
        <p:spPr>
          <a:xfrm>
            <a:off x="0" y="4265667"/>
            <a:ext cx="2360669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ClrTx/>
              <a:buFontTx/>
              <a:buNone/>
            </a:pPr>
            <a:r>
              <a:rPr lang="en-US" sz="120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world class local government institution promoting well-being and total peace.</a:t>
            </a:r>
            <a:endParaRPr lang="en-GB" sz="1200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5451E445-5916-722E-558A-064A6C4688E9}"/>
              </a:ext>
            </a:extLst>
          </p:cNvPr>
          <p:cNvGrpSpPr/>
          <p:nvPr/>
        </p:nvGrpSpPr>
        <p:grpSpPr>
          <a:xfrm>
            <a:off x="2817771" y="1234503"/>
            <a:ext cx="359317" cy="1107224"/>
            <a:chOff x="584811" y="2127202"/>
            <a:chExt cx="605887" cy="1620011"/>
          </a:xfrm>
        </p:grpSpPr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2D105562-74A3-A926-B515-C0A1466A8587}"/>
                </a:ext>
              </a:extLst>
            </p:cNvPr>
            <p:cNvCxnSpPr/>
            <p:nvPr/>
          </p:nvCxnSpPr>
          <p:spPr>
            <a:xfrm>
              <a:off x="887755" y="2566012"/>
              <a:ext cx="2" cy="606568"/>
            </a:xfrm>
            <a:prstGeom prst="line">
              <a:avLst/>
            </a:prstGeom>
            <a:ln>
              <a:solidFill>
                <a:srgbClr val="E654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lowchart: Connector 37">
              <a:extLst>
                <a:ext uri="{FF2B5EF4-FFF2-40B4-BE49-F238E27FC236}">
                  <a16:creationId xmlns="" xmlns:a16="http://schemas.microsoft.com/office/drawing/2014/main" id="{3DEEFE6C-D098-7B9E-C585-0D5A90FE434A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E6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="" xmlns:a16="http://schemas.microsoft.com/office/drawing/2014/main" id="{336F5317-522D-D7F7-69DD-58DB095AD2E7}"/>
                </a:ext>
              </a:extLst>
            </p:cNvPr>
            <p:cNvSpPr/>
            <p:nvPr/>
          </p:nvSpPr>
          <p:spPr>
            <a:xfrm>
              <a:off x="584812" y="3237262"/>
              <a:ext cx="605886" cy="509951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40369031-FF6B-05D2-B1CF-9C2384D3D949}"/>
              </a:ext>
            </a:extLst>
          </p:cNvPr>
          <p:cNvGrpSpPr/>
          <p:nvPr/>
        </p:nvGrpSpPr>
        <p:grpSpPr>
          <a:xfrm>
            <a:off x="2769057" y="2176157"/>
            <a:ext cx="1265652" cy="1969359"/>
            <a:chOff x="526260" y="3503183"/>
            <a:chExt cx="1869211" cy="2657122"/>
          </a:xfrm>
        </p:grpSpPr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5F987CFF-D614-FA6B-8E6E-F1918E6D7B42}"/>
                </a:ext>
              </a:extLst>
            </p:cNvPr>
            <p:cNvSpPr/>
            <p:nvPr/>
          </p:nvSpPr>
          <p:spPr>
            <a:xfrm>
              <a:off x="526260" y="4375557"/>
              <a:ext cx="1598756" cy="1767667"/>
            </a:xfrm>
            <a:prstGeom prst="rect">
              <a:avLst/>
            </a:prstGeom>
            <a:solidFill>
              <a:srgbClr val="CDA6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9DD06D0B-C411-5AE4-3087-5F887320589F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E6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6B1466E8-4AD1-0BD8-0C40-D2B93ACD4EE9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51" name="Rectangle 50">
                <a:extLst>
                  <a:ext uri="{FF2B5EF4-FFF2-40B4-BE49-F238E27FC236}">
                    <a16:creationId xmlns="" xmlns:a16="http://schemas.microsoft.com/office/drawing/2014/main" id="{3450DC7E-5CA6-DCF0-BFAF-E0C558718E1D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solidFill>
                <a:srgbClr val="9525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Right Triangle 51">
                <a:extLst>
                  <a:ext uri="{FF2B5EF4-FFF2-40B4-BE49-F238E27FC236}">
                    <a16:creationId xmlns="" xmlns:a16="http://schemas.microsoft.com/office/drawing/2014/main" id="{AA8AEC33-417B-D56A-02D8-3F9E723B7238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solidFill>
                <a:srgbClr val="9525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A8DD502D-B735-95AB-D997-509062755931}"/>
                </a:ext>
              </a:extLst>
            </p:cNvPr>
            <p:cNvGrpSpPr/>
            <p:nvPr/>
          </p:nvGrpSpPr>
          <p:grpSpPr>
            <a:xfrm>
              <a:off x="2124438" y="4186238"/>
              <a:ext cx="271033" cy="1974067"/>
              <a:chOff x="2124436" y="4155671"/>
              <a:chExt cx="271035" cy="2004634"/>
            </a:xfrm>
            <a:solidFill>
              <a:schemeClr val="accent4"/>
            </a:solidFill>
          </p:grpSpPr>
          <p:grpSp>
            <p:nvGrpSpPr>
              <p:cNvPr id="45" name="Group 44">
                <a:extLst>
                  <a:ext uri="{FF2B5EF4-FFF2-40B4-BE49-F238E27FC236}">
                    <a16:creationId xmlns="" xmlns:a16="http://schemas.microsoft.com/office/drawing/2014/main" id="{192A7847-E1EE-4098-04DB-D376AEA0322D}"/>
                  </a:ext>
                </a:extLst>
              </p:cNvPr>
              <p:cNvGrpSpPr/>
              <p:nvPr/>
            </p:nvGrpSpPr>
            <p:grpSpPr>
              <a:xfrm>
                <a:off x="2124436" y="4155671"/>
                <a:ext cx="271035" cy="1678458"/>
                <a:chOff x="2124269" y="3446674"/>
                <a:chExt cx="348476" cy="1678458"/>
              </a:xfrm>
              <a:grpFill/>
            </p:grpSpPr>
            <p:sp>
              <p:nvSpPr>
                <p:cNvPr id="49" name="Rectangle 48">
                  <a:extLst>
                    <a:ext uri="{FF2B5EF4-FFF2-40B4-BE49-F238E27FC236}">
                      <a16:creationId xmlns="" xmlns:a16="http://schemas.microsoft.com/office/drawing/2014/main" id="{68D67577-9A5E-158B-53D4-B6534039BC47}"/>
                    </a:ext>
                  </a:extLst>
                </p:cNvPr>
                <p:cNvSpPr/>
                <p:nvPr/>
              </p:nvSpPr>
              <p:spPr>
                <a:xfrm>
                  <a:off x="2124269" y="3769962"/>
                  <a:ext cx="347731" cy="1355170"/>
                </a:xfrm>
                <a:prstGeom prst="rect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Right Triangle 49">
                  <a:extLst>
                    <a:ext uri="{FF2B5EF4-FFF2-40B4-BE49-F238E27FC236}">
                      <a16:creationId xmlns="" xmlns:a16="http://schemas.microsoft.com/office/drawing/2014/main" id="{8EEBB631-D229-B9FB-A196-43FBF4BF2B80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="" xmlns:a16="http://schemas.microsoft.com/office/drawing/2014/main" id="{D189266F-E693-922E-5327-7853810C61AC}"/>
                  </a:ext>
                </a:extLst>
              </p:cNvPr>
              <p:cNvGrpSpPr/>
              <p:nvPr/>
            </p:nvGrpSpPr>
            <p:grpSpPr>
              <a:xfrm flipH="1" flipV="1">
                <a:off x="2124437" y="4864665"/>
                <a:ext cx="271032" cy="1295640"/>
                <a:chOff x="2125017" y="3446675"/>
                <a:chExt cx="348471" cy="1678460"/>
              </a:xfrm>
              <a:grpFill/>
            </p:grpSpPr>
            <p:sp>
              <p:nvSpPr>
                <p:cNvPr id="47" name="Rectangle 46">
                  <a:extLst>
                    <a:ext uri="{FF2B5EF4-FFF2-40B4-BE49-F238E27FC236}">
                      <a16:creationId xmlns="" xmlns:a16="http://schemas.microsoft.com/office/drawing/2014/main" id="{8169C608-8150-ABD7-5366-77ECA81519D5}"/>
                    </a:ext>
                  </a:extLst>
                </p:cNvPr>
                <p:cNvSpPr/>
                <p:nvPr/>
              </p:nvSpPr>
              <p:spPr>
                <a:xfrm>
                  <a:off x="2125018" y="3769963"/>
                  <a:ext cx="348470" cy="1355172"/>
                </a:xfrm>
                <a:prstGeom prst="rect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8" name="Right Triangle 47">
                  <a:extLst>
                    <a:ext uri="{FF2B5EF4-FFF2-40B4-BE49-F238E27FC236}">
                      <a16:creationId xmlns="" xmlns:a16="http://schemas.microsoft.com/office/drawing/2014/main" id="{B923CCF3-425C-E4F9-5B89-F26228CEC1A7}"/>
                    </a:ext>
                  </a:extLst>
                </p:cNvPr>
                <p:cNvSpPr/>
                <p:nvPr/>
              </p:nvSpPr>
              <p:spPr>
                <a:xfrm flipH="1">
                  <a:off x="2125017" y="3446675"/>
                  <a:ext cx="348471" cy="361758"/>
                </a:xfrm>
                <a:prstGeom prst="rtTriangle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36B7BB6-791C-0101-6E92-43C3EA679D4F}"/>
              </a:ext>
            </a:extLst>
          </p:cNvPr>
          <p:cNvSpPr txBox="1"/>
          <p:nvPr/>
        </p:nvSpPr>
        <p:spPr>
          <a:xfrm>
            <a:off x="2822532" y="1228219"/>
            <a:ext cx="206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GB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B165F5D0-C841-C15E-F5B1-D5C9CC81EA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44" y="934637"/>
            <a:ext cx="2017375" cy="110554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23981447-F2B9-5BD3-D202-E94BF7F0F2C4}"/>
              </a:ext>
            </a:extLst>
          </p:cNvPr>
          <p:cNvSpPr/>
          <p:nvPr/>
        </p:nvSpPr>
        <p:spPr>
          <a:xfrm>
            <a:off x="3456201" y="1327715"/>
            <a:ext cx="1391690" cy="333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06991D0B-013D-F620-DCF5-DFD26214FA41}"/>
              </a:ext>
            </a:extLst>
          </p:cNvPr>
          <p:cNvSpPr/>
          <p:nvPr/>
        </p:nvSpPr>
        <p:spPr>
          <a:xfrm>
            <a:off x="3562396" y="1201477"/>
            <a:ext cx="1264289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FontTx/>
              <a:buNone/>
            </a:pPr>
            <a:r>
              <a:rPr lang="en-GB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Mission</a:t>
            </a:r>
          </a:p>
        </p:txBody>
      </p:sp>
      <p:sp>
        <p:nvSpPr>
          <p:cNvPr id="57" name="Rectangle 56" descr="Home Group">
            <a:extLst>
              <a:ext uri="{FF2B5EF4-FFF2-40B4-BE49-F238E27FC236}">
                <a16:creationId xmlns="" xmlns:a16="http://schemas.microsoft.com/office/drawing/2014/main" id="{89376C92-DDB2-A15D-D3C3-D2C6BE2426A8}"/>
              </a:ext>
            </a:extLst>
          </p:cNvPr>
          <p:cNvSpPr/>
          <p:nvPr/>
        </p:nvSpPr>
        <p:spPr>
          <a:xfrm>
            <a:off x="2871998" y="2969756"/>
            <a:ext cx="924626" cy="924626"/>
          </a:xfrm>
          <a:prstGeom prst="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58" name="Graphic 9" descr="Suburban scene">
            <a:extLst>
              <a:ext uri="{FF2B5EF4-FFF2-40B4-BE49-F238E27FC236}">
                <a16:creationId xmlns="" xmlns:a16="http://schemas.microsoft.com/office/drawing/2014/main" id="{5990535C-39C1-E97A-629F-6AD69481EF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36882" y="2009868"/>
            <a:ext cx="321094" cy="305583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70D29C59-6333-62D4-E1C6-7ABF78623A3C}"/>
              </a:ext>
            </a:extLst>
          </p:cNvPr>
          <p:cNvSpPr/>
          <p:nvPr/>
        </p:nvSpPr>
        <p:spPr>
          <a:xfrm>
            <a:off x="2413960" y="4273172"/>
            <a:ext cx="3224840" cy="1708160"/>
          </a:xfrm>
          <a:prstGeom prst="rect">
            <a:avLst/>
          </a:prstGeom>
          <a:solidFill>
            <a:srgbClr val="FFCC99">
              <a:alpha val="44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improve the living standards of its citizens through sustainable socio-economic development and effective institutions that are responsive to the needs of people.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="" xmlns:a16="http://schemas.microsoft.com/office/drawing/2014/main" id="{29A3C429-BBCD-08F9-F43B-1CDE30DB2D30}"/>
              </a:ext>
            </a:extLst>
          </p:cNvPr>
          <p:cNvCxnSpPr/>
          <p:nvPr/>
        </p:nvCxnSpPr>
        <p:spPr>
          <a:xfrm>
            <a:off x="5638800" y="616949"/>
            <a:ext cx="0" cy="5590948"/>
          </a:xfrm>
          <a:prstGeom prst="line">
            <a:avLst/>
          </a:prstGeom>
          <a:ln>
            <a:solidFill>
              <a:srgbClr val="6258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>
            <a:extLst>
              <a:ext uri="{FF2B5EF4-FFF2-40B4-BE49-F238E27FC236}">
                <a16:creationId xmlns="" xmlns:a16="http://schemas.microsoft.com/office/drawing/2014/main" id="{5A0ABD73-54EF-AEAF-25F6-EDC93C0E49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66" y="1668557"/>
            <a:ext cx="1767605" cy="1495547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92679BF3-C5ED-28A3-754C-74269B6B24A5}"/>
              </a:ext>
            </a:extLst>
          </p:cNvPr>
          <p:cNvSpPr txBox="1"/>
          <p:nvPr/>
        </p:nvSpPr>
        <p:spPr>
          <a:xfrm>
            <a:off x="5900332" y="1102826"/>
            <a:ext cx="30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GB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8497C067-2F65-0B82-D348-08936D148E39}"/>
              </a:ext>
            </a:extLst>
          </p:cNvPr>
          <p:cNvSpPr/>
          <p:nvPr/>
        </p:nvSpPr>
        <p:spPr>
          <a:xfrm>
            <a:off x="6266361" y="981415"/>
            <a:ext cx="1518364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FontTx/>
              <a:buNone/>
            </a:pPr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Core Values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D370C7DE-FFF0-1E0C-8E3A-1BA934ACD569}"/>
              </a:ext>
            </a:extLst>
          </p:cNvPr>
          <p:cNvSpPr/>
          <p:nvPr/>
        </p:nvSpPr>
        <p:spPr>
          <a:xfrm>
            <a:off x="5732845" y="3816857"/>
            <a:ext cx="3317109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Transparency &amp; Accountability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Client-oriented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Creativity and Innovativeness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Diligence and Discipline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Equity and Integrity 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Tx/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Timeliness</a:t>
            </a:r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Flowchart: Delay 106">
            <a:extLst>
              <a:ext uri="{FF2B5EF4-FFF2-40B4-BE49-F238E27FC236}">
                <a16:creationId xmlns="" xmlns:a16="http://schemas.microsoft.com/office/drawing/2014/main" id="{7D3C3281-D7F0-A6FF-E1F4-2572CED10294}"/>
              </a:ext>
            </a:extLst>
          </p:cNvPr>
          <p:cNvSpPr/>
          <p:nvPr/>
        </p:nvSpPr>
        <p:spPr>
          <a:xfrm rot="16200000">
            <a:off x="5815490" y="1655542"/>
            <a:ext cx="553070" cy="504213"/>
          </a:xfrm>
          <a:prstGeom prst="flowChartDelay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GB" sz="1800">
              <a:solidFill>
                <a:prstClr val="white"/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B6B93D4B-2B5C-5F56-296E-2FBD2EE0DA3F}"/>
              </a:ext>
            </a:extLst>
          </p:cNvPr>
          <p:cNvGrpSpPr/>
          <p:nvPr/>
        </p:nvGrpSpPr>
        <p:grpSpPr>
          <a:xfrm>
            <a:off x="5911564" y="1086511"/>
            <a:ext cx="390853" cy="941759"/>
            <a:chOff x="493729" y="2127202"/>
            <a:chExt cx="853404" cy="1590993"/>
          </a:xfrm>
        </p:grpSpPr>
        <p:sp>
          <p:nvSpPr>
            <p:cNvPr id="109" name="Flowchart: Connector 108">
              <a:extLst>
                <a:ext uri="{FF2B5EF4-FFF2-40B4-BE49-F238E27FC236}">
                  <a16:creationId xmlns="" xmlns:a16="http://schemas.microsoft.com/office/drawing/2014/main" id="{8B6B5D34-3E6B-4530-18F8-D5D849495347}"/>
                </a:ext>
              </a:extLst>
            </p:cNvPr>
            <p:cNvSpPr/>
            <p:nvPr/>
          </p:nvSpPr>
          <p:spPr>
            <a:xfrm>
              <a:off x="493729" y="3164205"/>
              <a:ext cx="853404" cy="553990"/>
            </a:xfrm>
            <a:prstGeom prst="flowChartConnector">
              <a:avLst/>
            </a:prstGeom>
            <a:solidFill>
              <a:srgbClr val="9525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0017DBE9-A202-E8ED-3C9B-310554D112F3}"/>
                </a:ext>
              </a:extLst>
            </p:cNvPr>
            <p:cNvCxnSpPr/>
            <p:nvPr/>
          </p:nvCxnSpPr>
          <p:spPr>
            <a:xfrm>
              <a:off x="887755" y="2566012"/>
              <a:ext cx="2" cy="60656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Flowchart: Connector 110">
              <a:extLst>
                <a:ext uri="{FF2B5EF4-FFF2-40B4-BE49-F238E27FC236}">
                  <a16:creationId xmlns="" xmlns:a16="http://schemas.microsoft.com/office/drawing/2014/main" id="{78D22392-946E-7FA2-7E84-03FA04E2B42E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="" xmlns:a16="http://schemas.microsoft.com/office/drawing/2014/main" id="{24CAFCD7-ACA8-6F98-621F-C307F1C55E4B}"/>
              </a:ext>
            </a:extLst>
          </p:cNvPr>
          <p:cNvGrpSpPr/>
          <p:nvPr/>
        </p:nvGrpSpPr>
        <p:grpSpPr>
          <a:xfrm>
            <a:off x="5839920" y="1882762"/>
            <a:ext cx="1179005" cy="1879974"/>
            <a:chOff x="526260" y="3503183"/>
            <a:chExt cx="1869210" cy="2657123"/>
          </a:xfrm>
        </p:grpSpPr>
        <p:sp>
          <p:nvSpPr>
            <p:cNvPr id="113" name="Rectangle 112">
              <a:extLst>
                <a:ext uri="{FF2B5EF4-FFF2-40B4-BE49-F238E27FC236}">
                  <a16:creationId xmlns="" xmlns:a16="http://schemas.microsoft.com/office/drawing/2014/main" id="{46624C51-D9CE-6328-899B-A0F54F713BCE}"/>
                </a:ext>
              </a:extLst>
            </p:cNvPr>
            <p:cNvSpPr/>
            <p:nvPr/>
          </p:nvSpPr>
          <p:spPr>
            <a:xfrm>
              <a:off x="526260" y="4375557"/>
              <a:ext cx="1598756" cy="176766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="" xmlns:a16="http://schemas.microsoft.com/office/drawing/2014/main" id="{B238885C-E09F-E74D-A295-023A354871E7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="" xmlns:a16="http://schemas.microsoft.com/office/drawing/2014/main" id="{90DECEDD-EC2E-62D0-2849-8CF68897E7EA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83AA9D3A-7907-1F96-73B7-9FD7C0323604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24" name="Right Triangle 123">
                <a:extLst>
                  <a:ext uri="{FF2B5EF4-FFF2-40B4-BE49-F238E27FC236}">
                    <a16:creationId xmlns="" xmlns:a16="http://schemas.microsoft.com/office/drawing/2014/main" id="{50F143BD-AA96-9810-0539-DE22DECBE8A2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="" xmlns:a16="http://schemas.microsoft.com/office/drawing/2014/main" id="{336E3875-44BC-5E9C-F36B-01A494157610}"/>
                </a:ext>
              </a:extLst>
            </p:cNvPr>
            <p:cNvGrpSpPr/>
            <p:nvPr/>
          </p:nvGrpSpPr>
          <p:grpSpPr>
            <a:xfrm>
              <a:off x="2125016" y="4186238"/>
              <a:ext cx="270454" cy="1974068"/>
              <a:chOff x="2125014" y="4155671"/>
              <a:chExt cx="270456" cy="2004635"/>
            </a:xfrm>
            <a:solidFill>
              <a:schemeClr val="accent4"/>
            </a:solidFill>
          </p:grpSpPr>
          <p:grpSp>
            <p:nvGrpSpPr>
              <p:cNvPr id="117" name="Group 116">
                <a:extLst>
                  <a:ext uri="{FF2B5EF4-FFF2-40B4-BE49-F238E27FC236}">
                    <a16:creationId xmlns="" xmlns:a16="http://schemas.microsoft.com/office/drawing/2014/main" id="{B3701D1A-2B08-426E-1C9D-8EAEB7E8BF60}"/>
                  </a:ext>
                </a:extLst>
              </p:cNvPr>
              <p:cNvGrpSpPr/>
              <p:nvPr/>
            </p:nvGrpSpPr>
            <p:grpSpPr>
              <a:xfrm>
                <a:off x="2125016" y="4155671"/>
                <a:ext cx="270454" cy="1678458"/>
                <a:chOff x="2125016" y="3446674"/>
                <a:chExt cx="347729" cy="1678458"/>
              </a:xfrm>
              <a:grpFill/>
            </p:grpSpPr>
            <p:sp>
              <p:nvSpPr>
                <p:cNvPr id="121" name="Rectangle 120">
                  <a:extLst>
                    <a:ext uri="{FF2B5EF4-FFF2-40B4-BE49-F238E27FC236}">
                      <a16:creationId xmlns="" xmlns:a16="http://schemas.microsoft.com/office/drawing/2014/main" id="{6CCD37E1-D056-934B-1769-B5FB145FAC5F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2" name="Right Triangle 121">
                  <a:extLst>
                    <a:ext uri="{FF2B5EF4-FFF2-40B4-BE49-F238E27FC236}">
                      <a16:creationId xmlns="" xmlns:a16="http://schemas.microsoft.com/office/drawing/2014/main" id="{A2D955F3-FC28-F315-3638-517AEC9D15BE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8" name="Group 117">
                <a:extLst>
                  <a:ext uri="{FF2B5EF4-FFF2-40B4-BE49-F238E27FC236}">
                    <a16:creationId xmlns="" xmlns:a16="http://schemas.microsoft.com/office/drawing/2014/main" id="{2150B56E-FEAB-8F9B-C4DA-72548687C925}"/>
                  </a:ext>
                </a:extLst>
              </p:cNvPr>
              <p:cNvGrpSpPr/>
              <p:nvPr/>
            </p:nvGrpSpPr>
            <p:grpSpPr>
              <a:xfrm flipH="1" flipV="1">
                <a:off x="2125014" y="4864668"/>
                <a:ext cx="270455" cy="1295638"/>
                <a:chOff x="2125016" y="3446674"/>
                <a:chExt cx="347729" cy="1678458"/>
              </a:xfrm>
              <a:grpFill/>
            </p:grpSpPr>
            <p:sp>
              <p:nvSpPr>
                <p:cNvPr id="119" name="Rectangle 118">
                  <a:extLst>
                    <a:ext uri="{FF2B5EF4-FFF2-40B4-BE49-F238E27FC236}">
                      <a16:creationId xmlns="" xmlns:a16="http://schemas.microsoft.com/office/drawing/2014/main" id="{3C096B72-1725-DCAE-3D37-A7749C6C52ED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0" name="Right Triangle 119">
                  <a:extLst>
                    <a:ext uri="{FF2B5EF4-FFF2-40B4-BE49-F238E27FC236}">
                      <a16:creationId xmlns="" xmlns:a16="http://schemas.microsoft.com/office/drawing/2014/main" id="{1C26B049-6035-80ED-9610-50E950A8394E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buClrTx/>
                    <a:buFontTx/>
                    <a:buNone/>
                  </a:pPr>
                  <a:endParaRPr lang="en-GB" sz="18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67E83F7B-E300-FD60-EDFE-B05FE7A1C282}"/>
              </a:ext>
            </a:extLst>
          </p:cNvPr>
          <p:cNvSpPr txBox="1"/>
          <p:nvPr/>
        </p:nvSpPr>
        <p:spPr>
          <a:xfrm>
            <a:off x="5927827" y="1047429"/>
            <a:ext cx="30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GB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26" name="Rectangle 125" descr="Wheelchair Access">
            <a:extLst>
              <a:ext uri="{FF2B5EF4-FFF2-40B4-BE49-F238E27FC236}">
                <a16:creationId xmlns="" xmlns:a16="http://schemas.microsoft.com/office/drawing/2014/main" id="{35667C0A-AA9E-AE42-F81D-9C4551B682D2}"/>
              </a:ext>
            </a:extLst>
          </p:cNvPr>
          <p:cNvSpPr/>
          <p:nvPr/>
        </p:nvSpPr>
        <p:spPr>
          <a:xfrm>
            <a:off x="5961297" y="1734704"/>
            <a:ext cx="282394" cy="273432"/>
          </a:xfrm>
          <a:prstGeom prst="rect">
            <a:avLst/>
          </a:prstGeom>
          <a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="" xmlns:a16="http://schemas.microsoft.com/office/drawing/2014/main" id="{2D8FBF77-FA32-431A-688E-FB887B62010D}"/>
              </a:ext>
            </a:extLst>
          </p:cNvPr>
          <p:cNvSpPr/>
          <p:nvPr/>
        </p:nvSpPr>
        <p:spPr>
          <a:xfrm>
            <a:off x="5896599" y="2793661"/>
            <a:ext cx="895057" cy="720848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457950" y="6400413"/>
            <a:ext cx="20574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8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14802"/>
            <a:ext cx="99822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20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39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F625F996-E69D-5EAE-4C89-299C7FB57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743330"/>
              </p:ext>
            </p:extLst>
          </p:nvPr>
        </p:nvGraphicFramePr>
        <p:xfrm>
          <a:off x="304800" y="634353"/>
          <a:ext cx="8839200" cy="5612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1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4933"/>
                <a:gridCol w="8859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59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39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77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54896">
                  <a:extLst>
                    <a:ext uri="{9D8B030D-6E8A-4147-A177-3AD203B41FA5}">
                      <a16:colId xmlns="" xmlns:a16="http://schemas.microsoft.com/office/drawing/2014/main" val="2195539545"/>
                    </a:ext>
                  </a:extLst>
                </a:gridCol>
                <a:gridCol w="2034320">
                  <a:extLst>
                    <a:ext uri="{9D8B030D-6E8A-4147-A177-3AD203B41FA5}">
                      <a16:colId xmlns="" xmlns:a16="http://schemas.microsoft.com/office/drawing/2014/main" val="3149102419"/>
                    </a:ext>
                  </a:extLst>
                </a:gridCol>
              </a:tblGrid>
              <a:tr h="1529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2940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INFRASTRUCTURE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DELIVERY AND MANAGEMENT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9933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PUBLIC WORKS,RURAL HOUSING AND WATER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1098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Dredging of River at KYEKYEREPUA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180,000.36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180,000.36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Environmental sanitation improved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617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2.Self-help</a:t>
                      </a:r>
                      <a:r>
                        <a:rPr lang="en-US" sz="1200" b="1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(Construction of Drainage at </a:t>
                      </a:r>
                      <a:r>
                        <a:rPr lang="en-US" sz="1200" b="1" dirty="0" err="1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Akim</a:t>
                      </a: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Swedru</a:t>
                      </a: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145,806.39</a:t>
                      </a:r>
                      <a:endParaRPr lang="en-US" sz="1200" b="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cap="non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  <a:sym typeface="Arial"/>
                        </a:rPr>
                        <a:t>145,806.39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Communal</a:t>
                      </a:r>
                      <a:r>
                        <a:rPr lang="en-US" sz="1200" b="1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Spirit Promoted/ Encourage For Community Development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272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145,806.39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180,000.36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325,806.75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12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14802"/>
            <a:ext cx="99822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PROJECTS</a:t>
            </a:r>
            <a:r>
              <a:rPr lang="en-US" sz="20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/>
              <a:t>40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F625F996-E69D-5EAE-4C89-299C7FB57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641685"/>
              </p:ext>
            </p:extLst>
          </p:nvPr>
        </p:nvGraphicFramePr>
        <p:xfrm>
          <a:off x="304799" y="634348"/>
          <a:ext cx="8720449" cy="5743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0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1289"/>
                <a:gridCol w="748145"/>
                <a:gridCol w="1009403"/>
                <a:gridCol w="1104405"/>
                <a:gridCol w="635418"/>
                <a:gridCol w="1193382"/>
                <a:gridCol w="1567544"/>
              </a:tblGrid>
              <a:tr h="14932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Justification- What do you intend to achieve with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/projects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791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 ECONOMIC DEVELOPMENT 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791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B. TRADE ,TOURISM AND INDUSTRIAL DEVELOPMENT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9726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1.Rehabilitation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of AKIM SWEDRU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Market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108,531.15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108,531.15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Local Business enterprises promoted for job creation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250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2.Construction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of 1No.  10-Units Satellite Market at AKOTEKROM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Local Business enterprises promoted for job creation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024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0.00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328,531.15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1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328,531.15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024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 panose="02020603050405020304" pitchFamily="18" charset="0"/>
                        </a:rPr>
                        <a:t> TOTAL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83,374.80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25,180.00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</a:rPr>
                        <a:t>1,349,032.23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</a:rPr>
                        <a:t>1,443,889.00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</a:rPr>
                        <a:t>0.00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j-lt"/>
                        </a:rPr>
                        <a:t>2,901,476.03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71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3C4CF-8083-8138-DD85-12DDA733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474785"/>
            <a:ext cx="8176846" cy="808892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accent1"/>
                </a:solidFill>
                <a:latin typeface="+mj-lt"/>
              </a:rPr>
              <a:t>Sanitation Budget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500308"/>
              </p:ext>
            </p:extLst>
          </p:nvPr>
        </p:nvGraphicFramePr>
        <p:xfrm>
          <a:off x="540727" y="1512827"/>
          <a:ext cx="7886699" cy="2030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8378">
                  <a:extLst>
                    <a:ext uri="{9D8B030D-6E8A-4147-A177-3AD203B41FA5}">
                      <a16:colId xmlns="" xmlns:a16="http://schemas.microsoft.com/office/drawing/2014/main" val="260031509"/>
                    </a:ext>
                  </a:extLst>
                </a:gridCol>
                <a:gridCol w="5455931">
                  <a:extLst>
                    <a:ext uri="{9D8B030D-6E8A-4147-A177-3AD203B41FA5}">
                      <a16:colId xmlns="" xmlns:a16="http://schemas.microsoft.com/office/drawing/2014/main" val="2021215530"/>
                    </a:ext>
                  </a:extLst>
                </a:gridCol>
                <a:gridCol w="1872390">
                  <a:extLst>
                    <a:ext uri="{9D8B030D-6E8A-4147-A177-3AD203B41FA5}">
                      <a16:colId xmlns="" xmlns:a16="http://schemas.microsoft.com/office/drawing/2014/main" val="945774854"/>
                    </a:ext>
                  </a:extLst>
                </a:gridCol>
              </a:tblGrid>
              <a:tr h="30607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Liquid Waste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94865706"/>
                  </a:ext>
                </a:extLst>
              </a:tr>
              <a:tr h="306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</a:rPr>
                        <a:t>No</a:t>
                      </a:r>
                      <a:endParaRPr lang="en-US" sz="14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Name of Activity/Project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Budget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94860692"/>
                  </a:ext>
                </a:extLst>
              </a:tr>
              <a:tr h="306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Rehabilitation of 12-Unit Water Closet Toilet and Bath at AKIM SWEDRU </a:t>
                      </a:r>
                      <a:endParaRPr lang="en-US" b="1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198,584.00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709232867"/>
                  </a:ext>
                </a:extLst>
              </a:tr>
              <a:tr h="306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2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 </a:t>
                      </a:r>
                      <a:r>
                        <a:rPr lang="en-US" b="1" dirty="0" smtClean="0"/>
                        <a:t>Fumigation</a:t>
                      </a:r>
                      <a:endParaRPr lang="en-US" b="1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161,000.00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3442217"/>
                  </a:ext>
                </a:extLst>
              </a:tr>
              <a:tr h="3060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400" b="1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TOTAL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                                                  359,584.00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29520014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647062"/>
              </p:ext>
            </p:extLst>
          </p:nvPr>
        </p:nvGraphicFramePr>
        <p:xfrm>
          <a:off x="523143" y="3842047"/>
          <a:ext cx="7992207" cy="21239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5848">
                  <a:extLst>
                    <a:ext uri="{9D8B030D-6E8A-4147-A177-3AD203B41FA5}">
                      <a16:colId xmlns="" xmlns:a16="http://schemas.microsoft.com/office/drawing/2014/main" val="134508048"/>
                    </a:ext>
                  </a:extLst>
                </a:gridCol>
                <a:gridCol w="5327606">
                  <a:extLst>
                    <a:ext uri="{9D8B030D-6E8A-4147-A177-3AD203B41FA5}">
                      <a16:colId xmlns="" xmlns:a16="http://schemas.microsoft.com/office/drawing/2014/main" val="3694199055"/>
                    </a:ext>
                  </a:extLst>
                </a:gridCol>
                <a:gridCol w="2098753">
                  <a:extLst>
                    <a:ext uri="{9D8B030D-6E8A-4147-A177-3AD203B41FA5}">
                      <a16:colId xmlns="" xmlns:a16="http://schemas.microsoft.com/office/drawing/2014/main" val="1201937429"/>
                    </a:ext>
                  </a:extLst>
                </a:gridCol>
              </a:tblGrid>
              <a:tr h="421921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Solid Waste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28763113"/>
                  </a:ext>
                </a:extLst>
              </a:tr>
              <a:tr h="4219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No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Name of Activity/Project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Budget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2155824376"/>
                  </a:ext>
                </a:extLst>
              </a:tr>
              <a:tr h="4219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Clearing and Leveling of Refuse Sites</a:t>
                      </a:r>
                      <a:endParaRPr lang="en-US" b="1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160,000.00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64835252"/>
                  </a:ext>
                </a:extLst>
              </a:tr>
              <a:tr h="4219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2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Refuse Evacuation</a:t>
                      </a:r>
                      <a:endParaRPr lang="en-US" b="1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30,000.00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682158049"/>
                  </a:ext>
                </a:extLst>
              </a:tr>
              <a:tr h="4219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400" b="1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TOTAL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                                                  190,000.00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632239579"/>
                  </a:ext>
                </a:extLst>
              </a:tr>
            </a:tbl>
          </a:graphicData>
        </a:graphic>
      </p:graphicFrame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41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1733720" y="1112474"/>
            <a:ext cx="4975077" cy="9606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92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7620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4</a:t>
            </a:r>
          </a:p>
        </p:txBody>
      </p:sp>
      <p:sp>
        <p:nvSpPr>
          <p:cNvPr id="3" name="Rectangle 2"/>
          <p:cNvSpPr/>
          <p:nvPr/>
        </p:nvSpPr>
        <p:spPr>
          <a:xfrm>
            <a:off x="248479" y="144214"/>
            <a:ext cx="8554327" cy="647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" lvl="0" algn="ctr">
              <a:lnSpc>
                <a:spcPct val="150000"/>
              </a:lnSpc>
              <a:spcAft>
                <a:spcPts val="70"/>
              </a:spcAft>
            </a:pPr>
            <a:r>
              <a:rPr lang="en-US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CORE </a:t>
            </a:r>
            <a:r>
              <a:rPr lang="en-US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FUNCTIONS OF THE </a:t>
            </a:r>
            <a:r>
              <a:rPr lang="en-US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DISTRICT</a:t>
            </a:r>
          </a:p>
          <a:p>
            <a:pPr marR="1270" lvl="0" algn="ctr">
              <a:lnSpc>
                <a:spcPct val="150000"/>
              </a:lnSpc>
              <a:spcAft>
                <a:spcPts val="70"/>
              </a:spcAft>
            </a:pPr>
            <a:endParaRPr lang="en-US" sz="20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70" lvl="0">
              <a:lnSpc>
                <a:spcPct val="150000"/>
              </a:lnSpc>
              <a:spcAft>
                <a:spcPts val="70"/>
              </a:spcAft>
            </a:pPr>
            <a:r>
              <a:rPr lang="en-US" sz="1200" kern="1200" dirty="0">
                <a:cs typeface="Arial" panose="020B0604020202020204" pitchFamily="34" charset="0"/>
              </a:rPr>
              <a:t>The functions exercised by the Assembly are deliberative, legislative as well as executive. The specific functions among others as stipulated in the Local Governance Act of 2016, Act 936 include:</a:t>
            </a:r>
            <a:endParaRPr lang="en-US" sz="12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Responsible for the development, improvement and management of human settlements and the environment in the district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Assembly takes steps and measures that are necessary and expedient to execute approved development plans for the district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Guide, encourage and support sub-district local structures, public agencies and local communities to perform their functions in the execution of approved development plans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Initiate and encourage joint participation with other persons or bodies to execute approved development plans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Promote or encourage other persons or bodies to undertake projects under approved development plans; 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Monitor the execution of projects under approved development plans and assess and evaluate their impact on the development of the district and national economy in accordance with government policy</a:t>
            </a:r>
            <a:r>
              <a:rPr lang="en-US" sz="12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endParaRPr lang="en-US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50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Exercise political and administrative authority in the district.</a:t>
            </a:r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3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990123"/>
              </p:ext>
            </p:extLst>
          </p:nvPr>
        </p:nvGraphicFramePr>
        <p:xfrm>
          <a:off x="243523" y="566511"/>
          <a:ext cx="8669123" cy="5550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11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579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839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FOCUS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AREA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ADOPTED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POLICY OBJECTIVE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3921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Local Governance and Decentralisation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Deepen Political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and Administrative Decentralization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921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Strong and resilient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economy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Strengthen domestic resource mobilization to improve capacity for revenue collection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2652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Agriculture and rural development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Create an enabling agribusiness environment 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81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Education and training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Enhance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equitable access to and participation in quality education at all levels.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254959"/>
                  </a:ext>
                </a:extLst>
              </a:tr>
              <a:tr h="6829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Health and health services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Ensure accessible, and quality Universal Health Coverage (UHC) for all.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24704130"/>
                  </a:ext>
                </a:extLst>
              </a:tr>
              <a:tr h="756066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Child protection and development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Prevent and protect children from all forms of violence, abuse, neglect and exploitation.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62688456"/>
                  </a:ext>
                </a:extLst>
              </a:tr>
              <a:tr h="694880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Gender equality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Attain gender equality and equity in political, social and economic development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2524735"/>
                  </a:ext>
                </a:extLst>
              </a:tr>
              <a:tr h="69488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Promote economic empowerment of particularly women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2262621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838200" y="68245"/>
            <a:ext cx="7239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cs typeface="Times New Roman" panose="02020603050405020304" pitchFamily="18" charset="0"/>
              </a:rPr>
              <a:t>DISTRICT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ADOPTED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200" b="1" spc="-2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OBJECTIVES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FOR </a:t>
            </a:r>
            <a:r>
              <a:rPr lang="en-US" sz="2200" b="1" spc="-20" dirty="0">
                <a:latin typeface="+mj-lt"/>
                <a:cs typeface="Times New Roman" panose="02020603050405020304" pitchFamily="18" charset="0"/>
              </a:rPr>
              <a:t>2023</a:t>
            </a:r>
            <a:endParaRPr lang="en-US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9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452343"/>
              </p:ext>
            </p:extLst>
          </p:nvPr>
        </p:nvGraphicFramePr>
        <p:xfrm>
          <a:off x="141382" y="561860"/>
          <a:ext cx="8895739" cy="55745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26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030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9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FOCUS</a:t>
                      </a:r>
                      <a:r>
                        <a:rPr sz="1400" b="1" spc="-35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AREA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ADOPTED</a:t>
                      </a:r>
                      <a:r>
                        <a:rPr sz="1400" b="1" spc="-2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POLICY OBJECTIVE</a:t>
                      </a:r>
                      <a:endParaRPr sz="1400" dirty="0">
                        <a:solidFill>
                          <a:schemeClr val="tx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151">
                <a:tc>
                  <a:txBody>
                    <a:bodyPr/>
                    <a:lstStyle/>
                    <a:p>
                      <a:pPr marL="57150" indent="-5715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Disability-inclusive development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Implement social protection systems and measures for the poor and vulnerable.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51">
                <a:tc>
                  <a:txBody>
                    <a:bodyPr/>
                    <a:lstStyle/>
                    <a:p>
                      <a:pPr marL="57150" indent="-5715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Reducing poverty and Inequality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Eradicate poverty and address vulnerability to poverty in all forms and dimensions.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3683979"/>
                  </a:ext>
                </a:extLst>
              </a:tr>
              <a:tr h="5730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Drainage and flood control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Address recurrent devastating floods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2947293"/>
                  </a:ext>
                </a:extLst>
              </a:tr>
              <a:tr h="859562">
                <a:tc>
                  <a:txBody>
                    <a:bodyPr/>
                    <a:lstStyle/>
                    <a:p>
                      <a:pPr marL="114300" indent="-11430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Human settlement development and housing</a:t>
                      </a: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Promote sustainable spatially integrated development of human settlement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3602027"/>
                  </a:ext>
                </a:extLst>
              </a:tr>
              <a:tr h="859562">
                <a:tc rowSpan="2"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Water and Environmental Sanitation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Improve access to safe reliable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and sustainable water supply services for all.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59562">
                <a:tc vMerge="1"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endParaRPr lang="en-US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Enhance access to improved and sustainable environmental sanitation services.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3819370"/>
                  </a:ext>
                </a:extLst>
              </a:tr>
              <a:tr h="8595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Transport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Infrastructure: Roads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Improve efficiency and effectiveness of road transport infrastructure and services.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875260" y="0"/>
            <a:ext cx="73053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cs typeface="Times New Roman" panose="02020603050405020304" pitchFamily="18" charset="0"/>
              </a:rPr>
              <a:t>DISTRICT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ADOPTED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POLICY</a:t>
            </a:r>
            <a:r>
              <a:rPr lang="en-US" sz="2200" b="1" spc="-2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OBJECTIVES</a:t>
            </a:r>
            <a:r>
              <a:rPr lang="en-US" sz="2200" b="1" spc="-7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b="1" spc="-25" dirty="0">
                <a:latin typeface="+mj-lt"/>
                <a:cs typeface="Times New Roman" panose="02020603050405020304" pitchFamily="18" charset="0"/>
              </a:rPr>
              <a:t>FOR </a:t>
            </a:r>
            <a:r>
              <a:rPr lang="en-US" sz="2200" b="1" spc="-20" dirty="0" smtClean="0">
                <a:latin typeface="+mj-lt"/>
                <a:cs typeface="Times New Roman" panose="02020603050405020304" pitchFamily="18" charset="0"/>
              </a:rPr>
              <a:t>2023</a:t>
            </a:r>
            <a:endParaRPr lang="en-US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68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B93429-3EA8-6854-7CA6-7A821C92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4" y="99391"/>
            <a:ext cx="7363405" cy="646044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+mj-lt"/>
              </a:rPr>
              <a:t>Financial Performance - Revenue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703336"/>
              </p:ext>
            </p:extLst>
          </p:nvPr>
        </p:nvGraphicFramePr>
        <p:xfrm>
          <a:off x="496444" y="954158"/>
          <a:ext cx="8427219" cy="53274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63999">
                  <a:extLst>
                    <a:ext uri="{9D8B030D-6E8A-4147-A177-3AD203B41FA5}">
                      <a16:colId xmlns="" xmlns:a16="http://schemas.microsoft.com/office/drawing/2014/main" val="690333560"/>
                    </a:ext>
                  </a:extLst>
                </a:gridCol>
                <a:gridCol w="944218">
                  <a:extLst>
                    <a:ext uri="{9D8B030D-6E8A-4147-A177-3AD203B41FA5}">
                      <a16:colId xmlns="" xmlns:a16="http://schemas.microsoft.com/office/drawing/2014/main" val="3793061037"/>
                    </a:ext>
                  </a:extLst>
                </a:gridCol>
                <a:gridCol w="874643">
                  <a:extLst>
                    <a:ext uri="{9D8B030D-6E8A-4147-A177-3AD203B41FA5}">
                      <a16:colId xmlns="" xmlns:a16="http://schemas.microsoft.com/office/drawing/2014/main" val="1221622658"/>
                    </a:ext>
                  </a:extLst>
                </a:gridCol>
                <a:gridCol w="974035">
                  <a:extLst>
                    <a:ext uri="{9D8B030D-6E8A-4147-A177-3AD203B41FA5}">
                      <a16:colId xmlns="" xmlns:a16="http://schemas.microsoft.com/office/drawing/2014/main" val="151198481"/>
                    </a:ext>
                  </a:extLst>
                </a:gridCol>
                <a:gridCol w="934278">
                  <a:extLst>
                    <a:ext uri="{9D8B030D-6E8A-4147-A177-3AD203B41FA5}">
                      <a16:colId xmlns="" xmlns:a16="http://schemas.microsoft.com/office/drawing/2014/main" val="2378317810"/>
                    </a:ext>
                  </a:extLst>
                </a:gridCol>
                <a:gridCol w="877728">
                  <a:extLst>
                    <a:ext uri="{9D8B030D-6E8A-4147-A177-3AD203B41FA5}">
                      <a16:colId xmlns="" xmlns:a16="http://schemas.microsoft.com/office/drawing/2014/main" val="1861734889"/>
                    </a:ext>
                  </a:extLst>
                </a:gridCol>
                <a:gridCol w="8558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5872">
                  <a:extLst>
                    <a:ext uri="{9D8B030D-6E8A-4147-A177-3AD203B41FA5}">
                      <a16:colId xmlns="" xmlns:a16="http://schemas.microsoft.com/office/drawing/2014/main" val="2246518469"/>
                    </a:ext>
                  </a:extLst>
                </a:gridCol>
                <a:gridCol w="1046574">
                  <a:extLst>
                    <a:ext uri="{9D8B030D-6E8A-4147-A177-3AD203B41FA5}">
                      <a16:colId xmlns="" xmlns:a16="http://schemas.microsoft.com/office/drawing/2014/main" val="2265690792"/>
                    </a:ext>
                  </a:extLst>
                </a:gridCol>
              </a:tblGrid>
              <a:tr h="390342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REVENUE PERFORMANCE-  IGF ONLY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133843"/>
                  </a:ext>
                </a:extLst>
              </a:tr>
              <a:tr h="424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ITEM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2021</a:t>
                      </a: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2022</a:t>
                      </a: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2023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0350295"/>
                  </a:ext>
                </a:extLst>
              </a:tr>
              <a:tr h="4770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Budget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Budget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Budget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Actual as at August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% performance as at August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826933835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Property </a:t>
                      </a:r>
                      <a:r>
                        <a:rPr lang="en-US" sz="1200" b="1" dirty="0">
                          <a:effectLst/>
                          <a:latin typeface="+mj-lt"/>
                        </a:rPr>
                        <a:t>Rate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effectLst/>
                          <a:latin typeface="+mj-lt"/>
                        </a:rPr>
                        <a:t> 66,300.00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76,507.38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99,873.00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62,359.60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103,270.00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590.00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83821895"/>
                  </a:ext>
                </a:extLst>
              </a:tr>
              <a:tr h="38876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b="1" dirty="0" smtClean="0">
                          <a:effectLst/>
                          <a:latin typeface="+mj-lt"/>
                        </a:rPr>
                        <a:t> Basic </a:t>
                      </a:r>
                      <a:r>
                        <a:rPr lang="en-GB" sz="1200" b="1" dirty="0">
                          <a:effectLst/>
                          <a:latin typeface="+mj-lt"/>
                        </a:rPr>
                        <a:t>Rates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200.00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93.6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200.00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108.00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200.00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86.40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15564092"/>
                  </a:ext>
                </a:extLst>
              </a:tr>
              <a:tr h="27288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Fees 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58,610.00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27,254.50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50,150.00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48,145.00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65,355.00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55,355.00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14,147.00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72758701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Fines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3,800.00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3,800.00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2,400.00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4,650.00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3,800.00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793321247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Licenses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95,350.00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66,184.25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77,750.00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95,733.26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98,472.00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78,472.00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41,918.44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19.48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6348977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Land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27,500.00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62,646.43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56,796.00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96,098.00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82,000.00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38,977.00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18.11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098780270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Rent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85,000.00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62,000.00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16,425.00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37,000.00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25,000.00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8,953.00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692303682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Investment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effectLst/>
                          <a:latin typeface="+mj-lt"/>
                        </a:rPr>
                        <a:t>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effectLst/>
                          <a:latin typeface="+mj-lt"/>
                        </a:rPr>
                        <a:t>0.00</a:t>
                      </a:r>
                      <a:endParaRPr lang="en-US" sz="12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78244633"/>
                  </a:ext>
                </a:extLst>
              </a:tr>
              <a:tr h="38668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Sub-Total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336,760.00</a:t>
                      </a:r>
                      <a:endParaRPr lang="en-US" sz="1200" b="1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233,386.16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350,569.00</a:t>
                      </a:r>
                      <a:endParaRPr lang="en-US" sz="1200" b="1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319,268.86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390,947.00</a:t>
                      </a:r>
                      <a:endParaRPr lang="en-US" sz="1200" b="1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282,827.00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104,871.84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48.73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32697789"/>
                  </a:ext>
                </a:extLst>
              </a:tr>
              <a:tr h="32950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Royalties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111,000.00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100,350.00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95,000.00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100,350.00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134,047.00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110,355.66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51.27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3687153"/>
                  </a:ext>
                </a:extLst>
              </a:tr>
              <a:tr h="54741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+mj-lt"/>
                        </a:rPr>
                        <a:t> Total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dirty="0" smtClean="0">
                          <a:effectLst/>
                          <a:latin typeface="+mj-lt"/>
                        </a:rPr>
                        <a:t>416,760.00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344,386.16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dirty="0" smtClean="0">
                          <a:effectLst/>
                          <a:latin typeface="+mj-lt"/>
                        </a:rPr>
                        <a:t>450,919.00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414,268.86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1" dirty="0" smtClean="0">
                          <a:effectLst/>
                          <a:latin typeface="+mj-lt"/>
                        </a:rPr>
                        <a:t>491,297.00</a:t>
                      </a:r>
                      <a:endParaRPr lang="en-US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416,874.00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215,227.50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729562306"/>
                  </a:ext>
                </a:extLst>
              </a:tr>
            </a:tbl>
          </a:graphicData>
        </a:graphic>
      </p:graphicFrame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7096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347077-48DA-EE49-D66A-DC778AA0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75" y="79513"/>
            <a:ext cx="7489618" cy="556591"/>
          </a:xfrm>
        </p:spPr>
        <p:txBody>
          <a:bodyPr/>
          <a:lstStyle/>
          <a:p>
            <a:r>
              <a:rPr lang="en-US" sz="3200" dirty="0">
                <a:solidFill>
                  <a:schemeClr val="accent1"/>
                </a:solidFill>
                <a:latin typeface="+mj-lt"/>
              </a:rPr>
              <a:t>Financial Performance - Revenue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63701"/>
              </p:ext>
            </p:extLst>
          </p:nvPr>
        </p:nvGraphicFramePr>
        <p:xfrm>
          <a:off x="229925" y="685885"/>
          <a:ext cx="8777320" cy="5767761"/>
        </p:xfrm>
        <a:graphic>
          <a:graphicData uri="http://schemas.openxmlformats.org/drawingml/2006/table">
            <a:tbl>
              <a:tblPr/>
              <a:tblGrid>
                <a:gridCol w="5055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348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939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42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37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34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2249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838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8646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417272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REVENUE PERFORMANCE- ALL REVENUE SOURCES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792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29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performance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02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IGF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416,760.00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344,386.16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450,919.00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414,268.86          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416,874.00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215,227.50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51.63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05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Compensation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 Employee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1,247,369.17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2,999,325.24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1,622,171.00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2,415,609.91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2,604,566.00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2,006,534.63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77.04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414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Goods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 Services Transfer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89,441.00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52,558.71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113,134.00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34,278.24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56,000.00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23,710.24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42.34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479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Assets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Transfer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25,180.00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25,180.00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4671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DACF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4,202,117.49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1,168,944.70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4,905,399.54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1,242,942.60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2,901,547.00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701,478.31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24.18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8539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354,652.07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335,649.10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500,000.00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361,475.49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72.30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855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HIV/Malaria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21,116.11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5,842.11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34,701.00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16,324.77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14,580.00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9741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PWD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190,045.00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78,703.65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316,163.00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164,039.55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178,983.00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46,099.90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25.76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6816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DACF-RFG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1,329,237.40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320,160.00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2,002,808.84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1,134,512.80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1,525,054.00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099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MAG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108,564.00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86,811.96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78,889.12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78,899.12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59,099.00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59,098.63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99.99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2950250"/>
                  </a:ext>
                </a:extLst>
              </a:tr>
              <a:tr h="2636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Covid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Funds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10,000.00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49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Total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8,114,650.17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5,421,384.60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10,049,365.50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5,836,524.95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8,281,883.00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3,413,624.70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41.22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14033</TotalTime>
  <Words>4270</Words>
  <Application>Microsoft Office PowerPoint</Application>
  <PresentationFormat>On-screen Show (4:3)</PresentationFormat>
  <Paragraphs>1530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Arial Unicode MS</vt:lpstr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Simple Light</vt:lpstr>
      <vt:lpstr>Custom Design</vt:lpstr>
      <vt:lpstr>2_Custom Design</vt:lpstr>
      <vt:lpstr>2_Office Theme</vt:lpstr>
      <vt:lpstr>1_Custom Design</vt:lpstr>
      <vt:lpstr>Office Theme</vt:lpstr>
      <vt:lpstr>BIRIM SOUTH DISTRICT ASSEMBLY</vt:lpstr>
      <vt:lpstr>PowerPoint Presentation</vt:lpstr>
      <vt:lpstr>KEY CHALLENGES </vt:lpstr>
      <vt:lpstr>PowerPoint Presentation</vt:lpstr>
      <vt:lpstr>PowerPoint Presentation</vt:lpstr>
      <vt:lpstr>PowerPoint Presentation</vt:lpstr>
      <vt:lpstr>PowerPoint Presentation</vt:lpstr>
      <vt:lpstr>Financial Performance - Revenue</vt:lpstr>
      <vt:lpstr>Financial Performance - Revenue</vt:lpstr>
      <vt:lpstr>Financial Performance – Expenditure Cont’d.</vt:lpstr>
      <vt:lpstr>Financial Performance – Expenditure Cont’d.</vt:lpstr>
      <vt:lpstr>2023 Budget Programme Performance </vt:lpstr>
      <vt:lpstr>2023 Key projects and programmes from all funding sources</vt:lpstr>
      <vt:lpstr>PowerPoint Presentation</vt:lpstr>
      <vt:lpstr>KEY ACHIEVEMENTS (2023)</vt:lpstr>
      <vt:lpstr>KEY ACHIEVEMENTS (2023)</vt:lpstr>
      <vt:lpstr>KEY ACHIEVEMENTS (2023)</vt:lpstr>
      <vt:lpstr>KEY ACHIEVEMENTS (2023)</vt:lpstr>
      <vt:lpstr>POLICY OUTCOME INDICATORS AND TARGETS</vt:lpstr>
      <vt:lpstr>POLICY OUTCOME INDICATORS AND TARGETS</vt:lpstr>
      <vt:lpstr>Sanitation Budget Performance</vt:lpstr>
      <vt:lpstr>DP SUPPORTED PROGRAMMES (MODERNIZATION OF AGRICULTURE IN GHANA)</vt:lpstr>
      <vt:lpstr>Government Flagship Projects or Programmes</vt:lpstr>
      <vt:lpstr>PowerPoint Presentation</vt:lpstr>
      <vt:lpstr>PowerPoint Presentation</vt:lpstr>
      <vt:lpstr>PowerPoint Presentation</vt:lpstr>
      <vt:lpstr>POLICY OUTCOME INDICATORS AND TARGETS</vt:lpstr>
      <vt:lpstr>POLICY OUTCOME INDICATORS AND TARGETS</vt:lpstr>
      <vt:lpstr>2024-2027 Revenue Projections – IGF Only</vt:lpstr>
      <vt:lpstr>PowerPoint Presentation</vt:lpstr>
      <vt:lpstr>REVENUE MOBILIZATION STRATEGIES FOR KEY REVENUE SOURCES     </vt:lpstr>
      <vt:lpstr>REVENUE MOBILIZATION STRATEGIES FOR KEY REVENUE SOURCES     </vt:lpstr>
      <vt:lpstr>2024-2027 Revenue Projections – All Revenue Sources</vt:lpstr>
      <vt:lpstr>Expenditure By Budget Programme And Economic Classification-all Funding Sources </vt:lpstr>
      <vt:lpstr>Government Flagship Projects or Programmes For 2024</vt:lpstr>
      <vt:lpstr>KEY PROJECTS FOR 2024 AND CORRESPONDING COST AND JUSTIFICATION</vt:lpstr>
      <vt:lpstr>KEY PROJECTS FOR 2024 AND CORRESPONDING COST AND  JUSTIFICATION</vt:lpstr>
      <vt:lpstr>KEY PROJECTS FOR 2024 AND CORRESPONDING COST AND  JUSTIFICATION</vt:lpstr>
      <vt:lpstr>KEY PROJECTS FOR 2024 AND CORRESPONDING COST AND  JUSTIFICATION</vt:lpstr>
      <vt:lpstr>KEY PROJECTS FOR 2024 AND CORRESPONDING COST AND  JUSTIFICATION</vt:lpstr>
      <vt:lpstr>KEY PROJECTS FOR 2024 AND CORRESPONDING COST AND  JUSTIFICATION</vt:lpstr>
      <vt:lpstr>Sanitation Budget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</dc:creator>
  <cp:lastModifiedBy>BUDGET</cp:lastModifiedBy>
  <cp:revision>1090</cp:revision>
  <cp:lastPrinted>2023-10-12T10:37:46Z</cp:lastPrinted>
  <dcterms:modified xsi:type="dcterms:W3CDTF">2024-01-16T19:17:31Z</dcterms:modified>
</cp:coreProperties>
</file>